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3" r:id="rId4"/>
    <p:sldId id="264" r:id="rId5"/>
    <p:sldId id="259" r:id="rId6"/>
    <p:sldId id="268" r:id="rId7"/>
    <p:sldId id="258" r:id="rId8"/>
    <p:sldId id="262" r:id="rId9"/>
    <p:sldId id="270" r:id="rId10"/>
    <p:sldId id="271" r:id="rId11"/>
    <p:sldId id="272" r:id="rId12"/>
    <p:sldId id="267" r:id="rId13"/>
    <p:sldId id="273" r:id="rId14"/>
    <p:sldId id="274" r:id="rId15"/>
    <p:sldId id="275" r:id="rId16"/>
    <p:sldId id="269" r:id="rId17"/>
    <p:sldId id="266" r:id="rId18"/>
    <p:sldId id="265" r:id="rId19"/>
    <p:sldId id="261" r:id="rId20"/>
    <p:sldId id="277" r:id="rId21"/>
    <p:sldId id="279" r:id="rId22"/>
    <p:sldId id="280" r:id="rId23"/>
    <p:sldId id="276" r:id="rId24"/>
    <p:sldId id="281" r:id="rId25"/>
    <p:sldId id="282" r:id="rId26"/>
    <p:sldId id="283" r:id="rId27"/>
    <p:sldId id="284" r:id="rId28"/>
    <p:sldId id="285" r:id="rId29"/>
    <p:sldId id="286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8" r:id="rId40"/>
    <p:sldId id="30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724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1E283-FB12-41E1-806B-364B72521848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7012E-E62F-49E1-81CD-066C1D41965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27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0228">
              <a:defRPr/>
            </a:pPr>
            <a:r>
              <a:rPr lang="en-US" dirty="0">
                <a:latin typeface="Arial"/>
                <a:cs typeface="Arial"/>
              </a:rPr>
              <a:t>Why does this happen -&gt; they are driving “blindly” from container to container</a:t>
            </a:r>
          </a:p>
          <a:p>
            <a:pPr defTabSz="450228">
              <a:defRPr/>
            </a:pPr>
            <a:endParaRPr lang="en-US" dirty="0">
              <a:latin typeface="Arial"/>
              <a:cs typeface="Arial"/>
            </a:endParaRPr>
          </a:p>
          <a:p>
            <a:pPr defTabSz="450228">
              <a:defRPr/>
            </a:pPr>
            <a:r>
              <a:rPr lang="en-US" dirty="0">
                <a:solidFill>
                  <a:schemeClr val="bg1"/>
                </a:solidFill>
              </a:rPr>
              <a:t>Example cost calculation: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109 km driven</a:t>
            </a:r>
          </a:p>
          <a:p>
            <a:pPr eaLnBrk="1" hangingPunct="1"/>
            <a:r>
              <a:rPr lang="en-US" i="1" dirty="0">
                <a:solidFill>
                  <a:schemeClr val="bg1"/>
                </a:solidFill>
              </a:rPr>
              <a:t>3 h 5 min (labor</a:t>
            </a:r>
            <a:endParaRPr lang="en-US" dirty="0">
              <a:solidFill>
                <a:schemeClr val="bg1"/>
              </a:solidFill>
            </a:endParaRPr>
          </a:p>
          <a:p>
            <a:pPr defTabSz="450228"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5A0E-CE3C-2F49-A6B3-FB422DC928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5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0228">
              <a:defRPr/>
            </a:pPr>
            <a:endParaRPr lang="fr-FR" b="1" baseline="0" dirty="0" smtClean="0">
              <a:solidFill>
                <a:schemeClr val="tx1"/>
              </a:solidFill>
            </a:endParaRPr>
          </a:p>
          <a:p>
            <a:pPr marL="168836" indent="-168836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defTabSz="450228">
              <a:defRPr/>
            </a:pPr>
            <a:r>
              <a:rPr lang="en-US" dirty="0">
                <a:solidFill>
                  <a:schemeClr val="bg1"/>
                </a:solidFill>
              </a:rPr>
              <a:t>Example cost calculation:</a:t>
            </a:r>
            <a:endParaRPr lang="en-US" dirty="0">
              <a:latin typeface="Arial"/>
              <a:cs typeface="Arial"/>
            </a:endParaRP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32 km driven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57 minutes (labor)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5A0E-CE3C-2F49-A6B3-FB422DC928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3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65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14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itel + doorlopen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39719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2800" baseline="0">
                <a:latin typeface="Arial" pitchFamily="34" charset="0"/>
                <a:cs typeface="Arial" pitchFamily="34" charset="0"/>
              </a:defRPr>
            </a:lvl1pPr>
            <a:lvl2pPr marL="648000" indent="-252000">
              <a:buFont typeface="Arial" pitchFamily="34" charset="0"/>
              <a:buChar char="•"/>
              <a:defRPr sz="20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900000">
              <a:buFont typeface="Calibri" pitchFamily="34" charset="0"/>
              <a:buChar char="–"/>
              <a:defRPr sz="1600" baseline="0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nl-NL" dirty="0" smtClean="0"/>
              <a:t>Doorlopende tekst = </a:t>
            </a:r>
            <a:r>
              <a:rPr lang="nl-NL" dirty="0" err="1" smtClean="0"/>
              <a:t>Arial</a:t>
            </a:r>
            <a:r>
              <a:rPr lang="nl-NL" dirty="0" smtClean="0"/>
              <a:t> 28</a:t>
            </a:r>
          </a:p>
        </p:txBody>
      </p:sp>
      <p:sp>
        <p:nvSpPr>
          <p:cNvPr id="7" name="Ondertitel 2"/>
          <p:cNvSpPr txBox="1">
            <a:spLocks/>
          </p:cNvSpPr>
          <p:nvPr userDrawn="1"/>
        </p:nvSpPr>
        <p:spPr>
          <a:xfrm>
            <a:off x="571461" y="500042"/>
            <a:ext cx="10953827" cy="9287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e210f6be-07be-42ae-a946-d2ee92205db4" descr="0118BBA8-492D-4D45-8F49-72B88C9A24A7@sta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32" y="6143644"/>
            <a:ext cx="129146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1462" y="357188"/>
            <a:ext cx="11049077" cy="1071548"/>
          </a:xfrm>
          <a:prstGeom prst="rect">
            <a:avLst/>
          </a:prstGeom>
          <a:noFill/>
        </p:spPr>
        <p:txBody>
          <a:bodyPr anchor="b" anchorCtr="0"/>
          <a:lstStyle>
            <a:lvl1pPr marL="0" indent="0"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BE" dirty="0" smtClean="0"/>
              <a:t>Titel Hoofdstuk = </a:t>
            </a:r>
            <a:r>
              <a:rPr lang="nl-BE" dirty="0" err="1" smtClean="0"/>
              <a:t>Arial</a:t>
            </a:r>
            <a:r>
              <a:rPr lang="nl-BE" dirty="0" smtClean="0"/>
              <a:t> 40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8099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69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95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0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84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632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06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96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61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BF601-D71E-4AAC-825B-3C7058D643DD}" type="datetimeFigureOut">
              <a:rPr lang="en-GB" smtClean="0"/>
              <a:t>28/09/2017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14950-93D7-411D-B982-4E76E7DA6DB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86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werpen.be/nl/info/59bba1e7b4ce55f7a95cd09b/propere-buurt-schoon-verdiend" TargetMode="External"/><Relationship Id="rId2" Type="http://schemas.openxmlformats.org/officeDocument/2006/relationships/hyperlink" Target="http://www.flanderstoday.eu/users/a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va.be/cnt/dmf20170922_03087726/project-propere-buurt-schoon-verdiend-gaat-van-star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werpen.be/" TargetMode="External"/><Relationship Id="rId2" Type="http://schemas.openxmlformats.org/officeDocument/2006/relationships/hyperlink" Target="mailto:Luc.derooms@stad.antwerpen.be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52642"/>
          </a:xfrm>
        </p:spPr>
        <p:txBody>
          <a:bodyPr>
            <a:normAutofit/>
          </a:bodyPr>
          <a:lstStyle/>
          <a:p>
            <a:r>
              <a:rPr lang="en-GB" dirty="0" smtClean="0"/>
              <a:t>Urban Cleaning </a:t>
            </a:r>
            <a:br>
              <a:rPr lang="en-GB" dirty="0" smtClean="0"/>
            </a:br>
            <a:r>
              <a:rPr lang="en-GB" dirty="0" smtClean="0"/>
              <a:t>Challenges to smart cities</a:t>
            </a: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74048"/>
          </a:xfrm>
        </p:spPr>
        <p:txBody>
          <a:bodyPr>
            <a:normAutofit/>
          </a:bodyPr>
          <a:lstStyle/>
          <a:p>
            <a:endParaRPr lang="nl-BE" dirty="0" smtClean="0"/>
          </a:p>
          <a:p>
            <a:r>
              <a:rPr lang="nl-BE" dirty="0" smtClean="0"/>
              <a:t>Cascais – 29/09/2017</a:t>
            </a:r>
          </a:p>
          <a:p>
            <a:endParaRPr lang="nl-BE" dirty="0" smtClean="0"/>
          </a:p>
          <a:p>
            <a:endParaRPr lang="nl-BE" dirty="0"/>
          </a:p>
          <a:p>
            <a:r>
              <a:rPr lang="en-GB" dirty="0" smtClean="0"/>
              <a:t>Luc De Rooms – City Maintenance and Waste</a:t>
            </a:r>
          </a:p>
          <a:p>
            <a:r>
              <a:rPr lang="en-GB" dirty="0" smtClean="0"/>
              <a:t>City Of Antwerp - Belgium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4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02248" cy="5893062"/>
          </a:xfrm>
        </p:spPr>
        <p:txBody>
          <a:bodyPr>
            <a:normAutofit/>
          </a:bodyPr>
          <a:lstStyle/>
          <a:p>
            <a:r>
              <a:rPr lang="en-GB" dirty="0" smtClean="0"/>
              <a:t>80</a:t>
            </a:r>
            <a:r>
              <a:rPr lang="en-GB" dirty="0"/>
              <a:t>% of Marine litter comes from the </a:t>
            </a:r>
            <a:r>
              <a:rPr lang="en-GB" dirty="0" smtClean="0"/>
              <a:t>land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80% is </a:t>
            </a:r>
            <a:r>
              <a:rPr lang="en-GB" dirty="0" smtClean="0"/>
              <a:t>plastic</a:t>
            </a:r>
            <a:endParaRPr lang="en-GB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798" y="0"/>
            <a:ext cx="5411994" cy="67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54" y="365125"/>
            <a:ext cx="8849191" cy="6253429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9720648" y="5082745"/>
            <a:ext cx="1853514" cy="799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28291" y="365125"/>
            <a:ext cx="2296679" cy="6253429"/>
          </a:xfrm>
        </p:spPr>
        <p:txBody>
          <a:bodyPr>
            <a:normAutofit/>
          </a:bodyPr>
          <a:lstStyle/>
          <a:p>
            <a:r>
              <a:rPr lang="en-GB" sz="3200" dirty="0" smtClean="0"/>
              <a:t>94% of plastic lands on the sea Floor!</a:t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Coming back in shrimps, fish, sea salt…</a:t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b="1" dirty="0" smtClean="0"/>
              <a:t>on our plates!!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27129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Plastic op drift. Antwerpen op dreef.</a:t>
            </a:r>
            <a:endParaRPr lang="en-GB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38200" y="2046143"/>
            <a:ext cx="95557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We had a big congress last week (22 September 2017) and launched a campaign </a:t>
            </a:r>
          </a:p>
          <a:p>
            <a:endParaRPr lang="en-GB" dirty="0" smtClean="0"/>
          </a:p>
          <a:p>
            <a:r>
              <a:rPr lang="en-GB" b="1" dirty="0" smtClean="0"/>
              <a:t>In Dutch</a:t>
            </a:r>
            <a:r>
              <a:rPr lang="en-GB" dirty="0" smtClean="0"/>
              <a:t>. </a:t>
            </a:r>
          </a:p>
          <a:p>
            <a:pPr lvl="1"/>
            <a:r>
              <a:rPr lang="en-GB" dirty="0" smtClean="0"/>
              <a:t>Pressure on higher levels Flanders</a:t>
            </a:r>
          </a:p>
          <a:p>
            <a:pPr lvl="1"/>
            <a:r>
              <a:rPr lang="en-GB" dirty="0" smtClean="0"/>
              <a:t>seeking partners in local governments.</a:t>
            </a:r>
          </a:p>
          <a:p>
            <a:endParaRPr lang="en-GB" dirty="0" smtClean="0"/>
          </a:p>
          <a:p>
            <a:r>
              <a:rPr lang="en-GB" dirty="0" smtClean="0"/>
              <a:t>Translate?  </a:t>
            </a:r>
          </a:p>
          <a:p>
            <a:pPr lvl="1"/>
            <a:r>
              <a:rPr lang="en-GB" u="sng" dirty="0" smtClean="0"/>
              <a:t>Congress</a:t>
            </a:r>
            <a:r>
              <a:rPr lang="en-GB" dirty="0" smtClean="0"/>
              <a:t>: PLASTIC ON DRIFT. ANTWERP ON SPEED.</a:t>
            </a:r>
          </a:p>
          <a:p>
            <a:pPr lvl="1"/>
            <a:r>
              <a:rPr lang="en-GB" u="sng" dirty="0" smtClean="0"/>
              <a:t>Campaign</a:t>
            </a:r>
            <a:r>
              <a:rPr lang="en-GB" dirty="0" smtClean="0"/>
              <a:t>: “Clean neighbourhood. Quick money”.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4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1936" y="201863"/>
            <a:ext cx="4193059" cy="6832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ibre Baskerville"/>
              </a:rPr>
              <a:t>Citizens step up battle against illegal dumping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PT Serif"/>
              </a:rPr>
              <a:t>  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PT 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erif"/>
              </a:rPr>
              <a:t>by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erif"/>
              </a:rPr>
              <a:t> </a:t>
            </a:r>
            <a:r>
              <a:rPr kumimoji="0" lang="en-US" altLang="en-US" sz="900" b="0" i="1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PT Serif"/>
                <a:hlinkClick r:id="rId2"/>
              </a:rPr>
              <a:t>Alan Hope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erif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PT 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erif"/>
              </a:rPr>
              <a:t>Local </a:t>
            </a:r>
            <a:r>
              <a:rPr kumimoji="0" lang="en-US" altLang="en-US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PT Serif"/>
              </a:rPr>
              <a:t>organisations</a:t>
            </a:r>
            <a:r>
              <a:rPr kumimoji="0" lang="en-US" altLang="en-U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erif"/>
              </a:rPr>
              <a:t> in Antwerp have committed to tackle fly-tipping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Flanders Art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Flanders Art Sans"/>
              </a:rPr>
              <a:t>Charter signed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erif"/>
              </a:rPr>
              <a:t>Seven associations in Antwerp have signed a charter with the city committing them to work to keep their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PT Serif"/>
              </a:rPr>
              <a:t>neighbourhoods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erif"/>
              </a:rPr>
              <a:t> clear of fly-tipping.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000000"/>
              </a:solidFill>
              <a:latin typeface="PT Serif"/>
            </a:endParaRPr>
          </a:p>
          <a:p>
            <a:pPr lvl="0"/>
            <a:r>
              <a:rPr lang="en-US" altLang="en-US" sz="1200" b="1" u="sng" dirty="0">
                <a:solidFill>
                  <a:srgbClr val="5490B8"/>
                </a:solidFill>
                <a:latin typeface="PT Serif"/>
                <a:hlinkClick r:id="rId3"/>
              </a:rPr>
              <a:t>The project</a:t>
            </a:r>
            <a:r>
              <a:rPr lang="en-US" altLang="en-US" sz="1200" dirty="0">
                <a:solidFill>
                  <a:srgbClr val="000000"/>
                </a:solidFill>
                <a:latin typeface="PT Serif"/>
              </a:rPr>
              <a:t> in </a:t>
            </a:r>
            <a:r>
              <a:rPr lang="en-US" altLang="en-US" sz="1200" dirty="0" err="1">
                <a:solidFill>
                  <a:srgbClr val="000000"/>
                </a:solidFill>
                <a:latin typeface="PT Serif"/>
              </a:rPr>
              <a:t>Borgerhout</a:t>
            </a:r>
            <a:r>
              <a:rPr lang="en-US" altLang="en-US" sz="1200" dirty="0">
                <a:solidFill>
                  <a:srgbClr val="000000"/>
                </a:solidFill>
                <a:latin typeface="PT Serif"/>
              </a:rPr>
              <a:t> and Antwerp-North aims to tackle the illegal dumping of rubbish, from household garbage to furniture to construction waste, and also involves a premium for drinks packaging collected.</a:t>
            </a:r>
          </a:p>
          <a:p>
            <a:pPr lvl="0"/>
            <a:r>
              <a:rPr lang="en-US" altLang="en-US" sz="1200" dirty="0">
                <a:solidFill>
                  <a:srgbClr val="000000"/>
                </a:solidFill>
                <a:latin typeface="PT Serif"/>
              </a:rPr>
              <a:t>It was launched during a conference about fly-tipping in general and plastic waste in particular, which included screenings of the British documentary </a:t>
            </a:r>
            <a:r>
              <a:rPr lang="en-US" altLang="en-US" sz="1200" i="1" dirty="0">
                <a:solidFill>
                  <a:srgbClr val="000000"/>
                </a:solidFill>
                <a:latin typeface="PT Serif"/>
              </a:rPr>
              <a:t>A Plastic Ocean</a:t>
            </a:r>
            <a:r>
              <a:rPr lang="en-US" altLang="en-US" sz="1200" dirty="0">
                <a:solidFill>
                  <a:srgbClr val="000000"/>
                </a:solidFill>
                <a:latin typeface="PT Serif"/>
              </a:rPr>
              <a:t>, which illustrates the environmental consequences of plastic in the seas and in the food-chain of marine wildlife.</a:t>
            </a:r>
          </a:p>
          <a:p>
            <a:pPr lvl="0"/>
            <a:r>
              <a:rPr lang="en-US" altLang="en-US" sz="1200" dirty="0">
                <a:solidFill>
                  <a:srgbClr val="000000"/>
                </a:solidFill>
                <a:latin typeface="PT Serif"/>
              </a:rPr>
              <a:t>Clean-up services in Antwerp collect 5,400 </a:t>
            </a:r>
            <a:r>
              <a:rPr lang="en-US" altLang="en-US" sz="1200" dirty="0" err="1">
                <a:solidFill>
                  <a:srgbClr val="000000"/>
                </a:solidFill>
                <a:latin typeface="PT Serif"/>
              </a:rPr>
              <a:t>tonnes</a:t>
            </a:r>
            <a:r>
              <a:rPr lang="en-US" altLang="en-US" sz="1200" dirty="0">
                <a:solidFill>
                  <a:srgbClr val="000000"/>
                </a:solidFill>
                <a:latin typeface="PT Serif"/>
              </a:rPr>
              <a:t> of illegally dumped waste every year, at a cost to the city of €25 million. A large part of the waste finds its way directly into the Scheldt river via the sewers, waterways and the wind.</a:t>
            </a:r>
          </a:p>
          <a:p>
            <a:pPr lvl="0"/>
            <a:r>
              <a:rPr lang="en-US" altLang="en-US" sz="1200" dirty="0">
                <a:solidFill>
                  <a:srgbClr val="000000"/>
                </a:solidFill>
                <a:latin typeface="PT Serif"/>
              </a:rPr>
              <a:t>About 70% of the waste is plastic. Worldwide, annual dumping of plastic waste amounts to an estimated 10 million </a:t>
            </a:r>
            <a:r>
              <a:rPr lang="en-US" altLang="en-US" sz="1200" dirty="0" err="1">
                <a:solidFill>
                  <a:srgbClr val="000000"/>
                </a:solidFill>
                <a:latin typeface="PT Serif"/>
              </a:rPr>
              <a:t>tonnes</a:t>
            </a:r>
            <a:r>
              <a:rPr lang="en-US" altLang="en-US" sz="1200" dirty="0">
                <a:solidFill>
                  <a:srgbClr val="000000"/>
                </a:solidFill>
                <a:latin typeface="PT Serif"/>
              </a:rPr>
              <a:t>. The event also included a display of the Plastic </a:t>
            </a:r>
            <a:r>
              <a:rPr lang="en-US" altLang="en-US" sz="1200" dirty="0" err="1">
                <a:solidFill>
                  <a:srgbClr val="000000"/>
                </a:solidFill>
                <a:latin typeface="PT Serif"/>
              </a:rPr>
              <a:t>Soupermarket</a:t>
            </a:r>
            <a:r>
              <a:rPr lang="en-US" altLang="en-US" sz="1200" dirty="0">
                <a:solidFill>
                  <a:srgbClr val="000000"/>
                </a:solidFill>
                <a:latin typeface="PT Serif"/>
              </a:rPr>
              <a:t> project, a supermarket display made wholly of plastic objects collected from waterways </a:t>
            </a:r>
            <a:r>
              <a:rPr lang="en-US" altLang="en-US" sz="1200" dirty="0" smtClean="0">
                <a:solidFill>
                  <a:srgbClr val="000000"/>
                </a:solidFill>
                <a:latin typeface="PT Serif"/>
              </a:rPr>
              <a:t>(</a:t>
            </a:r>
            <a:r>
              <a:rPr lang="en-US" altLang="en-US" sz="1200" i="1" dirty="0" smtClean="0">
                <a:solidFill>
                  <a:srgbClr val="000000"/>
                </a:solidFill>
                <a:latin typeface="PT Serif"/>
              </a:rPr>
              <a:t>pictured</a:t>
            </a:r>
            <a:r>
              <a:rPr lang="en-US" altLang="en-US" sz="1200" dirty="0" smtClean="0">
                <a:solidFill>
                  <a:srgbClr val="000000"/>
                </a:solidFill>
                <a:latin typeface="PT Serif"/>
              </a:rPr>
              <a:t>).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PT Serif"/>
              </a:rPr>
              <a:t>                         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rgbClr val="4B4B4B"/>
              </a:solidFill>
              <a:effectLst/>
              <a:latin typeface="PT Serif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-92333"/>
            <a:ext cx="43282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PT Serif"/>
              </a:rPr>
              <a:t> 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PT Serif"/>
            </a:endParaRPr>
          </a:p>
        </p:txBody>
      </p:sp>
      <p:pic>
        <p:nvPicPr>
          <p:cNvPr id="1027" name="Picture 3" descr="http://www.flanderstoday.eu/sites/default/files/styles/corfla_author_mini/public/hope_portrait_1.jpg?itok=BENKrzDR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2147483648"/>
            <a:ext cx="314325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landerstoday.eu/sites/default/files/styles/corfla_article_web_image_overview/public/webimages/plastic_soupermarket.jpg?itok=GaDApw7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147483647"/>
            <a:ext cx="43719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flanderstoday.eu/sites/default/files/webimages/plastic_soupermark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27" y="2020870"/>
            <a:ext cx="7068573" cy="483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938585" y="3416320"/>
            <a:ext cx="4193059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rgbClr val="4B4B4B"/>
              </a:solidFill>
              <a:effectLst/>
              <a:latin typeface="PT Serif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123427" y="618541"/>
            <a:ext cx="671434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PT Serif"/>
              </a:rPr>
              <a:t> One tiny article in English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rgbClr val="4B4B4B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231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518984"/>
            <a:ext cx="10515600" cy="5631936"/>
          </a:xfrm>
        </p:spPr>
        <p:txBody>
          <a:bodyPr/>
          <a:lstStyle/>
          <a:p>
            <a:r>
              <a:rPr lang="en-GB" dirty="0" smtClean="0">
                <a:hlinkClick r:id="rId2"/>
              </a:rPr>
              <a:t>http://www.gva.be/cnt/dmf20170922_03087726/project-propere-buurt-schoon-verdiend-gaat-van-start</a:t>
            </a:r>
            <a:r>
              <a:rPr lang="en-GB" dirty="0" smtClean="0"/>
              <a:t> </a:t>
            </a:r>
          </a:p>
          <a:p>
            <a:endParaRPr lang="en-GB" dirty="0"/>
          </a:p>
        </p:txBody>
      </p:sp>
      <p:pic>
        <p:nvPicPr>
          <p:cNvPr id="2050" name="Picture 2" descr="Project ‘Propere buurt, schoon verdiend’ gaat van s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6" y="2015477"/>
            <a:ext cx="4764473" cy="359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cities do 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u="sng" dirty="0" smtClean="0"/>
              <a:t>Prevention</a:t>
            </a:r>
            <a:r>
              <a:rPr lang="en-GB" dirty="0" smtClean="0"/>
              <a:t> as always is the best… </a:t>
            </a:r>
          </a:p>
          <a:p>
            <a:r>
              <a:rPr lang="en-GB" dirty="0" smtClean="0"/>
              <a:t>(Green) events regulations</a:t>
            </a:r>
          </a:p>
          <a:p>
            <a:r>
              <a:rPr lang="en-GB" dirty="0" smtClean="0"/>
              <a:t>Ban plastic sacs, ban plastic bottles?? </a:t>
            </a:r>
          </a:p>
          <a:p>
            <a:r>
              <a:rPr lang="en-GB" dirty="0" smtClean="0"/>
              <a:t>Availability of free public drinking water in parks </a:t>
            </a:r>
            <a:r>
              <a:rPr lang="en-GB" dirty="0" err="1" smtClean="0"/>
              <a:t>f.i</a:t>
            </a:r>
            <a:r>
              <a:rPr lang="en-GB" dirty="0" smtClean="0"/>
              <a:t>.</a:t>
            </a:r>
          </a:p>
          <a:p>
            <a:r>
              <a:rPr lang="en-GB" dirty="0" smtClean="0"/>
              <a:t>Set up own deposit system? (That’s kind of what Antwerp is doing).</a:t>
            </a:r>
          </a:p>
          <a:p>
            <a:endParaRPr lang="en-GB" dirty="0" smtClean="0"/>
          </a:p>
          <a:p>
            <a:r>
              <a:rPr lang="en-GB" dirty="0" smtClean="0"/>
              <a:t>Nudging?</a:t>
            </a:r>
          </a:p>
          <a:p>
            <a:pPr lvl="1"/>
            <a:r>
              <a:rPr lang="en-GB" dirty="0" smtClean="0"/>
              <a:t>Copenhagen</a:t>
            </a:r>
          </a:p>
          <a:p>
            <a:pPr lvl="1"/>
            <a:r>
              <a:rPr lang="en-GB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8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027" y="388286"/>
            <a:ext cx="9059762" cy="68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424" y="697041"/>
            <a:ext cx="70932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Smart Technics help?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Yes !</a:t>
            </a:r>
          </a:p>
          <a:p>
            <a:r>
              <a:rPr lang="en-GB" dirty="0" smtClean="0"/>
              <a:t>But…</a:t>
            </a:r>
          </a:p>
          <a:p>
            <a:r>
              <a:rPr lang="en-GB" dirty="0" smtClean="0"/>
              <a:t>Kafka is everywhere and architects are his disciples…</a:t>
            </a:r>
          </a:p>
          <a:p>
            <a:endParaRPr lang="en-GB" dirty="0" smtClean="0"/>
          </a:p>
          <a:p>
            <a:r>
              <a:rPr lang="en-GB" dirty="0" smtClean="0"/>
              <a:t>From Operational side it is a big fight !</a:t>
            </a:r>
          </a:p>
          <a:p>
            <a:pPr lvl="1"/>
            <a:r>
              <a:rPr lang="en-GB" dirty="0" smtClean="0"/>
              <a:t>(if politics don’t listen to what matters)</a:t>
            </a:r>
          </a:p>
          <a:p>
            <a:endParaRPr lang="nl-B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8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stations of the cross of </a:t>
            </a:r>
            <a:r>
              <a:rPr lang="en-GB" dirty="0" smtClean="0"/>
              <a:t>… BB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3427"/>
            <a:ext cx="10515600" cy="4603536"/>
          </a:xfrm>
        </p:spPr>
        <p:txBody>
          <a:bodyPr>
            <a:normAutofit/>
          </a:bodyPr>
          <a:lstStyle/>
          <a:p>
            <a:r>
              <a:rPr lang="en-GB" dirty="0" smtClean="0"/>
              <a:t>2007 first trial BB – positive on operational level. </a:t>
            </a:r>
          </a:p>
          <a:p>
            <a:pPr lvl="1"/>
            <a:r>
              <a:rPr lang="en-GB" dirty="0" smtClean="0"/>
              <a:t>Architects: </a:t>
            </a:r>
            <a:r>
              <a:rPr lang="en-GB" dirty="0" smtClean="0">
                <a:solidFill>
                  <a:srgbClr val="FF0000"/>
                </a:solidFill>
              </a:rPr>
              <a:t>Ugly</a:t>
            </a:r>
            <a:r>
              <a:rPr lang="en-GB" dirty="0" smtClean="0"/>
              <a:t>! NO!  Council followed them.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2011 tender, with architects, evaluation, scoring with architects</a:t>
            </a:r>
          </a:p>
          <a:p>
            <a:pPr lvl="1"/>
            <a:r>
              <a:rPr lang="en-GB" dirty="0" smtClean="0"/>
              <a:t>on agenda council – Withdrawn – </a:t>
            </a:r>
            <a:r>
              <a:rPr lang="en-GB" dirty="0" smtClean="0">
                <a:solidFill>
                  <a:srgbClr val="FF0000"/>
                </a:solidFill>
              </a:rPr>
              <a:t>Ugly</a:t>
            </a:r>
            <a:r>
              <a:rPr lang="en-GB" dirty="0" smtClean="0"/>
              <a:t> - NO!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2014 tender </a:t>
            </a:r>
            <a:r>
              <a:rPr lang="en-GB" b="1" dirty="0" smtClean="0"/>
              <a:t>without </a:t>
            </a:r>
            <a:r>
              <a:rPr lang="en-GB" dirty="0" smtClean="0"/>
              <a:t>architects, for green parks </a:t>
            </a:r>
          </a:p>
          <a:p>
            <a:pPr lvl="1"/>
            <a:r>
              <a:rPr lang="en-GB" dirty="0" smtClean="0"/>
              <a:t>(architects missed it)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2015 first BB in green parks</a:t>
            </a:r>
          </a:p>
          <a:p>
            <a:pPr lvl="1"/>
            <a:r>
              <a:rPr lang="en-GB" dirty="0" smtClean="0"/>
              <a:t>(architects </a:t>
            </a:r>
            <a:r>
              <a:rPr lang="en-GB" b="1" dirty="0" smtClean="0">
                <a:solidFill>
                  <a:srgbClr val="7030A0"/>
                </a:solidFill>
              </a:rPr>
              <a:t>pissed off</a:t>
            </a:r>
            <a:r>
              <a:rPr lang="en-GB" dirty="0" smtClean="0"/>
              <a:t>!!!) 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2016 Our Major on visit in Seoul! </a:t>
            </a:r>
            <a:r>
              <a:rPr lang="en-GB" dirty="0" err="1" smtClean="0"/>
              <a:t>Waauh</a:t>
            </a:r>
            <a:r>
              <a:rPr lang="en-GB" dirty="0" smtClean="0"/>
              <a:t> Smart Bin (a –bad- clone)…</a:t>
            </a:r>
          </a:p>
        </p:txBody>
      </p:sp>
    </p:spTree>
    <p:extLst>
      <p:ext uri="{BB962C8B-B14F-4D97-AF65-F5344CB8AC3E}">
        <p14:creationId xmlns:p14="http://schemas.microsoft.com/office/powerpoint/2010/main" val="407366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021492"/>
            <a:ext cx="10515600" cy="66919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Houston, Do we have a problem?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Shopping street on a Friday evening</a:t>
            </a:r>
          </a:p>
          <a:p>
            <a:pPr marL="0" indent="0" algn="ctr">
              <a:buNone/>
            </a:pPr>
            <a:r>
              <a:rPr lang="en-GB" dirty="0" smtClean="0"/>
              <a:t>18:00</a:t>
            </a:r>
          </a:p>
          <a:p>
            <a:pPr marL="0" indent="0" algn="ctr">
              <a:buNone/>
            </a:pPr>
            <a:r>
              <a:rPr lang="en-GB" dirty="0" smtClean="0"/>
              <a:t>Antwerp</a:t>
            </a:r>
          </a:p>
          <a:p>
            <a:pPr marL="0" indent="0" algn="ctr">
              <a:buNone/>
            </a:pPr>
            <a:r>
              <a:rPr lang="nl-BE" dirty="0" smtClean="0"/>
              <a:t>Belgium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56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697"/>
          </a:xfrm>
        </p:spPr>
        <p:txBody>
          <a:bodyPr/>
          <a:lstStyle/>
          <a:p>
            <a:r>
              <a:rPr lang="nl-BE" dirty="0" smtClean="0"/>
              <a:t>Smart Bins in </a:t>
            </a:r>
            <a:r>
              <a:rPr lang="nl-BE" dirty="0" err="1" smtClean="0"/>
              <a:t>Antwerp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306642"/>
            <a:ext cx="10515600" cy="45916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2016: why not in shopping streets (citizens, local politics</a:t>
            </a:r>
            <a:r>
              <a:rPr lang="en-GB" dirty="0" smtClean="0"/>
              <a:t>…)</a:t>
            </a:r>
          </a:p>
          <a:p>
            <a:pPr lvl="1"/>
            <a:r>
              <a:rPr lang="nl-BE" b="1" dirty="0" smtClean="0">
                <a:solidFill>
                  <a:srgbClr val="00B050"/>
                </a:solidFill>
              </a:rPr>
              <a:t>“smart” question !</a:t>
            </a:r>
            <a:endParaRPr lang="en-GB" b="1" dirty="0">
              <a:solidFill>
                <a:srgbClr val="00B050"/>
              </a:solidFill>
            </a:endParaRPr>
          </a:p>
          <a:p>
            <a:pPr>
              <a:spcBef>
                <a:spcPts val="1800"/>
              </a:spcBef>
            </a:pPr>
            <a:r>
              <a:rPr lang="en-GB" dirty="0" smtClean="0"/>
              <a:t>2017 first BB in shopping streets  (see first photo’s)</a:t>
            </a:r>
          </a:p>
          <a:p>
            <a:pPr lvl="1"/>
            <a:r>
              <a:rPr lang="en-GB" dirty="0"/>
              <a:t>(architects </a:t>
            </a:r>
            <a:r>
              <a:rPr lang="en-GB" b="1" dirty="0">
                <a:solidFill>
                  <a:srgbClr val="7030A0"/>
                </a:solidFill>
              </a:rPr>
              <a:t>furious</a:t>
            </a:r>
            <a:r>
              <a:rPr lang="en-GB" dirty="0"/>
              <a:t> !!!) </a:t>
            </a:r>
            <a:endParaRPr lang="en-GB" dirty="0" smtClean="0"/>
          </a:p>
          <a:p>
            <a:pPr>
              <a:spcBef>
                <a:spcPts val="1800"/>
              </a:spcBef>
            </a:pPr>
            <a:r>
              <a:rPr lang="en-GB" dirty="0" smtClean="0"/>
              <a:t>We will not replace all bins by BB. </a:t>
            </a:r>
            <a:r>
              <a:rPr lang="en-GB" dirty="0"/>
              <a:t>F</a:t>
            </a:r>
            <a:r>
              <a:rPr lang="en-GB" dirty="0" smtClean="0"/>
              <a:t>rom 2018 out rolling BB in</a:t>
            </a:r>
          </a:p>
          <a:p>
            <a:pPr lvl="1"/>
            <a:r>
              <a:rPr lang="en-GB" dirty="0" smtClean="0"/>
              <a:t>the 8 Former independent communities centre (now districts) </a:t>
            </a:r>
          </a:p>
          <a:p>
            <a:pPr lvl="1"/>
            <a:r>
              <a:rPr lang="en-GB" dirty="0" smtClean="0"/>
              <a:t>some other shopping centre. </a:t>
            </a:r>
          </a:p>
          <a:p>
            <a:pPr lvl="1"/>
            <a:r>
              <a:rPr lang="en-GB" dirty="0" smtClean="0"/>
              <a:t>Touristic “highway” from Central station – City Hall – River</a:t>
            </a:r>
          </a:p>
          <a:p>
            <a:pPr lvl="1"/>
            <a:r>
              <a:rPr lang="en-GB" dirty="0" smtClean="0"/>
              <a:t>Mobile ones for events ? </a:t>
            </a:r>
          </a:p>
          <a:p>
            <a:pPr>
              <a:spcBef>
                <a:spcPts val="1800"/>
              </a:spcBef>
            </a:pPr>
            <a:r>
              <a:rPr lang="en-GB" dirty="0"/>
              <a:t>We </a:t>
            </a:r>
            <a:r>
              <a:rPr lang="en-GB" dirty="0" smtClean="0"/>
              <a:t>will test WIFI for public on BB </a:t>
            </a:r>
          </a:p>
          <a:p>
            <a:pPr lvl="1"/>
            <a:r>
              <a:rPr lang="nl-BE" dirty="0" smtClean="0"/>
              <a:t>Solar energy: </a:t>
            </a:r>
            <a:r>
              <a:rPr lang="en-GB" dirty="0" smtClean="0"/>
              <a:t>specially for parks interesting </a:t>
            </a:r>
          </a:p>
          <a:p>
            <a:pPr lvl="1"/>
            <a:endParaRPr lang="en-GB" dirty="0" smtClean="0"/>
          </a:p>
          <a:p>
            <a:pPr lvl="1"/>
            <a:endParaRPr lang="nl-BE" dirty="0"/>
          </a:p>
          <a:p>
            <a:pPr lvl="1"/>
            <a:endParaRPr lang="en-GB" dirty="0" smtClean="0"/>
          </a:p>
          <a:p>
            <a:endParaRPr lang="nl-B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2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67850" y="737080"/>
            <a:ext cx="5132172" cy="1890792"/>
          </a:xfrm>
        </p:spPr>
        <p:txBody>
          <a:bodyPr>
            <a:normAutofit/>
          </a:bodyPr>
          <a:lstStyle/>
          <a:p>
            <a:r>
              <a:rPr lang="en-GB" dirty="0" smtClean="0"/>
              <a:t>This is that </a:t>
            </a:r>
            <a:br>
              <a:rPr lang="en-GB" dirty="0" smtClean="0"/>
            </a:br>
            <a:r>
              <a:rPr lang="en-GB" dirty="0" smtClean="0"/>
              <a:t>very, very UGLY…   thing!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Bhwau</a:t>
            </a:r>
            <a:r>
              <a:rPr lang="en-GB" dirty="0" smtClean="0"/>
              <a:t>!!   ???</a:t>
            </a:r>
            <a:endParaRPr lang="en-GB" b="0" dirty="0"/>
          </a:p>
        </p:txBody>
      </p:sp>
      <p:pic>
        <p:nvPicPr>
          <p:cNvPr id="5" name="Tijdelijke aanduiding voor afbeelding 4" descr="Stad zet jukebox in tegen sluikstorten | HLN Antwerpen - Internet Explorer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4408" y="620688"/>
            <a:ext cx="4098652" cy="6224231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367850" y="3023287"/>
            <a:ext cx="5132172" cy="1861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Note: Citizens of Antwerp DO react on anything.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You know that feeling?</a:t>
            </a:r>
            <a:endParaRPr lang="en-GB" dirty="0"/>
          </a:p>
        </p:txBody>
      </p:sp>
      <p:sp>
        <p:nvSpPr>
          <p:cNvPr id="3" name="Rechthoek 2"/>
          <p:cNvSpPr/>
          <p:nvPr/>
        </p:nvSpPr>
        <p:spPr>
          <a:xfrm>
            <a:off x="6367850" y="5156495"/>
            <a:ext cx="52922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More than 2 years BB: </a:t>
            </a:r>
            <a:r>
              <a:rPr lang="en-GB" sz="2400" b="1" dirty="0">
                <a:solidFill>
                  <a:srgbClr val="FF0000"/>
                </a:solidFill>
              </a:rPr>
              <a:t>not one </a:t>
            </a:r>
            <a:r>
              <a:rPr lang="en-GB" sz="2400" dirty="0"/>
              <a:t>complain </a:t>
            </a:r>
            <a:endParaRPr lang="en-GB" sz="2400" dirty="0" smtClean="0"/>
          </a:p>
          <a:p>
            <a:r>
              <a:rPr lang="en-GB" sz="2400" dirty="0" smtClean="0"/>
              <a:t>about </a:t>
            </a:r>
            <a:r>
              <a:rPr lang="en-GB" sz="2400" dirty="0"/>
              <a:t>the “ugly” look.</a:t>
            </a:r>
          </a:p>
        </p:txBody>
      </p:sp>
    </p:spTree>
    <p:extLst>
      <p:ext uri="{BB962C8B-B14F-4D97-AF65-F5344CB8AC3E}">
        <p14:creationId xmlns:p14="http://schemas.microsoft.com/office/powerpoint/2010/main" val="374902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9" y="457199"/>
            <a:ext cx="2109358" cy="3249827"/>
          </a:xfrm>
        </p:spPr>
        <p:txBody>
          <a:bodyPr/>
          <a:lstStyle/>
          <a:p>
            <a:r>
              <a:rPr lang="nl-BE" dirty="0" smtClean="0"/>
              <a:t>Big </a:t>
            </a:r>
            <a:r>
              <a:rPr lang="nl-BE" dirty="0" err="1" smtClean="0"/>
              <a:t>Belly</a:t>
            </a:r>
            <a:r>
              <a:rPr lang="nl-BE" dirty="0" smtClean="0"/>
              <a:t> – Benefits</a:t>
            </a:r>
            <a:endParaRPr lang="nl-BE" dirty="0"/>
          </a:p>
        </p:txBody>
      </p:sp>
      <p:pic>
        <p:nvPicPr>
          <p:cNvPr id="5" name="Tijdelijke aanduiding voor afbeelding 4" descr="Bigbelly – Benefits - Internet Explorer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6288" y="612775"/>
            <a:ext cx="7000368" cy="411480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316288" y="4901514"/>
            <a:ext cx="6092080" cy="1270686"/>
          </a:xfrm>
        </p:spPr>
        <p:txBody>
          <a:bodyPr>
            <a:normAutofit/>
          </a:bodyPr>
          <a:lstStyle/>
          <a:p>
            <a:r>
              <a:rPr lang="en-GB" sz="2000" dirty="0" smtClean="0"/>
              <a:t>120 </a:t>
            </a:r>
            <a:r>
              <a:rPr lang="en-GB" sz="2000" dirty="0"/>
              <a:t>litres – Compression up to 8 times = </a:t>
            </a:r>
            <a:r>
              <a:rPr lang="en-GB" sz="2000" dirty="0" smtClean="0"/>
              <a:t>960 </a:t>
            </a:r>
            <a:r>
              <a:rPr lang="en-GB" sz="2000" dirty="0"/>
              <a:t>litres</a:t>
            </a:r>
          </a:p>
          <a:p>
            <a:r>
              <a:rPr lang="en-GB" sz="2000" dirty="0"/>
              <a:t>Indicates when full – (Clean-software</a:t>
            </a:r>
            <a:r>
              <a:rPr lang="en-GB" sz="2000" dirty="0" smtClean="0"/>
              <a:t>)</a:t>
            </a:r>
          </a:p>
          <a:p>
            <a:r>
              <a:rPr lang="nl-BE" sz="2000" dirty="0" smtClean="0"/>
              <a:t>Solar energy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678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120 Big </a:t>
            </a:r>
            <a:r>
              <a:rPr lang="nl-BE" dirty="0" err="1" smtClean="0"/>
              <a:t>Belly’s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Experience with Smart software BB (Clean) – limited</a:t>
            </a:r>
          </a:p>
          <a:p>
            <a:endParaRPr lang="en-GB" dirty="0" smtClean="0"/>
          </a:p>
          <a:p>
            <a:r>
              <a:rPr lang="en-GB" dirty="0" smtClean="0"/>
              <a:t>Parks: all over the city – 3 services/ Shopping street other service</a:t>
            </a:r>
          </a:p>
          <a:p>
            <a:endParaRPr lang="en-GB" dirty="0" smtClean="0"/>
          </a:p>
          <a:p>
            <a:r>
              <a:rPr lang="en-GB" dirty="0" smtClean="0"/>
              <a:t>Comparing to other programs (fill level sensors and Smart Planning) 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7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847528" y="332656"/>
            <a:ext cx="8286808" cy="1071548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Underground </a:t>
            </a:r>
            <a:r>
              <a:rPr lang="nl-BE" dirty="0" smtClean="0"/>
              <a:t>system</a:t>
            </a:r>
          </a:p>
          <a:p>
            <a:r>
              <a:rPr lang="en-GB" dirty="0" smtClean="0"/>
              <a:t>The future!!  </a:t>
            </a:r>
            <a:r>
              <a:rPr lang="en-GB" strike="dblStrike" dirty="0" smtClean="0">
                <a:solidFill>
                  <a:srgbClr val="FF0000"/>
                </a:solidFill>
              </a:rPr>
              <a:t>Door-to-door</a:t>
            </a:r>
            <a:endParaRPr lang="en-GB" strike="dblStrike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5" y="1501204"/>
            <a:ext cx="10480017" cy="3655989"/>
          </a:xfrm>
          <a:prstGeom prst="rect">
            <a:avLst/>
          </a:prstGeom>
        </p:spPr>
      </p:pic>
      <p:sp>
        <p:nvSpPr>
          <p:cNvPr id="6" name="Tijdelijke aanduiding voor tekst 1"/>
          <p:cNvSpPr txBox="1">
            <a:spLocks/>
          </p:cNvSpPr>
          <p:nvPr/>
        </p:nvSpPr>
        <p:spPr>
          <a:xfrm>
            <a:off x="1647988" y="5373216"/>
            <a:ext cx="8286808" cy="1296144"/>
          </a:xfrm>
          <a:prstGeom prst="rect">
            <a:avLst/>
          </a:prstGeom>
          <a:noFill/>
        </p:spPr>
        <p:txBody>
          <a:bodyPr anchor="b" anchorCtr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Big savings + more service</a:t>
            </a:r>
          </a:p>
          <a:p>
            <a:r>
              <a:rPr lang="en-GB" sz="3200" dirty="0"/>
              <a:t>(always can get rid of waste)</a:t>
            </a:r>
            <a:endParaRPr lang="en-GB" sz="3200" strike="dblStrike" dirty="0"/>
          </a:p>
        </p:txBody>
      </p:sp>
    </p:spTree>
    <p:extLst>
      <p:ext uri="{BB962C8B-B14F-4D97-AF65-F5344CB8AC3E}">
        <p14:creationId xmlns:p14="http://schemas.microsoft.com/office/powerpoint/2010/main" val="29834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952596" y="357188"/>
            <a:ext cx="8286808" cy="839564"/>
          </a:xfrm>
        </p:spPr>
        <p:txBody>
          <a:bodyPr/>
          <a:lstStyle/>
          <a:p>
            <a:pPr algn="ctr"/>
            <a:r>
              <a:rPr lang="en-GB" dirty="0" smtClean="0"/>
              <a:t>The Antwerp – column </a:t>
            </a:r>
            <a:endParaRPr lang="en-GB" dirty="0"/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66" y="1977356"/>
            <a:ext cx="3300869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jdelijke aanduiding voor tekst 2"/>
          <p:cNvSpPr txBox="1">
            <a:spLocks/>
          </p:cNvSpPr>
          <p:nvPr/>
        </p:nvSpPr>
        <p:spPr>
          <a:xfrm>
            <a:off x="1991544" y="6060910"/>
            <a:ext cx="828680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/>
              <a:t>Designed for Antwerp</a:t>
            </a:r>
          </a:p>
        </p:txBody>
      </p:sp>
    </p:spTree>
    <p:extLst>
      <p:ext uri="{BB962C8B-B14F-4D97-AF65-F5344CB8AC3E}">
        <p14:creationId xmlns:p14="http://schemas.microsoft.com/office/powerpoint/2010/main" val="34726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Undergrounds: 5000 litres – 5m³</a:t>
            </a:r>
            <a:endParaRPr lang="en-GB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2248288"/>
            <a:ext cx="3671471" cy="275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248288"/>
            <a:ext cx="3672408" cy="275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4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Emptying</a:t>
            </a:r>
            <a:endParaRPr lang="en-GB" dirty="0"/>
          </a:p>
        </p:txBody>
      </p:sp>
      <p:pic>
        <p:nvPicPr>
          <p:cNvPr id="4" name="Picture 8" descr="Antwerpen_inzamel_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8050" y="1600201"/>
            <a:ext cx="5295900" cy="3971925"/>
          </a:xfrm>
        </p:spPr>
      </p:pic>
    </p:spTree>
    <p:extLst>
      <p:ext uri="{BB962C8B-B14F-4D97-AF65-F5344CB8AC3E}">
        <p14:creationId xmlns:p14="http://schemas.microsoft.com/office/powerpoint/2010/main" val="1335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err="1"/>
              <a:t>Emptying</a:t>
            </a:r>
            <a:endParaRPr lang="nl-BE" dirty="0"/>
          </a:p>
        </p:txBody>
      </p:sp>
      <p:pic>
        <p:nvPicPr>
          <p:cNvPr id="4" name="Picture 6" descr="Rozemaai Groeningerplein 0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7418" y="1600201"/>
            <a:ext cx="5297165" cy="3971925"/>
          </a:xfrm>
        </p:spPr>
      </p:pic>
    </p:spTree>
    <p:extLst>
      <p:ext uri="{BB962C8B-B14F-4D97-AF65-F5344CB8AC3E}">
        <p14:creationId xmlns:p14="http://schemas.microsoft.com/office/powerpoint/2010/main" val="20030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nl-BE" dirty="0" smtClean="0"/>
          </a:p>
          <a:p>
            <a:pPr marL="1105200" lvl="1" indent="-457200">
              <a:buFontTx/>
              <a:buChar char="-"/>
            </a:pP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Easy… A child can do		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0808"/>
            <a:ext cx="6624736" cy="488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527064"/>
            <a:ext cx="1671203" cy="189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132856"/>
            <a:ext cx="2160240" cy="30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52" y="4459856"/>
            <a:ext cx="1605533" cy="20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41" y="462694"/>
            <a:ext cx="4228070" cy="563742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47" y="462694"/>
            <a:ext cx="4228069" cy="5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milan-vector-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7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146302" y="306991"/>
            <a:ext cx="7940675" cy="369332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301" y="246774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376" y="294399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188" y="315989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876" y="241694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/>
        </p:nvSpPr>
        <p:spPr bwMode="auto">
          <a:xfrm flipH="1">
            <a:off x="2997201" y="4074292"/>
            <a:ext cx="666750" cy="659249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rot="10800000" flipH="1">
            <a:off x="7861301" y="3796480"/>
            <a:ext cx="1133475" cy="831254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Line 27"/>
          <p:cNvSpPr>
            <a:spLocks noChangeShapeType="1"/>
          </p:cNvSpPr>
          <p:nvPr/>
        </p:nvSpPr>
        <p:spPr bwMode="auto">
          <a:xfrm>
            <a:off x="2965451" y="3598042"/>
            <a:ext cx="577850" cy="198438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 flipH="1" flipV="1">
            <a:off x="5426077" y="2807467"/>
            <a:ext cx="358775" cy="490538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 flipH="1">
            <a:off x="6129339" y="1181868"/>
            <a:ext cx="442913" cy="233363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6" y="104216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1" y="118186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2938" y="2367730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101" y="120409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3301" y="897705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888" y="219469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1" y="141681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1" y="298526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7826" y="167716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8676" y="260426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4776" y="342341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2097855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9338" y="1072330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01" y="174701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9351" y="3250380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3301" y="342341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1" y="1996255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2882902" y="2983681"/>
            <a:ext cx="371475" cy="261937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V="1">
            <a:off x="2686052" y="2740793"/>
            <a:ext cx="496887" cy="123825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H="1">
            <a:off x="2451101" y="1818456"/>
            <a:ext cx="234950" cy="579437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 flipH="1">
            <a:off x="2965451" y="1275531"/>
            <a:ext cx="577850" cy="312737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H="1" flipV="1">
            <a:off x="3821113" y="1477143"/>
            <a:ext cx="268288" cy="485775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 flipH="1" flipV="1">
            <a:off x="4243389" y="2604268"/>
            <a:ext cx="334963" cy="309563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H="1">
            <a:off x="4683126" y="1783530"/>
            <a:ext cx="131762" cy="1130300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 flipV="1">
            <a:off x="9540877" y="3026543"/>
            <a:ext cx="261937" cy="396875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 flipH="1">
            <a:off x="5172076" y="1415231"/>
            <a:ext cx="442912" cy="1587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" name="Line 28"/>
          <p:cNvSpPr>
            <a:spLocks noChangeShapeType="1"/>
          </p:cNvSpPr>
          <p:nvPr/>
        </p:nvSpPr>
        <p:spPr bwMode="auto">
          <a:xfrm flipV="1">
            <a:off x="6613526" y="1437455"/>
            <a:ext cx="146050" cy="277812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Line 29"/>
          <p:cNvSpPr>
            <a:spLocks noChangeShapeType="1"/>
          </p:cNvSpPr>
          <p:nvPr/>
        </p:nvSpPr>
        <p:spPr bwMode="auto">
          <a:xfrm flipV="1">
            <a:off x="5635627" y="2097856"/>
            <a:ext cx="561975" cy="269875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" name="Line 28"/>
          <p:cNvSpPr>
            <a:spLocks noChangeShapeType="1"/>
          </p:cNvSpPr>
          <p:nvPr/>
        </p:nvSpPr>
        <p:spPr bwMode="auto">
          <a:xfrm flipH="1">
            <a:off x="6340476" y="2467742"/>
            <a:ext cx="741362" cy="782638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Line 29"/>
          <p:cNvSpPr>
            <a:spLocks noChangeShapeType="1"/>
          </p:cNvSpPr>
          <p:nvPr/>
        </p:nvSpPr>
        <p:spPr bwMode="auto">
          <a:xfrm flipH="1" flipV="1">
            <a:off x="7392988" y="2701106"/>
            <a:ext cx="222250" cy="409575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Line 28"/>
          <p:cNvSpPr>
            <a:spLocks noChangeShapeType="1"/>
          </p:cNvSpPr>
          <p:nvPr/>
        </p:nvSpPr>
        <p:spPr bwMode="auto">
          <a:xfrm flipH="1">
            <a:off x="7707314" y="1996255"/>
            <a:ext cx="309563" cy="1077912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Line 29"/>
          <p:cNvSpPr>
            <a:spLocks noChangeShapeType="1"/>
          </p:cNvSpPr>
          <p:nvPr/>
        </p:nvSpPr>
        <p:spPr bwMode="auto">
          <a:xfrm flipH="1">
            <a:off x="8226426" y="1451743"/>
            <a:ext cx="442912" cy="233363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Line 29"/>
          <p:cNvSpPr>
            <a:spLocks noChangeShapeType="1"/>
          </p:cNvSpPr>
          <p:nvPr/>
        </p:nvSpPr>
        <p:spPr bwMode="auto">
          <a:xfrm flipH="1" flipV="1">
            <a:off x="9215439" y="1346967"/>
            <a:ext cx="220663" cy="338138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" name="Line 29"/>
          <p:cNvSpPr>
            <a:spLocks noChangeShapeType="1"/>
          </p:cNvSpPr>
          <p:nvPr/>
        </p:nvSpPr>
        <p:spPr bwMode="auto">
          <a:xfrm flipV="1">
            <a:off x="8880476" y="2016893"/>
            <a:ext cx="387350" cy="587375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" name="Line 29"/>
          <p:cNvSpPr>
            <a:spLocks noChangeShapeType="1"/>
          </p:cNvSpPr>
          <p:nvPr/>
        </p:nvSpPr>
        <p:spPr bwMode="auto">
          <a:xfrm flipH="1">
            <a:off x="8993188" y="2740792"/>
            <a:ext cx="547688" cy="222250"/>
          </a:xfrm>
          <a:prstGeom prst="line">
            <a:avLst/>
          </a:prstGeom>
          <a:noFill/>
          <a:ln w="50800">
            <a:solidFill>
              <a:srgbClr val="7F7F7F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" name="TextBox 64"/>
          <p:cNvSpPr txBox="1">
            <a:spLocks noChangeArrowheads="1"/>
          </p:cNvSpPr>
          <p:nvPr/>
        </p:nvSpPr>
        <p:spPr bwMode="auto">
          <a:xfrm>
            <a:off x="2570163" y="1370780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8" name="TextBox 65"/>
          <p:cNvSpPr txBox="1">
            <a:spLocks noChangeArrowheads="1"/>
          </p:cNvSpPr>
          <p:nvPr/>
        </p:nvSpPr>
        <p:spPr bwMode="auto">
          <a:xfrm>
            <a:off x="3663952" y="1065980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9" name="TextBox 66"/>
          <p:cNvSpPr txBox="1">
            <a:spLocks noChangeArrowheads="1"/>
          </p:cNvSpPr>
          <p:nvPr/>
        </p:nvSpPr>
        <p:spPr bwMode="auto">
          <a:xfrm>
            <a:off x="2262188" y="2636017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0" name="TextBox 67"/>
          <p:cNvSpPr txBox="1">
            <a:spLocks noChangeArrowheads="1"/>
          </p:cNvSpPr>
          <p:nvPr/>
        </p:nvSpPr>
        <p:spPr bwMode="auto">
          <a:xfrm>
            <a:off x="2535238" y="3429767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1" name="TextBox 68"/>
          <p:cNvSpPr txBox="1">
            <a:spLocks noChangeArrowheads="1"/>
          </p:cNvSpPr>
          <p:nvPr/>
        </p:nvSpPr>
        <p:spPr bwMode="auto">
          <a:xfrm>
            <a:off x="3663952" y="3582167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2" name="TextBox 69"/>
          <p:cNvSpPr txBox="1">
            <a:spLocks noChangeArrowheads="1"/>
          </p:cNvSpPr>
          <p:nvPr/>
        </p:nvSpPr>
        <p:spPr bwMode="auto">
          <a:xfrm>
            <a:off x="3295652" y="2556642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3" name="TextBox 70"/>
          <p:cNvSpPr txBox="1">
            <a:spLocks noChangeArrowheads="1"/>
          </p:cNvSpPr>
          <p:nvPr/>
        </p:nvSpPr>
        <p:spPr bwMode="auto">
          <a:xfrm>
            <a:off x="4140202" y="2167706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4" name="TextBox 71"/>
          <p:cNvSpPr txBox="1">
            <a:spLocks noChangeArrowheads="1"/>
          </p:cNvSpPr>
          <p:nvPr/>
        </p:nvSpPr>
        <p:spPr bwMode="auto">
          <a:xfrm>
            <a:off x="4476752" y="3140842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5" name="TextBox 72"/>
          <p:cNvSpPr txBox="1">
            <a:spLocks noChangeArrowheads="1"/>
          </p:cNvSpPr>
          <p:nvPr/>
        </p:nvSpPr>
        <p:spPr bwMode="auto">
          <a:xfrm>
            <a:off x="4699002" y="1346967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6" name="TextBox 73"/>
          <p:cNvSpPr txBox="1">
            <a:spLocks noChangeArrowheads="1"/>
          </p:cNvSpPr>
          <p:nvPr/>
        </p:nvSpPr>
        <p:spPr bwMode="auto">
          <a:xfrm>
            <a:off x="5187952" y="2353442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7" name="TextBox 74"/>
          <p:cNvSpPr txBox="1">
            <a:spLocks noChangeArrowheads="1"/>
          </p:cNvSpPr>
          <p:nvPr/>
        </p:nvSpPr>
        <p:spPr bwMode="auto">
          <a:xfrm>
            <a:off x="5915027" y="3101156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8" name="TextBox 75"/>
          <p:cNvSpPr txBox="1">
            <a:spLocks noChangeArrowheads="1"/>
          </p:cNvSpPr>
          <p:nvPr/>
        </p:nvSpPr>
        <p:spPr bwMode="auto">
          <a:xfrm>
            <a:off x="6300788" y="1908942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9" name="TextBox 76"/>
          <p:cNvSpPr txBox="1">
            <a:spLocks noChangeArrowheads="1"/>
          </p:cNvSpPr>
          <p:nvPr/>
        </p:nvSpPr>
        <p:spPr bwMode="auto">
          <a:xfrm>
            <a:off x="5757863" y="1218381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0" name="TextBox 77"/>
          <p:cNvSpPr txBox="1">
            <a:spLocks noChangeArrowheads="1"/>
          </p:cNvSpPr>
          <p:nvPr/>
        </p:nvSpPr>
        <p:spPr bwMode="auto">
          <a:xfrm>
            <a:off x="6654802" y="975492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1" name="TextBox 78"/>
          <p:cNvSpPr txBox="1">
            <a:spLocks noChangeArrowheads="1"/>
          </p:cNvSpPr>
          <p:nvPr/>
        </p:nvSpPr>
        <p:spPr bwMode="auto">
          <a:xfrm>
            <a:off x="7185026" y="2278830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2" name="TextBox 79"/>
          <p:cNvSpPr txBox="1">
            <a:spLocks noChangeArrowheads="1"/>
          </p:cNvSpPr>
          <p:nvPr/>
        </p:nvSpPr>
        <p:spPr bwMode="auto">
          <a:xfrm>
            <a:off x="7458077" y="3324992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3" name="TextBox 80"/>
          <p:cNvSpPr txBox="1">
            <a:spLocks noChangeArrowheads="1"/>
          </p:cNvSpPr>
          <p:nvPr/>
        </p:nvSpPr>
        <p:spPr bwMode="auto">
          <a:xfrm>
            <a:off x="7861302" y="1594617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4" name="TextBox 81"/>
          <p:cNvSpPr txBox="1">
            <a:spLocks noChangeArrowheads="1"/>
          </p:cNvSpPr>
          <p:nvPr/>
        </p:nvSpPr>
        <p:spPr bwMode="auto">
          <a:xfrm>
            <a:off x="8786813" y="1231081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5" name="TextBox 82"/>
          <p:cNvSpPr txBox="1">
            <a:spLocks noChangeArrowheads="1"/>
          </p:cNvSpPr>
          <p:nvPr/>
        </p:nvSpPr>
        <p:spPr bwMode="auto">
          <a:xfrm>
            <a:off x="9383713" y="1858142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6" name="TextBox 83"/>
          <p:cNvSpPr txBox="1">
            <a:spLocks noChangeArrowheads="1"/>
          </p:cNvSpPr>
          <p:nvPr/>
        </p:nvSpPr>
        <p:spPr bwMode="auto">
          <a:xfrm>
            <a:off x="8567738" y="2772542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7" name="TextBox 84"/>
          <p:cNvSpPr txBox="1">
            <a:spLocks noChangeArrowheads="1"/>
          </p:cNvSpPr>
          <p:nvPr/>
        </p:nvSpPr>
        <p:spPr bwMode="auto">
          <a:xfrm>
            <a:off x="9656763" y="2594742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8" name="TextBox 85"/>
          <p:cNvSpPr txBox="1">
            <a:spLocks noChangeArrowheads="1"/>
          </p:cNvSpPr>
          <p:nvPr/>
        </p:nvSpPr>
        <p:spPr bwMode="auto">
          <a:xfrm>
            <a:off x="9115427" y="3585342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74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5155" y="870717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8"/>
          <p:cNvSpPr txBox="1">
            <a:spLocks noChangeArrowheads="1"/>
          </p:cNvSpPr>
          <p:nvPr/>
        </p:nvSpPr>
        <p:spPr bwMode="auto">
          <a:xfrm>
            <a:off x="6654802" y="1025063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メイリオ" charset="0"/>
                <a:cs typeface="メイリオ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524001" y="5312980"/>
            <a:ext cx="9144000" cy="1545021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FROM: Static routes and schedules – </a:t>
            </a:r>
          </a:p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“blindly” from bin to bin</a:t>
            </a:r>
          </a:p>
        </p:txBody>
      </p:sp>
      <p:pic>
        <p:nvPicPr>
          <p:cNvPr id="69" name="Picture 68" descr="truc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8" y="4423908"/>
            <a:ext cx="1011238" cy="1011238"/>
          </a:xfrm>
          <a:prstGeom prst="rect">
            <a:avLst/>
          </a:prstGeom>
        </p:spPr>
      </p:pic>
      <p:pic>
        <p:nvPicPr>
          <p:cNvPr id="70" name="Picture 69" descr="landfil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74" y="4423908"/>
            <a:ext cx="818464" cy="744058"/>
          </a:xfrm>
          <a:prstGeom prst="rect">
            <a:avLst/>
          </a:prstGeom>
        </p:spPr>
      </p:pic>
      <p:pic>
        <p:nvPicPr>
          <p:cNvPr id="71" name="Picture 70" descr="OptimizeedRoute (2) copy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69" y="4338107"/>
            <a:ext cx="1181100" cy="7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milan-vector-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7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164445" y="317214"/>
            <a:ext cx="7940675" cy="369332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6" name="Picture 17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765" y="104065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17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101" y="228532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951" y="2761250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178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763" y="2977516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9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7025" y="2234709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" name="Line 15"/>
          <p:cNvSpPr>
            <a:spLocks noChangeShapeType="1"/>
          </p:cNvSpPr>
          <p:nvPr/>
        </p:nvSpPr>
        <p:spPr bwMode="auto">
          <a:xfrm flipH="1">
            <a:off x="3138288" y="2822842"/>
            <a:ext cx="228770" cy="1401421"/>
          </a:xfrm>
          <a:prstGeom prst="line">
            <a:avLst/>
          </a:prstGeom>
          <a:noFill/>
          <a:ln w="50800">
            <a:solidFill>
              <a:schemeClr val="accent1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82" name="Line 25"/>
          <p:cNvSpPr>
            <a:spLocks noChangeShapeType="1"/>
          </p:cNvSpPr>
          <p:nvPr/>
        </p:nvSpPr>
        <p:spPr bwMode="auto">
          <a:xfrm rot="10800000" flipH="1">
            <a:off x="8396087" y="3027951"/>
            <a:ext cx="279826" cy="1173093"/>
          </a:xfrm>
          <a:prstGeom prst="line">
            <a:avLst/>
          </a:prstGeom>
          <a:noFill/>
          <a:ln w="50800">
            <a:solidFill>
              <a:schemeClr val="accent1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183" name="Picture 18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9679" y="85948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926" y="999125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513" y="218498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306" y="71496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" name="Picture 18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463" y="201227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" name="Picture 187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526" y="123460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" name="Picture 188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770" y="280321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Picture 189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3975" y="1493902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251" y="2421525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191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0925" y="3240645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19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713" y="1914459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Picture 19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3711" y="888999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9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151" y="306724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19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598" y="3240645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" name="Picture 19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076" y="1813616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" name="Line 28"/>
          <p:cNvSpPr>
            <a:spLocks noChangeShapeType="1"/>
          </p:cNvSpPr>
          <p:nvPr/>
        </p:nvSpPr>
        <p:spPr bwMode="auto">
          <a:xfrm flipH="1">
            <a:off x="3549877" y="1292813"/>
            <a:ext cx="282575" cy="666750"/>
          </a:xfrm>
          <a:prstGeom prst="line">
            <a:avLst/>
          </a:prstGeom>
          <a:noFill/>
          <a:ln w="50800">
            <a:solidFill>
              <a:schemeClr val="accent1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00" name="Line 29"/>
          <p:cNvSpPr>
            <a:spLocks noChangeShapeType="1"/>
          </p:cNvSpPr>
          <p:nvPr/>
        </p:nvSpPr>
        <p:spPr bwMode="auto">
          <a:xfrm flipH="1" flipV="1">
            <a:off x="5083402" y="1361075"/>
            <a:ext cx="1120775" cy="533400"/>
          </a:xfrm>
          <a:prstGeom prst="line">
            <a:avLst/>
          </a:prstGeom>
          <a:noFill/>
          <a:ln w="50800">
            <a:solidFill>
              <a:schemeClr val="accent1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01" name="Line 28"/>
          <p:cNvSpPr>
            <a:spLocks noChangeShapeType="1"/>
          </p:cNvSpPr>
          <p:nvPr/>
        </p:nvSpPr>
        <p:spPr bwMode="auto">
          <a:xfrm flipH="1">
            <a:off x="6347051" y="2623139"/>
            <a:ext cx="2108200" cy="344487"/>
          </a:xfrm>
          <a:prstGeom prst="line">
            <a:avLst/>
          </a:prstGeom>
          <a:noFill/>
          <a:ln w="50800">
            <a:solidFill>
              <a:schemeClr val="accent1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202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013" y="1253126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388" y="934038"/>
            <a:ext cx="22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626" y="2470738"/>
            <a:ext cx="22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438" y="236755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4676" y="3258138"/>
            <a:ext cx="22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863" y="3501026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874" y="302795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751" y="2032588"/>
            <a:ext cx="22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738" y="1222963"/>
            <a:ext cx="22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276" y="221515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048" y="107850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176" y="297715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463" y="2104026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7513" y="3189876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4863" y="1432513"/>
            <a:ext cx="22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6634" y="1102313"/>
            <a:ext cx="22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2676" y="1711913"/>
            <a:ext cx="22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238" y="264060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726" y="245645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0101" y="344070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" name="Line 29"/>
          <p:cNvSpPr>
            <a:spLocks noChangeShapeType="1"/>
          </p:cNvSpPr>
          <p:nvPr/>
        </p:nvSpPr>
        <p:spPr bwMode="auto">
          <a:xfrm flipH="1" flipV="1">
            <a:off x="4075339" y="1068976"/>
            <a:ext cx="542925" cy="265113"/>
          </a:xfrm>
          <a:prstGeom prst="line">
            <a:avLst/>
          </a:prstGeom>
          <a:noFill/>
          <a:ln w="50800">
            <a:solidFill>
              <a:schemeClr val="accent1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224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051" y="177700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" name="Line 29"/>
          <p:cNvSpPr>
            <a:spLocks noChangeShapeType="1"/>
          </p:cNvSpPr>
          <p:nvPr/>
        </p:nvSpPr>
        <p:spPr bwMode="auto">
          <a:xfrm flipV="1">
            <a:off x="6188301" y="2180225"/>
            <a:ext cx="233362" cy="369888"/>
          </a:xfrm>
          <a:prstGeom prst="line">
            <a:avLst/>
          </a:prstGeom>
          <a:noFill/>
          <a:ln w="50800">
            <a:solidFill>
              <a:schemeClr val="accent1"/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9672893" y="4154607"/>
            <a:ext cx="90327" cy="4643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woPt" dir="tl"/>
          </a:scene3d>
          <a:sp3d extrusionH="12700" prstMaterial="softEdg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9890568" y="4177826"/>
            <a:ext cx="90327" cy="4643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woPt" dir="tl"/>
          </a:scene3d>
          <a:sp3d extrusionH="12700" prstMaterial="softEdg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28" name="Freeform 227"/>
          <p:cNvSpPr/>
          <p:nvPr/>
        </p:nvSpPr>
        <p:spPr>
          <a:xfrm rot="320158">
            <a:off x="9544277" y="4294776"/>
            <a:ext cx="523875" cy="85725"/>
          </a:xfrm>
          <a:custGeom>
            <a:avLst/>
            <a:gdLst>
              <a:gd name="connsiteX0" fmla="*/ 0 w 524934"/>
              <a:gd name="connsiteY0" fmla="*/ 46567 h 86207"/>
              <a:gd name="connsiteX1" fmla="*/ 292100 w 524934"/>
              <a:gd name="connsiteY1" fmla="*/ 84667 h 86207"/>
              <a:gd name="connsiteX2" fmla="*/ 524934 w 524934"/>
              <a:gd name="connsiteY2" fmla="*/ 0 h 8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934" h="86207">
                <a:moveTo>
                  <a:pt x="0" y="46567"/>
                </a:moveTo>
                <a:cubicBezTo>
                  <a:pt x="102305" y="69497"/>
                  <a:pt x="204611" y="92428"/>
                  <a:pt x="292100" y="84667"/>
                </a:cubicBezTo>
                <a:cubicBezTo>
                  <a:pt x="379589" y="76906"/>
                  <a:pt x="479073" y="4939"/>
                  <a:pt x="524934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29" name="Line 15"/>
          <p:cNvSpPr>
            <a:spLocks noChangeShapeType="1"/>
          </p:cNvSpPr>
          <p:nvPr/>
        </p:nvSpPr>
        <p:spPr bwMode="auto">
          <a:xfrm>
            <a:off x="4095976" y="3786776"/>
            <a:ext cx="1035050" cy="549275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0" name="Line 25"/>
          <p:cNvSpPr>
            <a:spLocks noChangeShapeType="1"/>
          </p:cNvSpPr>
          <p:nvPr/>
        </p:nvSpPr>
        <p:spPr bwMode="auto">
          <a:xfrm rot="10800000" flipH="1">
            <a:off x="8280626" y="3613739"/>
            <a:ext cx="720725" cy="227449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1" name="Line 27"/>
          <p:cNvSpPr>
            <a:spLocks noChangeShapeType="1"/>
          </p:cNvSpPr>
          <p:nvPr/>
        </p:nvSpPr>
        <p:spPr bwMode="auto">
          <a:xfrm>
            <a:off x="2972026" y="3415300"/>
            <a:ext cx="577850" cy="198438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2" name="Line 28"/>
          <p:cNvSpPr>
            <a:spLocks noChangeShapeType="1"/>
          </p:cNvSpPr>
          <p:nvPr/>
        </p:nvSpPr>
        <p:spPr bwMode="auto">
          <a:xfrm flipH="1" flipV="1">
            <a:off x="5432652" y="2624725"/>
            <a:ext cx="358775" cy="490538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3" name="Line 29"/>
          <p:cNvSpPr>
            <a:spLocks noChangeShapeType="1"/>
          </p:cNvSpPr>
          <p:nvPr/>
        </p:nvSpPr>
        <p:spPr bwMode="auto">
          <a:xfrm flipH="1">
            <a:off x="6135914" y="999126"/>
            <a:ext cx="442913" cy="233363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4" name="Line 28"/>
          <p:cNvSpPr>
            <a:spLocks noChangeShapeType="1"/>
          </p:cNvSpPr>
          <p:nvPr/>
        </p:nvSpPr>
        <p:spPr bwMode="auto">
          <a:xfrm flipH="1">
            <a:off x="2889477" y="2800939"/>
            <a:ext cx="371475" cy="261937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5" name="Line 28"/>
          <p:cNvSpPr>
            <a:spLocks noChangeShapeType="1"/>
          </p:cNvSpPr>
          <p:nvPr/>
        </p:nvSpPr>
        <p:spPr bwMode="auto">
          <a:xfrm flipV="1">
            <a:off x="2692627" y="2558051"/>
            <a:ext cx="496887" cy="123825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6" name="Line 28"/>
          <p:cNvSpPr>
            <a:spLocks noChangeShapeType="1"/>
          </p:cNvSpPr>
          <p:nvPr/>
        </p:nvSpPr>
        <p:spPr bwMode="auto">
          <a:xfrm flipH="1">
            <a:off x="2457676" y="1635714"/>
            <a:ext cx="234950" cy="579437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7" name="Line 28"/>
          <p:cNvSpPr>
            <a:spLocks noChangeShapeType="1"/>
          </p:cNvSpPr>
          <p:nvPr/>
        </p:nvSpPr>
        <p:spPr bwMode="auto">
          <a:xfrm flipH="1">
            <a:off x="2972026" y="1092789"/>
            <a:ext cx="577850" cy="312737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8" name="Line 28"/>
          <p:cNvSpPr>
            <a:spLocks noChangeShapeType="1"/>
          </p:cNvSpPr>
          <p:nvPr/>
        </p:nvSpPr>
        <p:spPr bwMode="auto">
          <a:xfrm flipH="1" flipV="1">
            <a:off x="3827688" y="1294401"/>
            <a:ext cx="268288" cy="485775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39" name="Line 28"/>
          <p:cNvSpPr>
            <a:spLocks noChangeShapeType="1"/>
          </p:cNvSpPr>
          <p:nvPr/>
        </p:nvSpPr>
        <p:spPr bwMode="auto">
          <a:xfrm flipH="1" flipV="1">
            <a:off x="4249964" y="2421526"/>
            <a:ext cx="334963" cy="309563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0" name="Line 15"/>
          <p:cNvSpPr>
            <a:spLocks noChangeShapeType="1"/>
          </p:cNvSpPr>
          <p:nvPr/>
        </p:nvSpPr>
        <p:spPr bwMode="auto">
          <a:xfrm flipH="1">
            <a:off x="4689701" y="1600788"/>
            <a:ext cx="131762" cy="1130300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1" name="Line 29"/>
          <p:cNvSpPr>
            <a:spLocks noChangeShapeType="1"/>
          </p:cNvSpPr>
          <p:nvPr/>
        </p:nvSpPr>
        <p:spPr bwMode="auto">
          <a:xfrm flipV="1">
            <a:off x="9547452" y="2843801"/>
            <a:ext cx="261937" cy="396875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2" name="Line 29"/>
          <p:cNvSpPr>
            <a:spLocks noChangeShapeType="1"/>
          </p:cNvSpPr>
          <p:nvPr/>
        </p:nvSpPr>
        <p:spPr bwMode="auto">
          <a:xfrm flipH="1">
            <a:off x="5178651" y="1232489"/>
            <a:ext cx="442912" cy="1587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3" name="Line 28"/>
          <p:cNvSpPr>
            <a:spLocks noChangeShapeType="1"/>
          </p:cNvSpPr>
          <p:nvPr/>
        </p:nvSpPr>
        <p:spPr bwMode="auto">
          <a:xfrm flipV="1">
            <a:off x="6620101" y="1254713"/>
            <a:ext cx="146050" cy="277812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4" name="Line 29"/>
          <p:cNvSpPr>
            <a:spLocks noChangeShapeType="1"/>
          </p:cNvSpPr>
          <p:nvPr/>
        </p:nvSpPr>
        <p:spPr bwMode="auto">
          <a:xfrm flipV="1">
            <a:off x="5642202" y="1915114"/>
            <a:ext cx="561975" cy="269875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5" name="Line 28"/>
          <p:cNvSpPr>
            <a:spLocks noChangeShapeType="1"/>
          </p:cNvSpPr>
          <p:nvPr/>
        </p:nvSpPr>
        <p:spPr bwMode="auto">
          <a:xfrm flipH="1">
            <a:off x="6347051" y="2285000"/>
            <a:ext cx="741362" cy="782638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6" name="Line 29"/>
          <p:cNvSpPr>
            <a:spLocks noChangeShapeType="1"/>
          </p:cNvSpPr>
          <p:nvPr/>
        </p:nvSpPr>
        <p:spPr bwMode="auto">
          <a:xfrm flipH="1" flipV="1">
            <a:off x="7399563" y="2518364"/>
            <a:ext cx="222250" cy="409575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7" name="Line 28"/>
          <p:cNvSpPr>
            <a:spLocks noChangeShapeType="1"/>
          </p:cNvSpPr>
          <p:nvPr/>
        </p:nvSpPr>
        <p:spPr bwMode="auto">
          <a:xfrm flipH="1">
            <a:off x="7713889" y="1813513"/>
            <a:ext cx="309563" cy="1077912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8" name="Line 29"/>
          <p:cNvSpPr>
            <a:spLocks noChangeShapeType="1"/>
          </p:cNvSpPr>
          <p:nvPr/>
        </p:nvSpPr>
        <p:spPr bwMode="auto">
          <a:xfrm flipH="1">
            <a:off x="8233001" y="1269001"/>
            <a:ext cx="442912" cy="233363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49" name="Line 29"/>
          <p:cNvSpPr>
            <a:spLocks noChangeShapeType="1"/>
          </p:cNvSpPr>
          <p:nvPr/>
        </p:nvSpPr>
        <p:spPr bwMode="auto">
          <a:xfrm flipH="1" flipV="1">
            <a:off x="9222014" y="1164225"/>
            <a:ext cx="220663" cy="338138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50" name="Line 29"/>
          <p:cNvSpPr>
            <a:spLocks noChangeShapeType="1"/>
          </p:cNvSpPr>
          <p:nvPr/>
        </p:nvSpPr>
        <p:spPr bwMode="auto">
          <a:xfrm flipV="1">
            <a:off x="8887051" y="1834151"/>
            <a:ext cx="387350" cy="587375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51" name="Line 29"/>
          <p:cNvSpPr>
            <a:spLocks noChangeShapeType="1"/>
          </p:cNvSpPr>
          <p:nvPr/>
        </p:nvSpPr>
        <p:spPr bwMode="auto">
          <a:xfrm flipH="1">
            <a:off x="8999763" y="2558050"/>
            <a:ext cx="547688" cy="222250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52" name="Rectangle 16"/>
          <p:cNvSpPr>
            <a:spLocks/>
          </p:cNvSpPr>
          <p:nvPr/>
        </p:nvSpPr>
        <p:spPr bwMode="auto">
          <a:xfrm>
            <a:off x="2523219" y="816563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33%</a:t>
            </a:r>
          </a:p>
        </p:txBody>
      </p:sp>
      <p:sp>
        <p:nvSpPr>
          <p:cNvPr id="253" name="Rectangle 16"/>
          <p:cNvSpPr>
            <a:spLocks/>
          </p:cNvSpPr>
          <p:nvPr/>
        </p:nvSpPr>
        <p:spPr bwMode="auto">
          <a:xfrm>
            <a:off x="6316889" y="1361075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b="1" dirty="0">
                <a:latin typeface="Arial"/>
                <a:ea typeface="ＭＳ Ｐゴシック" charset="0"/>
                <a:cs typeface="Arial"/>
                <a:sym typeface="Arial" charset="0"/>
              </a:rPr>
              <a:t>41%</a:t>
            </a:r>
          </a:p>
        </p:txBody>
      </p:sp>
      <p:sp>
        <p:nvSpPr>
          <p:cNvPr id="254" name="Rectangle 16"/>
          <p:cNvSpPr>
            <a:spLocks/>
          </p:cNvSpPr>
          <p:nvPr/>
        </p:nvSpPr>
        <p:spPr bwMode="auto">
          <a:xfrm>
            <a:off x="3322864" y="1981788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b="1" dirty="0">
                <a:latin typeface="Arial"/>
                <a:ea typeface="ＭＳ Ｐゴシック" charset="0"/>
                <a:cs typeface="Arial"/>
                <a:sym typeface="Arial" charset="0"/>
              </a:rPr>
              <a:t>87%</a:t>
            </a:r>
          </a:p>
        </p:txBody>
      </p:sp>
      <p:sp>
        <p:nvSpPr>
          <p:cNvPr id="255" name="Rectangle 16"/>
          <p:cNvSpPr>
            <a:spLocks/>
          </p:cNvSpPr>
          <p:nvPr/>
        </p:nvSpPr>
        <p:spPr bwMode="auto">
          <a:xfrm>
            <a:off x="5950177" y="2550114"/>
            <a:ext cx="3079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b="1" dirty="0">
                <a:latin typeface="Arial"/>
                <a:ea typeface="ＭＳ Ｐゴシック" charset="0"/>
                <a:cs typeface="Arial"/>
                <a:sym typeface="Arial" charset="0"/>
              </a:rPr>
              <a:t>78%</a:t>
            </a:r>
          </a:p>
        </p:txBody>
      </p:sp>
      <p:sp>
        <p:nvSpPr>
          <p:cNvPr id="256" name="Rectangle 16"/>
          <p:cNvSpPr>
            <a:spLocks/>
          </p:cNvSpPr>
          <p:nvPr/>
        </p:nvSpPr>
        <p:spPr bwMode="auto">
          <a:xfrm>
            <a:off x="8577489" y="2226263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b="1" dirty="0">
                <a:latin typeface="Arial"/>
                <a:ea typeface="ＭＳ Ｐゴシック" charset="0"/>
                <a:cs typeface="Arial"/>
                <a:sym typeface="Arial" charset="0"/>
              </a:rPr>
              <a:t>93%</a:t>
            </a:r>
          </a:p>
        </p:txBody>
      </p:sp>
      <p:sp>
        <p:nvSpPr>
          <p:cNvPr id="257" name="Rectangle 16"/>
          <p:cNvSpPr>
            <a:spLocks/>
          </p:cNvSpPr>
          <p:nvPr/>
        </p:nvSpPr>
        <p:spPr bwMode="auto">
          <a:xfrm>
            <a:off x="4617131" y="810214"/>
            <a:ext cx="3937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b="1" dirty="0">
                <a:latin typeface="Arial"/>
                <a:ea typeface="ＭＳ Ｐゴシック" charset="0"/>
                <a:cs typeface="Arial"/>
                <a:sym typeface="Arial" charset="0"/>
              </a:rPr>
              <a:t>100%</a:t>
            </a:r>
          </a:p>
        </p:txBody>
      </p:sp>
      <p:sp>
        <p:nvSpPr>
          <p:cNvPr id="258" name="Rectangle 16"/>
          <p:cNvSpPr>
            <a:spLocks/>
          </p:cNvSpPr>
          <p:nvPr/>
        </p:nvSpPr>
        <p:spPr bwMode="auto">
          <a:xfrm>
            <a:off x="9136289" y="3067638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47%</a:t>
            </a:r>
          </a:p>
        </p:txBody>
      </p:sp>
      <p:sp>
        <p:nvSpPr>
          <p:cNvPr id="259" name="Rectangle 16"/>
          <p:cNvSpPr>
            <a:spLocks/>
          </p:cNvSpPr>
          <p:nvPr/>
        </p:nvSpPr>
        <p:spPr bwMode="auto">
          <a:xfrm>
            <a:off x="5211989" y="1802400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53%</a:t>
            </a:r>
          </a:p>
        </p:txBody>
      </p:sp>
      <p:sp>
        <p:nvSpPr>
          <p:cNvPr id="260" name="Rectangle 16"/>
          <p:cNvSpPr>
            <a:spLocks/>
          </p:cNvSpPr>
          <p:nvPr/>
        </p:nvSpPr>
        <p:spPr bwMode="auto">
          <a:xfrm>
            <a:off x="5718857" y="687975"/>
            <a:ext cx="30797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dirty="0">
                <a:latin typeface="Arial"/>
                <a:ea typeface="ＭＳ Ｐゴシック" charset="0"/>
                <a:cs typeface="Arial"/>
                <a:sym typeface="Arial" charset="0"/>
              </a:rPr>
              <a:t>16%</a:t>
            </a:r>
          </a:p>
        </p:txBody>
      </p:sp>
      <p:sp>
        <p:nvSpPr>
          <p:cNvPr id="261" name="Rectangle 16"/>
          <p:cNvSpPr>
            <a:spLocks/>
          </p:cNvSpPr>
          <p:nvPr/>
        </p:nvSpPr>
        <p:spPr bwMode="auto">
          <a:xfrm>
            <a:off x="4510314" y="2623139"/>
            <a:ext cx="3079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25%</a:t>
            </a:r>
          </a:p>
        </p:txBody>
      </p:sp>
      <p:sp>
        <p:nvSpPr>
          <p:cNvPr id="262" name="Rectangle 16"/>
          <p:cNvSpPr>
            <a:spLocks/>
          </p:cNvSpPr>
          <p:nvPr/>
        </p:nvSpPr>
        <p:spPr bwMode="auto">
          <a:xfrm>
            <a:off x="2560864" y="2875550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40%</a:t>
            </a:r>
          </a:p>
        </p:txBody>
      </p:sp>
      <p:sp>
        <p:nvSpPr>
          <p:cNvPr id="263" name="Rectangle 16"/>
          <p:cNvSpPr>
            <a:spLocks/>
          </p:cNvSpPr>
          <p:nvPr/>
        </p:nvSpPr>
        <p:spPr bwMode="auto">
          <a:xfrm>
            <a:off x="2300513" y="2089738"/>
            <a:ext cx="223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8%</a:t>
            </a:r>
          </a:p>
        </p:txBody>
      </p:sp>
      <p:sp>
        <p:nvSpPr>
          <p:cNvPr id="264" name="Rectangle 16"/>
          <p:cNvSpPr>
            <a:spLocks/>
          </p:cNvSpPr>
          <p:nvPr/>
        </p:nvSpPr>
        <p:spPr bwMode="auto">
          <a:xfrm>
            <a:off x="8723994" y="686389"/>
            <a:ext cx="3079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62%</a:t>
            </a:r>
          </a:p>
        </p:txBody>
      </p:sp>
      <p:sp>
        <p:nvSpPr>
          <p:cNvPr id="265" name="Rectangle 16"/>
          <p:cNvSpPr>
            <a:spLocks/>
          </p:cNvSpPr>
          <p:nvPr/>
        </p:nvSpPr>
        <p:spPr bwMode="auto">
          <a:xfrm>
            <a:off x="7869464" y="1024525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29%</a:t>
            </a:r>
          </a:p>
        </p:txBody>
      </p:sp>
      <p:sp>
        <p:nvSpPr>
          <p:cNvPr id="266" name="Rectangle 16"/>
          <p:cNvSpPr>
            <a:spLocks/>
          </p:cNvSpPr>
          <p:nvPr/>
        </p:nvSpPr>
        <p:spPr bwMode="auto">
          <a:xfrm>
            <a:off x="9672864" y="2040525"/>
            <a:ext cx="30797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44%</a:t>
            </a:r>
          </a:p>
        </p:txBody>
      </p:sp>
      <p:sp>
        <p:nvSpPr>
          <p:cNvPr id="267" name="Rectangle 16"/>
          <p:cNvSpPr>
            <a:spLocks/>
          </p:cNvSpPr>
          <p:nvPr/>
        </p:nvSpPr>
        <p:spPr bwMode="auto">
          <a:xfrm>
            <a:off x="9393464" y="1292813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dirty="0">
                <a:latin typeface="Arial"/>
                <a:ea typeface="ＭＳ Ｐゴシック" charset="0"/>
                <a:cs typeface="Arial"/>
                <a:sym typeface="Arial" charset="0"/>
              </a:rPr>
              <a:t>32%</a:t>
            </a:r>
          </a:p>
        </p:txBody>
      </p:sp>
      <p:sp>
        <p:nvSpPr>
          <p:cNvPr id="268" name="Rectangle 16"/>
          <p:cNvSpPr>
            <a:spLocks/>
          </p:cNvSpPr>
          <p:nvPr/>
        </p:nvSpPr>
        <p:spPr bwMode="auto">
          <a:xfrm>
            <a:off x="7199539" y="1716675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70%</a:t>
            </a:r>
          </a:p>
        </p:txBody>
      </p:sp>
      <p:sp>
        <p:nvSpPr>
          <p:cNvPr id="269" name="Rectangle 16"/>
          <p:cNvSpPr>
            <a:spLocks/>
          </p:cNvSpPr>
          <p:nvPr/>
        </p:nvSpPr>
        <p:spPr bwMode="auto">
          <a:xfrm>
            <a:off x="7467827" y="2783475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36%</a:t>
            </a:r>
          </a:p>
        </p:txBody>
      </p:sp>
      <p:sp>
        <p:nvSpPr>
          <p:cNvPr id="270" name="Rectangle 16"/>
          <p:cNvSpPr>
            <a:spLocks/>
          </p:cNvSpPr>
          <p:nvPr/>
        </p:nvSpPr>
        <p:spPr bwMode="auto">
          <a:xfrm>
            <a:off x="4188052" y="1607139"/>
            <a:ext cx="3079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36%</a:t>
            </a:r>
          </a:p>
        </p:txBody>
      </p:sp>
      <p:sp>
        <p:nvSpPr>
          <p:cNvPr id="271" name="Rectangle 16"/>
          <p:cNvSpPr>
            <a:spLocks/>
          </p:cNvSpPr>
          <p:nvPr/>
        </p:nvSpPr>
        <p:spPr bwMode="auto">
          <a:xfrm>
            <a:off x="3689577" y="3027950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latin typeface="Arial"/>
                <a:ea typeface="ＭＳ Ｐゴシック" charset="0"/>
                <a:cs typeface="Arial"/>
                <a:sym typeface="Arial" charset="0"/>
              </a:rPr>
              <a:t>56%</a:t>
            </a:r>
          </a:p>
        </p:txBody>
      </p:sp>
      <p:pic>
        <p:nvPicPr>
          <p:cNvPr id="272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5950" y="1802400"/>
            <a:ext cx="22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613" y="160713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838" y="1823039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Line 15"/>
          <p:cNvSpPr>
            <a:spLocks noChangeShapeType="1"/>
          </p:cNvSpPr>
          <p:nvPr/>
        </p:nvSpPr>
        <p:spPr bwMode="auto">
          <a:xfrm>
            <a:off x="3815480" y="5549724"/>
            <a:ext cx="1035050" cy="549275"/>
          </a:xfrm>
          <a:prstGeom prst="line">
            <a:avLst/>
          </a:prstGeom>
          <a:noFill/>
          <a:ln w="50800">
            <a:solidFill>
              <a:schemeClr val="bg1">
                <a:lumMod val="85000"/>
              </a:schemeClr>
            </a:solidFill>
            <a:prstDash val="sys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11" name="Rectangle 16"/>
          <p:cNvSpPr>
            <a:spLocks/>
          </p:cNvSpPr>
          <p:nvPr/>
        </p:nvSpPr>
        <p:spPr bwMode="auto">
          <a:xfrm>
            <a:off x="3543722" y="442999"/>
            <a:ext cx="3061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dirty="0">
                <a:latin typeface="Arial"/>
                <a:ea typeface="ＭＳ Ｐゴシック" charset="0"/>
                <a:cs typeface="Arial"/>
                <a:sym typeface="Arial" charset="0"/>
              </a:rPr>
              <a:t>64%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1524000" y="5326488"/>
            <a:ext cx="9144000" cy="1545021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 Accurate Data driven dynamic routes</a:t>
            </a:r>
          </a:p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Effective &amp; efficient collection </a:t>
            </a:r>
          </a:p>
        </p:txBody>
      </p:sp>
      <p:pic>
        <p:nvPicPr>
          <p:cNvPr id="114" name="Picture 113" descr="landfil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529" y="4154606"/>
            <a:ext cx="818464" cy="744058"/>
          </a:xfrm>
          <a:prstGeom prst="rect">
            <a:avLst/>
          </a:prstGeom>
        </p:spPr>
      </p:pic>
      <p:pic>
        <p:nvPicPr>
          <p:cNvPr id="115" name="Picture 114" descr="OptimizeedRoute (2) copy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24" y="4068805"/>
            <a:ext cx="1181100" cy="743447"/>
          </a:xfrm>
          <a:prstGeom prst="rect">
            <a:avLst/>
          </a:prstGeom>
        </p:spPr>
      </p:pic>
      <p:pic>
        <p:nvPicPr>
          <p:cNvPr id="116" name="Picture 115" descr="truc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57" y="3926234"/>
            <a:ext cx="1011238" cy="1011238"/>
          </a:xfrm>
          <a:prstGeom prst="rect">
            <a:avLst/>
          </a:prstGeom>
        </p:spPr>
      </p:pic>
      <p:pic>
        <p:nvPicPr>
          <p:cNvPr id="2" name="Picture 1" descr="news_enevo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10" y="4270602"/>
            <a:ext cx="339457" cy="33945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6438" y="66098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323" y="919751"/>
            <a:ext cx="228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Rectangle 16"/>
          <p:cNvSpPr>
            <a:spLocks/>
          </p:cNvSpPr>
          <p:nvPr/>
        </p:nvSpPr>
        <p:spPr bwMode="auto">
          <a:xfrm>
            <a:off x="6661906" y="440830"/>
            <a:ext cx="30797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dirty="0">
                <a:latin typeface="Arial"/>
                <a:ea typeface="ＭＳ Ｐゴシック" charset="0"/>
                <a:cs typeface="Arial"/>
                <a:sym typeface="Arial" charset="0"/>
              </a:rPr>
              <a:t>16%</a:t>
            </a:r>
          </a:p>
        </p:txBody>
      </p:sp>
    </p:spTree>
    <p:extLst>
      <p:ext uri="{BB962C8B-B14F-4D97-AF65-F5344CB8AC3E}">
        <p14:creationId xmlns:p14="http://schemas.microsoft.com/office/powerpoint/2010/main" val="22703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Software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2715-AB25-427F-B653-22AEAF669E9D}" type="slidenum">
              <a:rPr lang="nl-BE" smtClean="0"/>
              <a:t>32</a:t>
            </a:fld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11770" r="1076" b="5499"/>
          <a:stretch/>
        </p:blipFill>
        <p:spPr>
          <a:xfrm>
            <a:off x="2418052" y="1340769"/>
            <a:ext cx="7350357" cy="5029191"/>
          </a:xfrm>
        </p:spPr>
      </p:pic>
    </p:spTree>
    <p:extLst>
      <p:ext uri="{BB962C8B-B14F-4D97-AF65-F5344CB8AC3E}">
        <p14:creationId xmlns:p14="http://schemas.microsoft.com/office/powerpoint/2010/main" val="27104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nl-BE" dirty="0"/>
              <a:t>Software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2715-AB25-427F-B653-22AEAF669E9D}" type="slidenum">
              <a:rPr lang="nl-BE" smtClean="0"/>
              <a:t>33</a:t>
            </a:fld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1769" r="1077" b="7090"/>
          <a:stretch/>
        </p:blipFill>
        <p:spPr>
          <a:xfrm>
            <a:off x="2271103" y="1196752"/>
            <a:ext cx="7412588" cy="5040560"/>
          </a:xfrm>
        </p:spPr>
      </p:pic>
    </p:spTree>
    <p:extLst>
      <p:ext uri="{BB962C8B-B14F-4D97-AF65-F5344CB8AC3E}">
        <p14:creationId xmlns:p14="http://schemas.microsoft.com/office/powerpoint/2010/main" val="1373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l-BE" dirty="0"/>
              <a:t>Software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2715-AB25-427F-B653-22AEAF669E9D}" type="slidenum">
              <a:rPr lang="nl-BE" smtClean="0"/>
              <a:t>34</a:t>
            </a:fld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1768" r="1075" b="8682"/>
          <a:stretch/>
        </p:blipFill>
        <p:spPr>
          <a:xfrm>
            <a:off x="2027546" y="1052737"/>
            <a:ext cx="7740862" cy="5160573"/>
          </a:xfrm>
        </p:spPr>
      </p:pic>
    </p:spTree>
    <p:extLst>
      <p:ext uri="{BB962C8B-B14F-4D97-AF65-F5344CB8AC3E}">
        <p14:creationId xmlns:p14="http://schemas.microsoft.com/office/powerpoint/2010/main" val="157321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5560" y="332657"/>
            <a:ext cx="7886700" cy="1325563"/>
          </a:xfrm>
        </p:spPr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9" b="5128"/>
          <a:stretch/>
        </p:blipFill>
        <p:spPr>
          <a:xfrm>
            <a:off x="1781626" y="332657"/>
            <a:ext cx="8594569" cy="5400601"/>
          </a:xfrm>
        </p:spPr>
      </p:pic>
    </p:spTree>
    <p:extLst>
      <p:ext uri="{BB962C8B-B14F-4D97-AF65-F5344CB8AC3E}">
        <p14:creationId xmlns:p14="http://schemas.microsoft.com/office/powerpoint/2010/main" val="18111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5232"/>
          <a:stretch/>
        </p:blipFill>
        <p:spPr>
          <a:xfrm>
            <a:off x="1941020" y="365126"/>
            <a:ext cx="8309960" cy="5260034"/>
          </a:xfrm>
        </p:spPr>
      </p:pic>
    </p:spTree>
    <p:extLst>
      <p:ext uri="{BB962C8B-B14F-4D97-AF65-F5344CB8AC3E}">
        <p14:creationId xmlns:p14="http://schemas.microsoft.com/office/powerpoint/2010/main" val="28197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5232"/>
          <a:stretch/>
        </p:blipFill>
        <p:spPr>
          <a:xfrm>
            <a:off x="1775520" y="365126"/>
            <a:ext cx="8822016" cy="5584154"/>
          </a:xfrm>
        </p:spPr>
      </p:pic>
    </p:spTree>
    <p:extLst>
      <p:ext uri="{BB962C8B-B14F-4D97-AF65-F5344CB8AC3E}">
        <p14:creationId xmlns:p14="http://schemas.microsoft.com/office/powerpoint/2010/main" val="36695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981200" y="1383956"/>
            <a:ext cx="8003232" cy="4720281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buFontTx/>
              <a:buChar char="-"/>
            </a:pPr>
            <a:endParaRPr lang="en-GB" dirty="0" smtClean="0"/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GB" dirty="0" smtClean="0"/>
              <a:t>I didn’t mention but he was every where again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 smtClean="0"/>
              <a:t>Drivers know always better – it is their job!</a:t>
            </a:r>
          </a:p>
          <a:p>
            <a:pPr marL="1105200" lvl="1" indent="-457200"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GB" i="0" dirty="0" smtClean="0">
                <a:solidFill>
                  <a:schemeClr val="tx1"/>
                </a:solidFill>
              </a:rPr>
              <a:t>Bullshit !!!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dirty="0" smtClean="0"/>
              <a:t>Human brains have “difficult” to understand algorithms </a:t>
            </a:r>
          </a:p>
          <a:p>
            <a:pPr marL="1105200" lvl="1" indent="-4572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GB" i="0" dirty="0" smtClean="0">
                <a:solidFill>
                  <a:schemeClr val="tx1"/>
                </a:solidFill>
              </a:rPr>
              <a:t>Fill degree 60% is not equal 60%: prediction when emptying is needed (Forecast)</a:t>
            </a:r>
          </a:p>
          <a:p>
            <a:pPr marL="1105200" lvl="1" indent="-457200">
              <a:buFontTx/>
              <a:buChar char="-"/>
            </a:pPr>
            <a:endParaRPr lang="en-GB" dirty="0" smtClean="0"/>
          </a:p>
          <a:p>
            <a:pPr marL="457200" indent="-457200">
              <a:buFontTx/>
              <a:buChar char="-"/>
            </a:pP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952596" y="357188"/>
            <a:ext cx="8286808" cy="63135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Kafka &amp; 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1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981200" y="1383956"/>
            <a:ext cx="8258204" cy="4720281"/>
          </a:xfrm>
        </p:spPr>
        <p:txBody>
          <a:bodyPr/>
          <a:lstStyle/>
          <a:p>
            <a:pPr marL="457200" indent="-457200">
              <a:buFontTx/>
              <a:buChar char="-"/>
            </a:pPr>
            <a:endParaRPr lang="en-GB" dirty="0" smtClean="0"/>
          </a:p>
          <a:p>
            <a:pPr marL="457200" indent="-457200">
              <a:buFontTx/>
              <a:buChar char="-"/>
            </a:pPr>
            <a:r>
              <a:rPr lang="en-GB" dirty="0" smtClean="0"/>
              <a:t>We skipped three new trucks in out rolling the underground system. (Keep working with five). </a:t>
            </a:r>
          </a:p>
          <a:p>
            <a:pPr marL="1105200" lvl="1" indent="-457200">
              <a:buFontTx/>
              <a:buChar char="-"/>
            </a:pPr>
            <a:r>
              <a:rPr lang="en-GB" i="0" dirty="0" smtClean="0">
                <a:solidFill>
                  <a:schemeClr val="tx1"/>
                </a:solidFill>
              </a:rPr>
              <a:t>Savings 60% on trucks and drivers.</a:t>
            </a:r>
          </a:p>
          <a:p>
            <a:pPr marL="1105200" lvl="1" indent="-457200">
              <a:buFontTx/>
              <a:buChar char="-"/>
            </a:pPr>
            <a:endParaRPr lang="en-GB" i="0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en-GB" dirty="0" smtClean="0"/>
              <a:t>We aspect the same kind of wins by rolling out the BB.</a:t>
            </a:r>
          </a:p>
          <a:p>
            <a:pPr marL="457200" indent="-457200">
              <a:buFontTx/>
              <a:buChar char="-"/>
            </a:pPr>
            <a:endParaRPr lang="en-GB" dirty="0" smtClean="0"/>
          </a:p>
          <a:p>
            <a:pPr marL="457200" indent="-457200">
              <a:buFontTx/>
              <a:buChar char="-"/>
            </a:pPr>
            <a:r>
              <a:rPr lang="en-GB" dirty="0" smtClean="0"/>
              <a:t>Politics: Be brave! Go forward!</a:t>
            </a:r>
          </a:p>
          <a:p>
            <a:pPr marL="457200" indent="-457200">
              <a:buFontTx/>
              <a:buChar char="-"/>
            </a:pPr>
            <a:r>
              <a:rPr lang="en-GB" i="0" dirty="0" smtClean="0">
                <a:solidFill>
                  <a:schemeClr val="tx1"/>
                </a:solidFill>
              </a:rPr>
              <a:t>Civil workers: don’t give up, be Smart (as a bin)</a:t>
            </a:r>
          </a:p>
          <a:p>
            <a:pPr marL="1105200" lvl="1" indent="-457200">
              <a:buFontTx/>
              <a:buChar char="-"/>
            </a:pPr>
            <a:endParaRPr lang="en-GB" dirty="0" smtClean="0"/>
          </a:p>
          <a:p>
            <a:pPr marL="457200" indent="-457200">
              <a:buFontTx/>
              <a:buChar char="-"/>
            </a:pP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952596" y="357188"/>
            <a:ext cx="8286808" cy="63135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Kafka &amp; 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8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6" y="406314"/>
            <a:ext cx="6024605" cy="451845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26" y="406314"/>
            <a:ext cx="4375838" cy="58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2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en-GB" dirty="0" smtClean="0"/>
              <a:t>Policy Advisor Innovative Waste in a Circular Economy.</a:t>
            </a:r>
          </a:p>
          <a:p>
            <a:pPr lvl="1"/>
            <a:r>
              <a:rPr lang="en-GB" dirty="0" smtClean="0">
                <a:hlinkClick r:id="rId2"/>
              </a:rPr>
              <a:t>Luc.derooms@stad.antwerpen.be</a:t>
            </a:r>
            <a:endParaRPr lang="en-GB" dirty="0" smtClean="0"/>
          </a:p>
          <a:p>
            <a:pPr lvl="3"/>
            <a:r>
              <a:rPr lang="en-GB" dirty="0" smtClean="0"/>
              <a:t>Tel: + 32 3 338 14 45</a:t>
            </a:r>
          </a:p>
          <a:p>
            <a:pPr lvl="3"/>
            <a:r>
              <a:rPr lang="en-GB" dirty="0" err="1" smtClean="0"/>
              <a:t>Celphone</a:t>
            </a:r>
            <a:r>
              <a:rPr lang="en-GB" dirty="0" smtClean="0"/>
              <a:t>: +32 499 80 22 26</a:t>
            </a:r>
          </a:p>
          <a:p>
            <a:pPr lvl="1"/>
            <a:r>
              <a:rPr lang="en-GB" dirty="0" smtClean="0"/>
              <a:t>Public: </a:t>
            </a:r>
            <a:r>
              <a:rPr lang="en-GB" dirty="0" smtClean="0">
                <a:hlinkClick r:id="rId3"/>
              </a:rPr>
              <a:t>http://www.antwerpen.be</a:t>
            </a:r>
            <a:r>
              <a:rPr lang="en-GB" dirty="0" smtClean="0"/>
              <a:t>  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7030A0"/>
                </a:solidFill>
              </a:rPr>
              <a:t>Linkedin</a:t>
            </a:r>
            <a:r>
              <a:rPr lang="en-GB" b="1" dirty="0" smtClean="0">
                <a:solidFill>
                  <a:srgbClr val="7030A0"/>
                </a:solidFill>
              </a:rPr>
              <a:t>: Luc De Rooms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Coordinates/ info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2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4849" y="398076"/>
            <a:ext cx="9533238" cy="1325563"/>
          </a:xfrm>
        </p:spPr>
        <p:txBody>
          <a:bodyPr/>
          <a:lstStyle/>
          <a:p>
            <a:r>
              <a:rPr lang="nl-BE" dirty="0"/>
              <a:t>Houston, Do we have a </a:t>
            </a:r>
            <a:r>
              <a:rPr lang="nl-BE" b="1" dirty="0">
                <a:solidFill>
                  <a:srgbClr val="7030A0"/>
                </a:solidFill>
              </a:rPr>
              <a:t>solution</a:t>
            </a:r>
            <a:r>
              <a:rPr lang="nl-BE" dirty="0"/>
              <a:t>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14849" y="1858576"/>
            <a:ext cx="9533238" cy="4351338"/>
          </a:xfrm>
        </p:spPr>
        <p:txBody>
          <a:bodyPr>
            <a:normAutofit lnSpcReduction="10000"/>
          </a:bodyPr>
          <a:lstStyle/>
          <a:p>
            <a:endParaRPr lang="en-GB" sz="4400" b="1" dirty="0" smtClean="0">
              <a:latin typeface="+mj-lt"/>
              <a:ea typeface="+mj-ea"/>
              <a:cs typeface="+mj-cs"/>
            </a:endParaRPr>
          </a:p>
          <a:p>
            <a:r>
              <a:rPr lang="en-GB" dirty="0" smtClean="0"/>
              <a:t>Our cleaners passed there already 3 times that day…</a:t>
            </a:r>
          </a:p>
          <a:p>
            <a:endParaRPr lang="en-GB" dirty="0" smtClean="0"/>
          </a:p>
          <a:p>
            <a:r>
              <a:rPr lang="en-GB" dirty="0" smtClean="0"/>
              <a:t>Planning workers and machines?</a:t>
            </a:r>
          </a:p>
          <a:p>
            <a:pPr lvl="1"/>
            <a:r>
              <a:rPr lang="en-GB" dirty="0" smtClean="0"/>
              <a:t>How much do they have to pass? 4 – 5 … … - 9 times?</a:t>
            </a:r>
          </a:p>
          <a:p>
            <a:pPr lvl="1"/>
            <a:r>
              <a:rPr lang="en-GB" dirty="0" smtClean="0"/>
              <a:t>And in winter or snowy and rainy days: playing the cards? Keeping them busy?</a:t>
            </a:r>
          </a:p>
          <a:p>
            <a:endParaRPr lang="en-GB" dirty="0" smtClean="0"/>
          </a:p>
          <a:p>
            <a:r>
              <a:rPr lang="en-GB" dirty="0" smtClean="0"/>
              <a:t>One of our work leaders said last month: “We give a bad signal by cleaning streets every day.”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City of </a:t>
            </a:r>
            <a:r>
              <a:rPr lang="nl-BE" dirty="0" err="1" smtClean="0"/>
              <a:t>Antwerp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1800"/>
              </a:spcBef>
              <a:buNone/>
            </a:pPr>
            <a:endParaRPr lang="en-US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City of Antwerp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522.000 inhabitants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100.000 workers every week day into the city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172 nationalities (big Harbor tradition)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40.000 students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Up to 150.000 tourists a day in city center on Sunday shopping and summer or Christmas events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6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City of </a:t>
            </a:r>
            <a:r>
              <a:rPr lang="nl-BE" dirty="0" err="1" smtClean="0"/>
              <a:t>Antwerp</a:t>
            </a:r>
            <a:r>
              <a:rPr lang="nl-BE" dirty="0" smtClean="0"/>
              <a:t>: 457 </a:t>
            </a:r>
            <a:r>
              <a:rPr lang="nl-BE" dirty="0" err="1" smtClean="0"/>
              <a:t>people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cleaning</a:t>
            </a:r>
            <a:endParaRPr lang="en-GB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52512"/>
              </p:ext>
            </p:extLst>
          </p:nvPr>
        </p:nvGraphicFramePr>
        <p:xfrm>
          <a:off x="2729889" y="1825630"/>
          <a:ext cx="6732221" cy="4351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566"/>
                <a:gridCol w="856322"/>
                <a:gridCol w="696197"/>
                <a:gridCol w="1021088"/>
                <a:gridCol w="677631"/>
                <a:gridCol w="677631"/>
                <a:gridCol w="686914"/>
                <a:gridCol w="918980"/>
                <a:gridCol w="751892"/>
              </a:tblGrid>
              <a:tr h="13928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Zwerfvuil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Personeel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Categorie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Aantal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Reële jaarlijkse loonkost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Personeelskost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werkleider C4-5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€ 72 101,44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€ 288 405,76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ploegleiders C1-3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23,5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€ 56 086,15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€ 1 318 024,53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chauffeurs 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83,5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€ 48 775,60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€ 4 072 762,60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machinale veger 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161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€ 41 137,00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€ 6 623 057,00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manuele veger 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185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€ 41 137,00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€ 7 610 345,00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Krinkels zwerfvuil</a:t>
                      </a:r>
                      <a:endParaRPr lang="en-GB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€ 120 000,00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Werkhaven vegen</a:t>
                      </a:r>
                      <a:endParaRPr lang="en-GB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€ 1 641 383,00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Totaal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457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€ 21 673 977,89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Materiaal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2110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Categorie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Aantal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Aankoopprijs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Investeringskost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Exploitatiekost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Totale kost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Jaarlijkse kost (10j)</a:t>
                      </a:r>
                      <a:endParaRPr lang="en-GB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veegmachine klein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€ 98 488,00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€ 1 083 368,00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€ 2 166 736,00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€ 3 250 104,00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€ 325 010,40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252110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veegmachine middel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30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€ 119 056,00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€ 3 571 680,00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€ 7 143 360,00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€ 10 715 040,00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€ 1 071 504,00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veegmachine groot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€ 210 000,00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€ 3 570 000,00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€ 7 140 000,00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€ 10 710 000,00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€ 1 071 000,00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bachewagen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72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€ 34 700,00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€ 2 498 400,00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€ 4 996 800,00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€ 7 495 200,00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€ 749 520,00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toezicht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€ 15 000,00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€ 300 000,00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€ 600 000,00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€ 900 000,00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€ 90 000,00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zwerfvuilzuiger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€ 20 000,00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€ 360 000,00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€ 360 000,00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€ 36 000,00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Totaal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€ 3 343 034,40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Afvalverwerking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2110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Fractie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Tonnage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Prijs per ton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Kostprijs verwerking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Restafval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5369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€ 113,34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€ 608 476,86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Totaal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 dirty="0">
                          <a:effectLst/>
                        </a:rPr>
                        <a:t>€ 608 476,86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  <a:tr h="13928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2110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TOTAAL ZWERFVUIL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 dirty="0">
                          <a:effectLst/>
                        </a:rPr>
                        <a:t>€ 25 625 489,15</a:t>
                      </a:r>
                      <a:endParaRPr lang="en-GB" sz="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4" marR="6964" marT="6964" marB="0" anchor="b"/>
                </a:tc>
              </a:tr>
            </a:tbl>
          </a:graphicData>
        </a:graphic>
      </p:graphicFrame>
      <p:sp>
        <p:nvSpPr>
          <p:cNvPr id="5" name="Ovaal 4"/>
          <p:cNvSpPr/>
          <p:nvPr/>
        </p:nvSpPr>
        <p:spPr>
          <a:xfrm>
            <a:off x="4390768" y="3171568"/>
            <a:ext cx="494270" cy="2553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al 5"/>
          <p:cNvSpPr/>
          <p:nvPr/>
        </p:nvSpPr>
        <p:spPr>
          <a:xfrm>
            <a:off x="8592064" y="5921585"/>
            <a:ext cx="1054443" cy="3903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6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4200 bins – 4050 “</a:t>
            </a:r>
            <a:r>
              <a:rPr lang="nl-BE" dirty="0" err="1" smtClean="0"/>
              <a:t>normal</a:t>
            </a:r>
            <a:r>
              <a:rPr lang="nl-BE" dirty="0" smtClean="0"/>
              <a:t>” – 120 Big </a:t>
            </a:r>
            <a:r>
              <a:rPr lang="nl-BE" dirty="0" err="1" smtClean="0"/>
              <a:t>Belly’s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9932"/>
          </a:xfrm>
        </p:spPr>
        <p:txBody>
          <a:bodyPr>
            <a:normAutofit/>
          </a:bodyPr>
          <a:lstStyle/>
          <a:p>
            <a:r>
              <a:rPr lang="en-GB" dirty="0" smtClean="0"/>
              <a:t>About 5 million to add (on the 25 million)  =&gt; 30 million EUR a year !</a:t>
            </a:r>
          </a:p>
          <a:p>
            <a:pPr lvl="1"/>
            <a:r>
              <a:rPr lang="en-GB" dirty="0" smtClean="0"/>
              <a:t>16 trucks – 7 days a week – to empty bins</a:t>
            </a:r>
          </a:p>
          <a:p>
            <a:pPr lvl="1"/>
            <a:r>
              <a:rPr lang="en-GB" dirty="0" smtClean="0"/>
              <a:t>About 30 drivers/ 30 loaders</a:t>
            </a:r>
          </a:p>
          <a:p>
            <a:pPr lvl="1"/>
            <a:r>
              <a:rPr lang="en-GB" dirty="0" smtClean="0"/>
              <a:t>Treated as residual waste: incinerator</a:t>
            </a:r>
          </a:p>
          <a:p>
            <a:pPr lvl="1"/>
            <a:endParaRPr lang="nl-BE" dirty="0"/>
          </a:p>
          <a:p>
            <a:r>
              <a:rPr lang="nl-BE" dirty="0" smtClean="0"/>
              <a:t>Planning? </a:t>
            </a:r>
          </a:p>
          <a:p>
            <a:pPr lvl="1"/>
            <a:r>
              <a:rPr lang="en-GB" dirty="0" smtClean="0"/>
              <a:t>How many times a week emptying?</a:t>
            </a:r>
          </a:p>
          <a:p>
            <a:pPr lvl="1"/>
            <a:r>
              <a:rPr lang="en-GB" dirty="0" smtClean="0"/>
              <a:t>And in winter or snowy and rainy days?</a:t>
            </a:r>
          </a:p>
          <a:p>
            <a:endParaRPr lang="en-GB" dirty="0" smtClean="0"/>
          </a:p>
          <a:p>
            <a:r>
              <a:rPr lang="en-GB" dirty="0" smtClean="0"/>
              <a:t>We </a:t>
            </a:r>
            <a:r>
              <a:rPr lang="en-GB" b="1" dirty="0" smtClean="0"/>
              <a:t>need to </a:t>
            </a:r>
            <a:r>
              <a:rPr lang="en-GB" dirty="0" smtClean="0"/>
              <a:t>do </a:t>
            </a:r>
            <a:r>
              <a:rPr lang="en-GB" dirty="0" smtClean="0"/>
              <a:t>our best to </a:t>
            </a:r>
            <a:r>
              <a:rPr lang="en-GB" smtClean="0"/>
              <a:t>catch </a:t>
            </a:r>
            <a:r>
              <a:rPr lang="en-GB" smtClean="0"/>
              <a:t>everything, </a:t>
            </a:r>
            <a:r>
              <a:rPr lang="en-GB" dirty="0" smtClean="0"/>
              <a:t>litter find its way to…</a:t>
            </a:r>
          </a:p>
          <a:p>
            <a:pPr marL="0" indent="0">
              <a:buNone/>
            </a:pPr>
            <a:endParaRPr lang="en-GB" dirty="0" smtClean="0"/>
          </a:p>
          <a:p>
            <a:pPr lvl="1"/>
            <a:endParaRPr lang="nl-BE" dirty="0"/>
          </a:p>
          <a:p>
            <a:pPr lvl="1"/>
            <a:endParaRPr lang="nl-BE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83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BE" dirty="0" smtClean="0"/>
          </a:p>
          <a:p>
            <a:endParaRPr lang="en-GB" dirty="0" smtClean="0"/>
          </a:p>
          <a:p>
            <a:pPr lvl="1"/>
            <a:endParaRPr lang="nl-BE" dirty="0"/>
          </a:p>
          <a:p>
            <a:pPr lvl="1"/>
            <a:endParaRPr lang="nl-BE" dirty="0" smtClean="0"/>
          </a:p>
          <a:p>
            <a:pPr lvl="1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8" y="56284"/>
            <a:ext cx="10273282" cy="66987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7568" y="365126"/>
            <a:ext cx="9706232" cy="88243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Houston, we really have a problem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1288</Words>
  <Application>Microsoft Office PowerPoint</Application>
  <PresentationFormat>Aangepast</PresentationFormat>
  <Paragraphs>420</Paragraphs>
  <Slides>40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1" baseType="lpstr">
      <vt:lpstr>Kantoorthema</vt:lpstr>
      <vt:lpstr>Urban Cleaning  Challenges to smart cities</vt:lpstr>
      <vt:lpstr>Houston, Do we have a problem?</vt:lpstr>
      <vt:lpstr>PowerPoint-presentatie</vt:lpstr>
      <vt:lpstr>PowerPoint-presentatie</vt:lpstr>
      <vt:lpstr>Houston, Do we have a solution?</vt:lpstr>
      <vt:lpstr>City of Antwerp</vt:lpstr>
      <vt:lpstr>City of Antwerp: 457 people for cleaning</vt:lpstr>
      <vt:lpstr>4200 bins – 4050 “normal” – 120 Big Belly’s</vt:lpstr>
      <vt:lpstr>Houston, we really have a problem</vt:lpstr>
      <vt:lpstr>80% of Marine litter comes from the land  80% is plastic</vt:lpstr>
      <vt:lpstr>94% of plastic lands on the sea Floor!  Coming back in shrimps, fish, sea salt…  on our plates!!</vt:lpstr>
      <vt:lpstr>Plastic op drift. Antwerpen op dreef.</vt:lpstr>
      <vt:lpstr>PowerPoint-presentatie</vt:lpstr>
      <vt:lpstr>PowerPoint-presentatie</vt:lpstr>
      <vt:lpstr>What can cities do ?</vt:lpstr>
      <vt:lpstr>PowerPoint-presentatie</vt:lpstr>
      <vt:lpstr>PowerPoint-presentatie</vt:lpstr>
      <vt:lpstr>Can Smart Technics help?</vt:lpstr>
      <vt:lpstr>The stations of the cross of … BB </vt:lpstr>
      <vt:lpstr>Smart Bins in Antwerp</vt:lpstr>
      <vt:lpstr>This is that  very, very UGLY…   thing!  Bhwau!!   ???</vt:lpstr>
      <vt:lpstr>Big Belly – Benefits</vt:lpstr>
      <vt:lpstr>120 Big Belly’s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Software</vt:lpstr>
      <vt:lpstr>Software</vt:lpstr>
      <vt:lpstr>Software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Cascais</dc:title>
  <dc:creator>AXI vzw A</dc:creator>
  <cp:lastModifiedBy>Luc De Rooms</cp:lastModifiedBy>
  <cp:revision>27</cp:revision>
  <dcterms:created xsi:type="dcterms:W3CDTF">2017-09-23T16:24:01Z</dcterms:created>
  <dcterms:modified xsi:type="dcterms:W3CDTF">2017-09-28T18:30:36Z</dcterms:modified>
</cp:coreProperties>
</file>