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4" r:id="rId2"/>
    <p:sldMasterId id="2147483842" r:id="rId3"/>
    <p:sldMasterId id="2147483827" r:id="rId4"/>
  </p:sldMasterIdLst>
  <p:notesMasterIdLst>
    <p:notesMasterId r:id="rId26"/>
  </p:notesMasterIdLst>
  <p:handoutMasterIdLst>
    <p:handoutMasterId r:id="rId27"/>
  </p:handoutMasterIdLst>
  <p:sldIdLst>
    <p:sldId id="441" r:id="rId5"/>
    <p:sldId id="484" r:id="rId6"/>
    <p:sldId id="485" r:id="rId7"/>
    <p:sldId id="463" r:id="rId8"/>
    <p:sldId id="473" r:id="rId9"/>
    <p:sldId id="466" r:id="rId10"/>
    <p:sldId id="469" r:id="rId11"/>
    <p:sldId id="496" r:id="rId12"/>
    <p:sldId id="476" r:id="rId13"/>
    <p:sldId id="483" r:id="rId14"/>
    <p:sldId id="479" r:id="rId15"/>
    <p:sldId id="497" r:id="rId16"/>
    <p:sldId id="480" r:id="rId17"/>
    <p:sldId id="481" r:id="rId18"/>
    <p:sldId id="477" r:id="rId19"/>
    <p:sldId id="486" r:id="rId20"/>
    <p:sldId id="487" r:id="rId21"/>
    <p:sldId id="488" r:id="rId22"/>
    <p:sldId id="458" r:id="rId23"/>
    <p:sldId id="468" r:id="rId24"/>
    <p:sldId id="470" r:id="rId25"/>
  </p:sldIdLst>
  <p:sldSz cx="9906000" cy="6858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641"/>
    <a:srgbClr val="C0C0C0"/>
    <a:srgbClr val="474747"/>
    <a:srgbClr val="009FDA"/>
    <a:srgbClr val="080804"/>
    <a:srgbClr val="ACD1ED"/>
    <a:srgbClr val="868686"/>
    <a:srgbClr val="000000"/>
    <a:srgbClr val="030504"/>
    <a:srgbClr val="030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4660" autoAdjust="0"/>
  </p:normalViewPr>
  <p:slideViewPr>
    <p:cSldViewPr snapToGrid="0" showGuides="1">
      <p:cViewPr varScale="1">
        <p:scale>
          <a:sx n="106" d="100"/>
          <a:sy n="106" d="100"/>
        </p:scale>
        <p:origin x="1878" y="114"/>
      </p:cViewPr>
      <p:guideLst>
        <p:guide orient="horz" pos="1003"/>
        <p:guide pos="312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20" d="100"/>
        <a:sy n="2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1543" cy="339884"/>
          </a:xfrm>
          <a:prstGeom prst="rect">
            <a:avLst/>
          </a:prstGeom>
        </p:spPr>
        <p:txBody>
          <a:bodyPr vert="horz" lIns="92757" tIns="46378" rIns="92757" bIns="46378" rtlCol="0"/>
          <a:lstStyle>
            <a:lvl1pPr algn="l">
              <a:defRPr sz="1200"/>
            </a:lvl1pPr>
          </a:lstStyle>
          <a:p>
            <a:endParaRPr lang="it-IT"/>
          </a:p>
        </p:txBody>
      </p:sp>
      <p:sp>
        <p:nvSpPr>
          <p:cNvPr id="3" name="Segnaposto data 2"/>
          <p:cNvSpPr>
            <a:spLocks noGrp="1"/>
          </p:cNvSpPr>
          <p:nvPr>
            <p:ph type="dt" sz="quarter" idx="1"/>
          </p:nvPr>
        </p:nvSpPr>
        <p:spPr>
          <a:xfrm>
            <a:off x="5622798" y="0"/>
            <a:ext cx="4301543" cy="339884"/>
          </a:xfrm>
          <a:prstGeom prst="rect">
            <a:avLst/>
          </a:prstGeom>
        </p:spPr>
        <p:txBody>
          <a:bodyPr vert="horz" lIns="92757" tIns="46378" rIns="92757" bIns="46378" rtlCol="0"/>
          <a:lstStyle>
            <a:lvl1pPr algn="r">
              <a:defRPr sz="1200"/>
            </a:lvl1pPr>
          </a:lstStyle>
          <a:p>
            <a:fld id="{A4B43D36-2B53-1D46-9D17-B0C3478BB0D0}" type="datetimeFigureOut">
              <a:rPr lang="it-IT" smtClean="0"/>
              <a:t>29/09/2017</a:t>
            </a:fld>
            <a:endParaRPr lang="it-IT"/>
          </a:p>
        </p:txBody>
      </p:sp>
      <p:sp>
        <p:nvSpPr>
          <p:cNvPr id="4" name="Segnaposto piè di pagina 3"/>
          <p:cNvSpPr>
            <a:spLocks noGrp="1"/>
          </p:cNvSpPr>
          <p:nvPr>
            <p:ph type="ftr" sz="quarter" idx="2"/>
          </p:nvPr>
        </p:nvSpPr>
        <p:spPr>
          <a:xfrm>
            <a:off x="0" y="6456612"/>
            <a:ext cx="4301543" cy="339884"/>
          </a:xfrm>
          <a:prstGeom prst="rect">
            <a:avLst/>
          </a:prstGeom>
        </p:spPr>
        <p:txBody>
          <a:bodyPr vert="horz" lIns="92757" tIns="46378" rIns="92757" bIns="46378"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798" y="6456612"/>
            <a:ext cx="4301543" cy="339884"/>
          </a:xfrm>
          <a:prstGeom prst="rect">
            <a:avLst/>
          </a:prstGeom>
        </p:spPr>
        <p:txBody>
          <a:bodyPr vert="horz" lIns="92757" tIns="46378" rIns="92757" bIns="46378" rtlCol="0" anchor="b"/>
          <a:lstStyle>
            <a:lvl1pPr algn="r">
              <a:defRPr sz="1200"/>
            </a:lvl1pPr>
          </a:lstStyle>
          <a:p>
            <a:fld id="{6A253EB7-C608-7A41-A816-FA8320FBED0B}" type="slidenum">
              <a:rPr lang="it-IT" smtClean="0"/>
              <a:t>‹N›</a:t>
            </a:fld>
            <a:endParaRPr lang="it-IT"/>
          </a:p>
        </p:txBody>
      </p:sp>
    </p:spTree>
    <p:extLst>
      <p:ext uri="{BB962C8B-B14F-4D97-AF65-F5344CB8AC3E}">
        <p14:creationId xmlns:p14="http://schemas.microsoft.com/office/powerpoint/2010/main" val="339532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2757" tIns="46378" rIns="92757" bIns="46378" rtlCol="0"/>
          <a:lstStyle>
            <a:lvl1pPr algn="l">
              <a:defRPr sz="1200"/>
            </a:lvl1pPr>
          </a:lstStyle>
          <a:p>
            <a:endParaRPr lang="en-GB"/>
          </a:p>
        </p:txBody>
      </p:sp>
      <p:sp>
        <p:nvSpPr>
          <p:cNvPr id="3" name="Date Placeholder 2"/>
          <p:cNvSpPr>
            <a:spLocks noGrp="1"/>
          </p:cNvSpPr>
          <p:nvPr>
            <p:ph type="dt" idx="1"/>
          </p:nvPr>
        </p:nvSpPr>
        <p:spPr>
          <a:xfrm>
            <a:off x="5622798" y="1"/>
            <a:ext cx="4301543" cy="341064"/>
          </a:xfrm>
          <a:prstGeom prst="rect">
            <a:avLst/>
          </a:prstGeom>
        </p:spPr>
        <p:txBody>
          <a:bodyPr vert="horz" lIns="92757" tIns="46378" rIns="92757" bIns="46378" rtlCol="0"/>
          <a:lstStyle>
            <a:lvl1pPr algn="r">
              <a:defRPr sz="1200"/>
            </a:lvl1pPr>
          </a:lstStyle>
          <a:p>
            <a:fld id="{5478B4F4-0E37-45D0-A03B-BC6109B7B9EC}" type="datetimeFigureOut">
              <a:rPr lang="en-GB" smtClean="0"/>
              <a:t>29/09/2017</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2757" tIns="46378" rIns="92757" bIns="46378" rtlCol="0" anchor="ctr"/>
          <a:lstStyle/>
          <a:p>
            <a:endParaRPr lang="en-GB"/>
          </a:p>
        </p:txBody>
      </p:sp>
      <p:sp>
        <p:nvSpPr>
          <p:cNvPr id="5" name="Notes Placeholder 4"/>
          <p:cNvSpPr>
            <a:spLocks noGrp="1"/>
          </p:cNvSpPr>
          <p:nvPr>
            <p:ph type="body" sz="quarter" idx="3"/>
          </p:nvPr>
        </p:nvSpPr>
        <p:spPr>
          <a:xfrm>
            <a:off x="992665" y="3271380"/>
            <a:ext cx="7941310" cy="2676586"/>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41063"/>
          </a:xfrm>
          <a:prstGeom prst="rect">
            <a:avLst/>
          </a:prstGeom>
        </p:spPr>
        <p:txBody>
          <a:bodyPr vert="horz" lIns="92757" tIns="46378" rIns="92757" bIns="46378"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2757" tIns="46378" rIns="92757" bIns="46378" rtlCol="0" anchor="b"/>
          <a:lstStyle>
            <a:lvl1pPr algn="r">
              <a:defRPr sz="1200"/>
            </a:lvl1pPr>
          </a:lstStyle>
          <a:p>
            <a:fld id="{F01AAE0B-E3A9-415E-BF9D-35A66B2C4B2F}" type="slidenum">
              <a:rPr lang="en-GB" smtClean="0"/>
              <a:t>‹N›</a:t>
            </a:fld>
            <a:endParaRPr lang="en-GB"/>
          </a:p>
        </p:txBody>
      </p:sp>
    </p:spTree>
    <p:extLst>
      <p:ext uri="{BB962C8B-B14F-4D97-AF65-F5344CB8AC3E}">
        <p14:creationId xmlns:p14="http://schemas.microsoft.com/office/powerpoint/2010/main" val="92550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01AAE0B-E3A9-415E-BF9D-35A66B2C4B2F}" type="slidenum">
              <a:rPr lang="en-GB" smtClean="0"/>
              <a:t>2</a:t>
            </a:fld>
            <a:endParaRPr lang="en-GB"/>
          </a:p>
        </p:txBody>
      </p:sp>
    </p:spTree>
    <p:extLst>
      <p:ext uri="{BB962C8B-B14F-4D97-AF65-F5344CB8AC3E}">
        <p14:creationId xmlns:p14="http://schemas.microsoft.com/office/powerpoint/2010/main" val="227206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98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106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olo vuota">
    <p:spTree>
      <p:nvGrpSpPr>
        <p:cNvPr id="1" name=""/>
        <p:cNvGrpSpPr/>
        <p:nvPr/>
      </p:nvGrpSpPr>
      <p:grpSpPr>
        <a:xfrm>
          <a:off x="0" y="0"/>
          <a:ext cx="0" cy="0"/>
          <a:chOff x="0" y="0"/>
          <a:chExt cx="0" cy="0"/>
        </a:xfrm>
      </p:grpSpPr>
      <p:sp>
        <p:nvSpPr>
          <p:cNvPr id="3" name="Titolo 1"/>
          <p:cNvSpPr>
            <a:spLocks noGrp="1"/>
          </p:cNvSpPr>
          <p:nvPr>
            <p:ph type="title"/>
          </p:nvPr>
        </p:nvSpPr>
        <p:spPr>
          <a:xfrm>
            <a:off x="354840" y="200935"/>
            <a:ext cx="9048466" cy="561860"/>
          </a:xfrm>
          <a:prstGeom prst="rect">
            <a:avLst/>
          </a:prstGeom>
        </p:spPr>
        <p:txBody>
          <a:bodyPr/>
          <a:lstStyle>
            <a:lvl1pPr>
              <a:defRPr lang="it-IT" sz="2400" b="1" dirty="0" smtClean="0">
                <a:solidFill>
                  <a:srgbClr val="000000"/>
                </a:solidFill>
                <a:latin typeface="Arial" pitchFamily="34" charset="0"/>
                <a:ea typeface="+mj-ea"/>
                <a:cs typeface="Arial" pitchFamily="34" charset="0"/>
              </a:defRPr>
            </a:lvl1pPr>
          </a:lstStyle>
          <a:p>
            <a:r>
              <a:rPr lang="it-IT" dirty="0" smtClean="0"/>
              <a:t>Fare clic per modificare lo stile del titolo</a:t>
            </a:r>
            <a:endParaRPr lang="it-IT" dirty="0"/>
          </a:p>
        </p:txBody>
      </p:sp>
      <p:sp>
        <p:nvSpPr>
          <p:cNvPr id="4" name="Rectangle 12"/>
          <p:cNvSpPr>
            <a:spLocks noGrp="1" noChangeArrowheads="1"/>
          </p:cNvSpPr>
          <p:nvPr>
            <p:ph type="sldNum" sz="quarter" idx="10"/>
          </p:nvPr>
        </p:nvSpPr>
        <p:spPr>
          <a:xfrm>
            <a:off x="9218613" y="6548438"/>
            <a:ext cx="431800" cy="244475"/>
          </a:xfrm>
          <a:prstGeom prst="rect">
            <a:avLst/>
          </a:prstGeom>
          <a:ln/>
        </p:spPr>
        <p:txBody>
          <a:bodyPr/>
          <a:lstStyle>
            <a:lvl1pPr>
              <a:defRPr/>
            </a:lvl1pPr>
          </a:lstStyle>
          <a:p>
            <a:pPr>
              <a:defRPr/>
            </a:pPr>
            <a:fld id="{037E39FC-B3EC-4E31-A5E0-3157897EBC67}" type="slidenum">
              <a:rPr lang="it-IT" altLang="it-IT"/>
              <a:pPr>
                <a:defRPr/>
              </a:pPr>
              <a:t>‹N›</a:t>
            </a:fld>
            <a:endParaRPr lang="it-IT" altLang="it-IT"/>
          </a:p>
        </p:txBody>
      </p:sp>
    </p:spTree>
    <p:extLst>
      <p:ext uri="{BB962C8B-B14F-4D97-AF65-F5344CB8AC3E}">
        <p14:creationId xmlns:p14="http://schemas.microsoft.com/office/powerpoint/2010/main" val="341610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33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240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6"/>
          <p:cNvCxnSpPr/>
          <p:nvPr userDrawn="1"/>
        </p:nvCxnSpPr>
        <p:spPr>
          <a:xfrm>
            <a:off x="-12508" y="876331"/>
            <a:ext cx="10188106"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userDrawn="1"/>
        </p:nvCxnSpPr>
        <p:spPr>
          <a:xfrm>
            <a:off x="0" y="6306334"/>
            <a:ext cx="10188106"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rot="5400000">
            <a:off x="-141053" y="2864069"/>
            <a:ext cx="10188106" cy="0"/>
          </a:xfrm>
          <a:prstGeom prst="line">
            <a:avLst/>
          </a:prstGeom>
          <a:ln w="952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77898" y="3429000"/>
            <a:ext cx="10188106"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540302" y="-701040"/>
            <a:ext cx="0" cy="8117840"/>
          </a:xfrm>
          <a:prstGeom prst="line">
            <a:avLst/>
          </a:prstGeom>
          <a:ln w="952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userDrawn="1"/>
        </p:nvCxnSpPr>
        <p:spPr>
          <a:xfrm>
            <a:off x="9362235" y="-701040"/>
            <a:ext cx="0" cy="8117840"/>
          </a:xfrm>
          <a:prstGeom prst="line">
            <a:avLst/>
          </a:prstGeom>
          <a:ln w="9525" cmpd="sng">
            <a:solidFill>
              <a:srgbClr val="D9D9D9"/>
            </a:solidFill>
          </a:ln>
          <a:effectLst/>
        </p:spPr>
        <p:style>
          <a:lnRef idx="2">
            <a:schemeClr val="accent1"/>
          </a:lnRef>
          <a:fillRef idx="0">
            <a:schemeClr val="accent1"/>
          </a:fillRef>
          <a:effectRef idx="1">
            <a:schemeClr val="accent1"/>
          </a:effectRef>
          <a:fontRef idx="minor">
            <a:schemeClr val="tx1"/>
          </a:fontRef>
        </p:style>
      </p:cxnSp>
      <p:sp>
        <p:nvSpPr>
          <p:cNvPr id="13" name="Rectangle 3"/>
          <p:cNvSpPr txBox="1">
            <a:spLocks noChangeArrowheads="1"/>
          </p:cNvSpPr>
          <p:nvPr userDrawn="1"/>
        </p:nvSpPr>
        <p:spPr>
          <a:xfrm>
            <a:off x="7365787" y="6206161"/>
            <a:ext cx="2106880" cy="4128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fld id="{32AA115F-0B3F-5A45-A6BB-3DDC5C8A3607}" type="slidenum">
              <a:rPr lang="it-IT" sz="1200" smtClean="0">
                <a:solidFill>
                  <a:srgbClr val="009FDA"/>
                </a:solidFill>
                <a:latin typeface="Verdana"/>
                <a:cs typeface="Verdana"/>
              </a:rPr>
              <a:pPr algn="r"/>
              <a:t>‹N›</a:t>
            </a:fld>
            <a:endParaRPr lang="it-IT" sz="1200" dirty="0">
              <a:solidFill>
                <a:srgbClr val="009FDA"/>
              </a:solidFill>
              <a:latin typeface="Verdana"/>
              <a:cs typeface="Verdana"/>
            </a:endParaRPr>
          </a:p>
        </p:txBody>
      </p:sp>
      <p:pic>
        <p:nvPicPr>
          <p:cNvPr id="14" name="Immagine 13" descr="A2A-Amsa_RGB_SOLO_PP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6060" y="317616"/>
            <a:ext cx="1472050" cy="980212"/>
          </a:xfrm>
          <a:prstGeom prst="rect">
            <a:avLst/>
          </a:prstGeom>
        </p:spPr>
      </p:pic>
    </p:spTree>
    <p:extLst>
      <p:ext uri="{BB962C8B-B14F-4D97-AF65-F5344CB8AC3E}">
        <p14:creationId xmlns:p14="http://schemas.microsoft.com/office/powerpoint/2010/main" val="2236573683"/>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3"/>
          <p:cNvSpPr txBox="1">
            <a:spLocks noChangeArrowheads="1"/>
          </p:cNvSpPr>
          <p:nvPr userDrawn="1"/>
        </p:nvSpPr>
        <p:spPr>
          <a:xfrm>
            <a:off x="7365787" y="6206161"/>
            <a:ext cx="2106880" cy="4128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fld id="{32AA115F-0B3F-5A45-A6BB-3DDC5C8A3607}" type="slidenum">
              <a:rPr lang="it-IT" sz="1200" smtClean="0">
                <a:solidFill>
                  <a:srgbClr val="009FDA"/>
                </a:solidFill>
                <a:latin typeface="Verdana"/>
                <a:cs typeface="Verdana"/>
              </a:rPr>
              <a:pPr algn="r"/>
              <a:t>‹N›</a:t>
            </a:fld>
            <a:endParaRPr lang="it-IT" sz="1200" dirty="0">
              <a:solidFill>
                <a:srgbClr val="009FDA"/>
              </a:solidFill>
              <a:latin typeface="Verdana"/>
              <a:cs typeface="Verdana"/>
            </a:endParaRPr>
          </a:p>
        </p:txBody>
      </p:sp>
      <p:pic>
        <p:nvPicPr>
          <p:cNvPr id="6" name="Immagine 5" descr="A2A-Amsa_RGB_SOLO_PP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6060" y="317616"/>
            <a:ext cx="1472050" cy="980212"/>
          </a:xfrm>
          <a:prstGeom prst="rect">
            <a:avLst/>
          </a:prstGeom>
        </p:spPr>
      </p:pic>
    </p:spTree>
    <p:extLst>
      <p:ext uri="{BB962C8B-B14F-4D97-AF65-F5344CB8AC3E}">
        <p14:creationId xmlns:p14="http://schemas.microsoft.com/office/powerpoint/2010/main" val="1720217172"/>
      </p:ext>
    </p:extLst>
  </p:cSld>
  <p:clrMap bg1="lt1" tx1="dk1" bg2="lt2" tx2="dk2" accent1="accent1" accent2="accent2" accent3="accent3" accent4="accent4" accent5="accent5" accent6="accent6" hlink="hlink" folHlink="folHlink"/>
  <p:sldLayoutIdLst>
    <p:sldLayoutId id="2147483855" r:id="rId1"/>
    <p:sldLayoutId id="214748385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87943"/>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6"/>
          <p:cNvCxnSpPr/>
          <p:nvPr userDrawn="1"/>
        </p:nvCxnSpPr>
        <p:spPr>
          <a:xfrm>
            <a:off x="-12508" y="876331"/>
            <a:ext cx="10188106"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CasellaDiTesto 7"/>
          <p:cNvSpPr txBox="1"/>
          <p:nvPr userDrawn="1"/>
        </p:nvSpPr>
        <p:spPr>
          <a:xfrm>
            <a:off x="456961" y="558542"/>
            <a:ext cx="6664138" cy="430887"/>
          </a:xfrm>
          <a:prstGeom prst="rect">
            <a:avLst/>
          </a:prstGeom>
          <a:noFill/>
        </p:spPr>
        <p:txBody>
          <a:bodyPr wrap="square" rtlCol="0">
            <a:spAutoFit/>
          </a:bodyPr>
          <a:lstStyle/>
          <a:p>
            <a:r>
              <a:rPr lang="it-IT" sz="2200" dirty="0" smtClean="0">
                <a:solidFill>
                  <a:srgbClr val="009FDA"/>
                </a:solidFill>
                <a:latin typeface="Verdana"/>
                <a:cs typeface="Verdana"/>
              </a:rPr>
              <a:t>TITOLO </a:t>
            </a:r>
            <a:r>
              <a:rPr lang="it-IT" sz="2200" dirty="0" smtClean="0">
                <a:solidFill>
                  <a:srgbClr val="0099CC"/>
                </a:solidFill>
                <a:latin typeface="Verdana"/>
                <a:cs typeface="Verdana"/>
              </a:rPr>
              <a:t>PRINCIPALE</a:t>
            </a:r>
            <a:endParaRPr lang="it-IT" sz="2200" dirty="0">
              <a:solidFill>
                <a:srgbClr val="0099CC"/>
              </a:solidFill>
              <a:latin typeface="Verdana"/>
              <a:cs typeface="Verdana"/>
            </a:endParaRPr>
          </a:p>
        </p:txBody>
      </p:sp>
      <p:cxnSp>
        <p:nvCxnSpPr>
          <p:cNvPr id="9" name="Connettore 1 8"/>
          <p:cNvCxnSpPr/>
          <p:nvPr userDrawn="1"/>
        </p:nvCxnSpPr>
        <p:spPr>
          <a:xfrm>
            <a:off x="0" y="6306334"/>
            <a:ext cx="10188106"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userDrawn="1"/>
        </p:nvCxnSpPr>
        <p:spPr>
          <a:xfrm rot="5400000">
            <a:off x="-141053" y="2864069"/>
            <a:ext cx="10188106" cy="0"/>
          </a:xfrm>
          <a:prstGeom prst="line">
            <a:avLst/>
          </a:prstGeom>
          <a:ln w="952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userDrawn="1"/>
        </p:nvCxnSpPr>
        <p:spPr>
          <a:xfrm>
            <a:off x="-177898" y="3429000"/>
            <a:ext cx="10188106"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userDrawn="1"/>
        </p:nvCxnSpPr>
        <p:spPr>
          <a:xfrm>
            <a:off x="540302" y="-701040"/>
            <a:ext cx="0" cy="8117840"/>
          </a:xfrm>
          <a:prstGeom prst="line">
            <a:avLst/>
          </a:prstGeom>
          <a:ln w="9525" cmpd="sng">
            <a:solidFill>
              <a:srgbClr val="D9D9D9"/>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userDrawn="1"/>
        </p:nvSpPr>
        <p:spPr>
          <a:xfrm>
            <a:off x="456961" y="896673"/>
            <a:ext cx="6664138" cy="369332"/>
          </a:xfrm>
          <a:prstGeom prst="rect">
            <a:avLst/>
          </a:prstGeom>
          <a:noFill/>
        </p:spPr>
        <p:txBody>
          <a:bodyPr wrap="square" rtlCol="0">
            <a:spAutoFit/>
          </a:bodyPr>
          <a:lstStyle/>
          <a:p>
            <a:r>
              <a:rPr lang="it-IT" sz="1800" dirty="0" smtClean="0">
                <a:solidFill>
                  <a:schemeClr val="bg1">
                    <a:lumMod val="50000"/>
                  </a:schemeClr>
                </a:solidFill>
                <a:latin typeface="Verdana"/>
                <a:cs typeface="Verdana"/>
              </a:rPr>
              <a:t>TITOLO SECONDARIO</a:t>
            </a:r>
            <a:endParaRPr lang="it-IT" sz="1800" dirty="0">
              <a:solidFill>
                <a:schemeClr val="bg1">
                  <a:lumMod val="50000"/>
                </a:schemeClr>
              </a:solidFill>
              <a:latin typeface="Verdana"/>
              <a:cs typeface="Verdana"/>
            </a:endParaRPr>
          </a:p>
        </p:txBody>
      </p:sp>
      <p:cxnSp>
        <p:nvCxnSpPr>
          <p:cNvPr id="15" name="Connettore 1 14"/>
          <p:cNvCxnSpPr/>
          <p:nvPr userDrawn="1"/>
        </p:nvCxnSpPr>
        <p:spPr>
          <a:xfrm>
            <a:off x="9362235" y="-701040"/>
            <a:ext cx="0" cy="8117840"/>
          </a:xfrm>
          <a:prstGeom prst="line">
            <a:avLst/>
          </a:prstGeom>
          <a:ln w="9525" cmpd="sng">
            <a:solidFill>
              <a:srgbClr val="D9D9D9"/>
            </a:solidFill>
          </a:ln>
          <a:effectLst/>
        </p:spPr>
        <p:style>
          <a:lnRef idx="2">
            <a:schemeClr val="accent1"/>
          </a:lnRef>
          <a:fillRef idx="0">
            <a:schemeClr val="accent1"/>
          </a:fillRef>
          <a:effectRef idx="1">
            <a:schemeClr val="accent1"/>
          </a:effectRef>
          <a:fontRef idx="minor">
            <a:schemeClr val="tx1"/>
          </a:fontRef>
        </p:style>
      </p:cxnSp>
      <p:pic>
        <p:nvPicPr>
          <p:cNvPr id="14" name="Immagine 13" descr="A2A-Amsa_RGB_SOLO_PP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6060" y="317616"/>
            <a:ext cx="1472050" cy="980212"/>
          </a:xfrm>
          <a:prstGeom prst="rect">
            <a:avLst/>
          </a:prstGeom>
        </p:spPr>
      </p:pic>
    </p:spTree>
    <p:extLst>
      <p:ext uri="{BB962C8B-B14F-4D97-AF65-F5344CB8AC3E}">
        <p14:creationId xmlns:p14="http://schemas.microsoft.com/office/powerpoint/2010/main" val="4209599282"/>
      </p:ext>
    </p:extLst>
  </p:cSld>
  <p:clrMap bg1="lt1" tx1="dk1" bg2="lt2" tx2="dk2" accent1="accent1" accent2="accent2" accent3="accent3" accent4="accent4" accent5="accent5" accent6="accent6" hlink="hlink" folHlink="folHlink"/>
  <p:sldLayoutIdLst>
    <p:sldLayoutId id="214748383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73.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6.gif"/><Relationship Id="rId3" Type="http://schemas.openxmlformats.org/officeDocument/2006/relationships/hyperlink" Target="https://play.google.com/store/apps/details?id=com.modomodo.mobile.a2a&amp;hl=it" TargetMode="External"/><Relationship Id="rId7" Type="http://schemas.openxmlformats.org/officeDocument/2006/relationships/hyperlink" Target="http://www.windowsphone.com/it-IT/apps/ab00c184-d951-4235-aa6b-7560fc90f24b" TargetMode="External"/><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5.gif"/><Relationship Id="rId5" Type="http://schemas.openxmlformats.org/officeDocument/2006/relationships/hyperlink" Target="http://itunes.apple.com/it/app/puliamo/id524983253?mt=8" TargetMode="External"/><Relationship Id="rId4" Type="http://schemas.openxmlformats.org/officeDocument/2006/relationships/image" Target="../media/image84.gi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19.JPG"/></Relationships>
</file>

<file path=ppt/slides/_rels/slide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image" Target="../media/image29.jpe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g"/><Relationship Id="rId9" Type="http://schemas.openxmlformats.org/officeDocument/2006/relationships/image" Target="../media/image27.jp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31.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hemeOverride" Target="../theme/themeOverride3.xml"/><Relationship Id="rId6" Type="http://schemas.microsoft.com/office/2007/relationships/hdphoto" Target="../media/hdphoto2.wdp"/><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6.emf"/><Relationship Id="rId19" Type="http://schemas.openxmlformats.org/officeDocument/2006/relationships/image" Target="../media/image45.png"/><Relationship Id="rId4" Type="http://schemas.openxmlformats.org/officeDocument/2006/relationships/image" Target="../media/image32.png"/><Relationship Id="rId9" Type="http://schemas.microsoft.com/office/2007/relationships/hdphoto" Target="../media/hdphoto3.wdp"/><Relationship Id="rId14" Type="http://schemas.openxmlformats.org/officeDocument/2006/relationships/image" Target="../media/image40.png"/><Relationship Id="rId22"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hyperlink" Target="AMSA_TRiciclo.mp4" TargetMode="External"/><Relationship Id="rId2" Type="http://schemas.openxmlformats.org/officeDocument/2006/relationships/hyperlink" Target="AMSA_SmartBin.mp4"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emf"/><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Città2aMappa-nuova-cmyk.jpg"/>
          <p:cNvPicPr>
            <a:picLocks noChangeAspect="1"/>
          </p:cNvPicPr>
          <p:nvPr/>
        </p:nvPicPr>
        <p:blipFill rotWithShape="1">
          <a:blip r:embed="rId2" cstate="print">
            <a:alphaModFix amt="60000"/>
            <a:extLst>
              <a:ext uri="{28A0092B-C50C-407E-A947-70E740481C1C}">
                <a14:useLocalDpi xmlns:a14="http://schemas.microsoft.com/office/drawing/2010/main" val="0"/>
              </a:ext>
            </a:extLst>
          </a:blip>
          <a:srcRect l="3931" t="18523" r="8448" b="39195"/>
          <a:stretch/>
        </p:blipFill>
        <p:spPr>
          <a:xfrm>
            <a:off x="0" y="7892"/>
            <a:ext cx="9905999" cy="2390193"/>
          </a:xfrm>
          <a:prstGeom prst="rect">
            <a:avLst/>
          </a:prstGeom>
        </p:spPr>
      </p:pic>
      <p:pic>
        <p:nvPicPr>
          <p:cNvPr id="18" name="Immagine 17" descr="A2A-Amsa_RGB_grande_SOLO_P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054" y="5061671"/>
            <a:ext cx="2271892" cy="1485724"/>
          </a:xfrm>
          <a:prstGeom prst="rect">
            <a:avLst/>
          </a:prstGeom>
        </p:spPr>
      </p:pic>
      <p:pic>
        <p:nvPicPr>
          <p:cNvPr id="19" name="Immagine 18" descr="A2A-Ambiente_RGB_SOLO_PP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941" y="833321"/>
            <a:ext cx="2554794" cy="979714"/>
          </a:xfrm>
          <a:prstGeom prst="rect">
            <a:avLst/>
          </a:prstGeom>
        </p:spPr>
      </p:pic>
      <p:sp>
        <p:nvSpPr>
          <p:cNvPr id="7" name="CasellaDiTesto 6"/>
          <p:cNvSpPr txBox="1"/>
          <p:nvPr/>
        </p:nvSpPr>
        <p:spPr>
          <a:xfrm>
            <a:off x="340991" y="4460792"/>
            <a:ext cx="1619794" cy="369332"/>
          </a:xfrm>
          <a:prstGeom prst="rect">
            <a:avLst/>
          </a:prstGeom>
          <a:noFill/>
        </p:spPr>
        <p:txBody>
          <a:bodyPr wrap="square" rtlCol="0">
            <a:spAutoFit/>
          </a:bodyPr>
          <a:lstStyle/>
          <a:p>
            <a:endParaRPr lang="it-IT" dirty="0">
              <a:solidFill>
                <a:srgbClr val="FF0000"/>
              </a:solidFill>
            </a:endParaRPr>
          </a:p>
        </p:txBody>
      </p:sp>
      <p:grpSp>
        <p:nvGrpSpPr>
          <p:cNvPr id="24" name="Gruppo 23"/>
          <p:cNvGrpSpPr/>
          <p:nvPr/>
        </p:nvGrpSpPr>
        <p:grpSpPr>
          <a:xfrm>
            <a:off x="667959" y="2951175"/>
            <a:ext cx="8570083" cy="1724168"/>
            <a:chOff x="1620931" y="4862775"/>
            <a:chExt cx="6664138" cy="837649"/>
          </a:xfrm>
        </p:grpSpPr>
        <p:sp>
          <p:nvSpPr>
            <p:cNvPr id="25" name="CasellaDiTesto 24"/>
            <p:cNvSpPr txBox="1"/>
            <p:nvPr/>
          </p:nvSpPr>
          <p:spPr>
            <a:xfrm>
              <a:off x="1620931" y="4862775"/>
              <a:ext cx="6664138" cy="837649"/>
            </a:xfrm>
            <a:prstGeom prst="rect">
              <a:avLst/>
            </a:prstGeom>
            <a:noFill/>
          </p:spPr>
          <p:txBody>
            <a:bodyPr wrap="square" rtlCol="0">
              <a:spAutoFit/>
            </a:bodyPr>
            <a:lstStyle/>
            <a:p>
              <a:pPr algn="ctr"/>
              <a:r>
                <a:rPr lang="en-US" sz="3200" dirty="0">
                  <a:solidFill>
                    <a:srgbClr val="409641"/>
                  </a:solidFill>
                  <a:latin typeface="Verdana"/>
                  <a:cs typeface="Verdana"/>
                </a:rPr>
                <a:t>I National Conference of Urban </a:t>
              </a:r>
              <a:r>
                <a:rPr lang="en-US" sz="3200" dirty="0" smtClean="0">
                  <a:solidFill>
                    <a:srgbClr val="409641"/>
                  </a:solidFill>
                  <a:latin typeface="Verdana"/>
                  <a:cs typeface="Verdana"/>
                </a:rPr>
                <a:t>Cleaning – Challenges to Smart Cities </a:t>
              </a:r>
              <a:endParaRPr lang="it-IT" sz="3200" dirty="0">
                <a:solidFill>
                  <a:srgbClr val="409641"/>
                </a:solidFill>
                <a:latin typeface="Verdana"/>
                <a:cs typeface="Verdana"/>
              </a:endParaRPr>
            </a:p>
          </p:txBody>
        </p:sp>
        <p:sp>
          <p:nvSpPr>
            <p:cNvPr id="26" name="CasellaDiTesto 25"/>
            <p:cNvSpPr txBox="1"/>
            <p:nvPr/>
          </p:nvSpPr>
          <p:spPr>
            <a:xfrm>
              <a:off x="1620931" y="5428344"/>
              <a:ext cx="6664138" cy="194385"/>
            </a:xfrm>
            <a:prstGeom prst="rect">
              <a:avLst/>
            </a:prstGeom>
            <a:noFill/>
          </p:spPr>
          <p:txBody>
            <a:bodyPr wrap="square" rtlCol="0">
              <a:spAutoFit/>
            </a:bodyPr>
            <a:lstStyle/>
            <a:p>
              <a:pPr algn="ctr"/>
              <a:r>
                <a:rPr lang="it-IT" sz="2000" dirty="0" smtClean="0">
                  <a:solidFill>
                    <a:srgbClr val="409641"/>
                  </a:solidFill>
                  <a:latin typeface="Verdana"/>
                  <a:cs typeface="Verdana"/>
                </a:rPr>
                <a:t>CITY OF MILAN ENVIRONMENTAL ROADMAP</a:t>
              </a:r>
              <a:endParaRPr lang="it-IT" sz="2000" dirty="0">
                <a:solidFill>
                  <a:srgbClr val="409641"/>
                </a:solidFill>
                <a:latin typeface="Verdana"/>
                <a:cs typeface="Verdana"/>
              </a:endParaRPr>
            </a:p>
          </p:txBody>
        </p:sp>
      </p:grpSp>
      <p:sp>
        <p:nvSpPr>
          <p:cNvPr id="27" name="CasellaDiTesto 26"/>
          <p:cNvSpPr txBox="1"/>
          <p:nvPr/>
        </p:nvSpPr>
        <p:spPr>
          <a:xfrm>
            <a:off x="667959" y="4755715"/>
            <a:ext cx="8570083" cy="338554"/>
          </a:xfrm>
          <a:prstGeom prst="rect">
            <a:avLst/>
          </a:prstGeom>
          <a:noFill/>
        </p:spPr>
        <p:txBody>
          <a:bodyPr wrap="square" rtlCol="0">
            <a:spAutoFit/>
          </a:bodyPr>
          <a:lstStyle/>
          <a:p>
            <a:pPr algn="ctr"/>
            <a:r>
              <a:rPr lang="it-IT" sz="1600" dirty="0" smtClean="0">
                <a:solidFill>
                  <a:srgbClr val="474747"/>
                </a:solidFill>
                <a:latin typeface="Verdana"/>
                <a:cs typeface="Verdana"/>
              </a:rPr>
              <a:t>Oltolina Marco - </a:t>
            </a:r>
            <a:r>
              <a:rPr lang="it-IT" sz="1600" dirty="0" err="1" smtClean="0">
                <a:solidFill>
                  <a:srgbClr val="474747"/>
                </a:solidFill>
                <a:latin typeface="Verdana"/>
                <a:cs typeface="Verdana"/>
              </a:rPr>
              <a:t>Cascais</a:t>
            </a:r>
            <a:r>
              <a:rPr lang="it-IT" sz="1600" dirty="0">
                <a:solidFill>
                  <a:srgbClr val="474747"/>
                </a:solidFill>
                <a:latin typeface="Verdana"/>
                <a:cs typeface="Verdana"/>
              </a:rPr>
              <a:t>, 29/09/2017</a:t>
            </a:r>
          </a:p>
        </p:txBody>
      </p:sp>
    </p:spTree>
    <p:extLst>
      <p:ext uri="{BB962C8B-B14F-4D97-AF65-F5344CB8AC3E}">
        <p14:creationId xmlns:p14="http://schemas.microsoft.com/office/powerpoint/2010/main" val="357873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a:grpSpLocks noChangeAspect="1"/>
          </p:cNvGrpSpPr>
          <p:nvPr/>
        </p:nvGrpSpPr>
        <p:grpSpPr>
          <a:xfrm>
            <a:off x="1437709" y="3710395"/>
            <a:ext cx="6794614" cy="3029910"/>
            <a:chOff x="795223" y="2151085"/>
            <a:chExt cx="9822564" cy="4380159"/>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223" y="2151085"/>
              <a:ext cx="4344610" cy="3271865"/>
            </a:xfrm>
            <a:prstGeom prst="rect">
              <a:avLst/>
            </a:prstGeom>
          </p:spPr>
        </p:pic>
        <p:pic>
          <p:nvPicPr>
            <p:cNvPr id="6"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2209610" y="4702663"/>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3399119" y="4078695"/>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3392031" y="4824077"/>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4150064" y="4527508"/>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2734542" y="2904723"/>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3478196" y="2211071"/>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4463998" y="2764362"/>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4925368" y="3237392"/>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4082999" y="3363493"/>
              <a:ext cx="212893" cy="2128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radio wav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3062">
              <a:off x="1906598" y="3262792"/>
              <a:ext cx="212893" cy="212893"/>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p:cNvSpPr txBox="1"/>
            <p:nvPr/>
          </p:nvSpPr>
          <p:spPr>
            <a:xfrm>
              <a:off x="6578797" y="4990325"/>
              <a:ext cx="1470358" cy="333375"/>
            </a:xfrm>
            <a:prstGeom prst="rect">
              <a:avLst/>
            </a:prstGeom>
          </p:spPr>
          <p:txBody>
            <a:bodyPr vert="horz" wrap="none" lIns="36000" tIns="36000" rIns="36000" bIns="36000" rtlCol="0" anchor="t">
              <a:noAutofit/>
            </a:bodyPr>
            <a:lstStyle/>
            <a:p>
              <a:pPr algn="l"/>
              <a:r>
                <a:rPr lang="it-IT" sz="1200" dirty="0"/>
                <a:t>Back-end System</a:t>
              </a:r>
              <a:endParaRPr lang="en-GB" sz="1200" dirty="0"/>
            </a:p>
          </p:txBody>
        </p:sp>
        <p:cxnSp>
          <p:nvCxnSpPr>
            <p:cNvPr id="17" name="Connettore 2 16"/>
            <p:cNvCxnSpPr>
              <a:cxnSpLocks/>
            </p:cNvCxnSpPr>
            <p:nvPr/>
          </p:nvCxnSpPr>
          <p:spPr>
            <a:xfrm flipV="1">
              <a:off x="5486461" y="4569660"/>
              <a:ext cx="1053647" cy="1"/>
            </a:xfrm>
            <a:prstGeom prst="straightConnector1">
              <a:avLst/>
            </a:prstGeom>
            <a:ln w="19050">
              <a:solidFill>
                <a:srgbClr val="0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ttore 2 17"/>
            <p:cNvCxnSpPr>
              <a:cxnSpLocks/>
            </p:cNvCxnSpPr>
            <p:nvPr/>
          </p:nvCxnSpPr>
          <p:spPr>
            <a:xfrm flipV="1">
              <a:off x="5486461" y="4772301"/>
              <a:ext cx="1053647" cy="1"/>
            </a:xfrm>
            <a:prstGeom prst="straightConnector1">
              <a:avLst/>
            </a:prstGeom>
            <a:ln w="19050">
              <a:solidFill>
                <a:srgbClr val="0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9147429" y="4569660"/>
              <a:ext cx="1470358" cy="499211"/>
            </a:xfrm>
            <a:prstGeom prst="rect">
              <a:avLst/>
            </a:prstGeom>
          </p:spPr>
          <p:txBody>
            <a:bodyPr vert="horz" wrap="square" lIns="36000" tIns="36000" rIns="36000" bIns="36000" rtlCol="0" anchor="t">
              <a:noAutofit/>
            </a:bodyPr>
            <a:lstStyle/>
            <a:p>
              <a:r>
                <a:rPr lang="it-IT" sz="1200" dirty="0"/>
                <a:t>Real Time Info to Management</a:t>
              </a:r>
              <a:endParaRPr lang="en-GB" sz="1200" dirty="0"/>
            </a:p>
          </p:txBody>
        </p:sp>
        <p:sp>
          <p:nvSpPr>
            <p:cNvPr id="20" name="CasellaDiTesto 19"/>
            <p:cNvSpPr txBox="1"/>
            <p:nvPr/>
          </p:nvSpPr>
          <p:spPr>
            <a:xfrm>
              <a:off x="6568884" y="3202257"/>
              <a:ext cx="1470358" cy="333375"/>
            </a:xfrm>
            <a:prstGeom prst="rect">
              <a:avLst/>
            </a:prstGeom>
          </p:spPr>
          <p:txBody>
            <a:bodyPr vert="horz" wrap="square" lIns="36000" tIns="36000" rIns="36000" bIns="36000" rtlCol="0" anchor="t">
              <a:noAutofit/>
            </a:bodyPr>
            <a:lstStyle/>
            <a:p>
              <a:r>
                <a:rPr lang="it-IT" sz="1200" dirty="0"/>
                <a:t>Real-time Info to </a:t>
              </a:r>
              <a:r>
                <a:rPr lang="it-IT" sz="1200" dirty="0" err="1"/>
                <a:t>Operators</a:t>
              </a:r>
              <a:endParaRPr lang="en-GB" sz="1200" dirty="0"/>
            </a:p>
          </p:txBody>
        </p:sp>
        <p:cxnSp>
          <p:nvCxnSpPr>
            <p:cNvPr id="21" name="Connettore 2 20"/>
            <p:cNvCxnSpPr>
              <a:cxnSpLocks/>
            </p:cNvCxnSpPr>
            <p:nvPr/>
          </p:nvCxnSpPr>
          <p:spPr>
            <a:xfrm>
              <a:off x="7326595" y="3714212"/>
              <a:ext cx="0" cy="463940"/>
            </a:xfrm>
            <a:prstGeom prst="straightConnector1">
              <a:avLst/>
            </a:prstGeom>
            <a:ln w="19050">
              <a:solidFill>
                <a:srgbClr val="0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a:cxnSpLocks/>
            </p:cNvCxnSpPr>
            <p:nvPr/>
          </p:nvCxnSpPr>
          <p:spPr>
            <a:xfrm flipV="1">
              <a:off x="5212497" y="2847421"/>
              <a:ext cx="1467549" cy="1048058"/>
            </a:xfrm>
            <a:prstGeom prst="straightConnector1">
              <a:avLst/>
            </a:prstGeom>
            <a:ln w="19050">
              <a:solidFill>
                <a:srgbClr val="0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ttore 2 22"/>
            <p:cNvCxnSpPr>
              <a:cxnSpLocks/>
            </p:cNvCxnSpPr>
            <p:nvPr/>
          </p:nvCxnSpPr>
          <p:spPr>
            <a:xfrm flipH="1">
              <a:off x="7932976" y="4721517"/>
              <a:ext cx="971312" cy="2320"/>
            </a:xfrm>
            <a:prstGeom prst="straightConnector1">
              <a:avLst/>
            </a:prstGeom>
            <a:ln w="19050">
              <a:solidFill>
                <a:srgbClr val="0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Immagin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48" y="4113077"/>
              <a:ext cx="644175" cy="875600"/>
            </a:xfrm>
            <a:prstGeom prst="rect">
              <a:avLst/>
            </a:prstGeom>
          </p:spPr>
        </p:pic>
        <p:pic>
          <p:nvPicPr>
            <p:cNvPr id="25" name="Immagin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0046" y="4226608"/>
              <a:ext cx="1182626" cy="725425"/>
            </a:xfrm>
            <a:prstGeom prst="rect">
              <a:avLst/>
            </a:prstGeom>
          </p:spPr>
        </p:pic>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6016" y="2325985"/>
              <a:ext cx="981157" cy="798305"/>
            </a:xfrm>
            <a:prstGeom prst="rect">
              <a:avLst/>
            </a:prstGeom>
          </p:spPr>
        </p:pic>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0215" y="3832308"/>
              <a:ext cx="1130810" cy="707137"/>
            </a:xfrm>
            <a:prstGeom prst="rect">
              <a:avLst/>
            </a:prstGeom>
          </p:spPr>
        </p:pic>
        <p:cxnSp>
          <p:nvCxnSpPr>
            <p:cNvPr id="28" name="Connettore 2 27"/>
            <p:cNvCxnSpPr>
              <a:cxnSpLocks/>
            </p:cNvCxnSpPr>
            <p:nvPr/>
          </p:nvCxnSpPr>
          <p:spPr>
            <a:xfrm>
              <a:off x="8085788" y="2847421"/>
              <a:ext cx="1527066" cy="866791"/>
            </a:xfrm>
            <a:prstGeom prst="straightConnector1">
              <a:avLst/>
            </a:prstGeom>
            <a:ln w="19050">
              <a:solidFill>
                <a:srgbClr val="0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Picture 2" descr="Image result for user icon">
              <a:extLst>
                <a:ext uri="{FF2B5EF4-FFF2-40B4-BE49-F238E27FC236}">
                  <a16:creationId xmlns="" xmlns:a16="http://schemas.microsoft.com/office/drawing/2014/main" id="{2794FE17-017B-424B-A906-E0F071E194D6}"/>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1759" y="5526271"/>
              <a:ext cx="706523" cy="70652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ttore 2 30">
              <a:extLst>
                <a:ext uri="{FF2B5EF4-FFF2-40B4-BE49-F238E27FC236}">
                  <a16:creationId xmlns="" xmlns:a16="http://schemas.microsoft.com/office/drawing/2014/main" id="{733B705A-4FBA-4BE8-89D9-0932AC0A1FBD}"/>
                </a:ext>
              </a:extLst>
            </p:cNvPr>
            <p:cNvCxnSpPr>
              <a:cxnSpLocks/>
            </p:cNvCxnSpPr>
            <p:nvPr/>
          </p:nvCxnSpPr>
          <p:spPr>
            <a:xfrm flipV="1">
              <a:off x="6235977" y="5361992"/>
              <a:ext cx="342820" cy="227111"/>
            </a:xfrm>
            <a:prstGeom prst="straightConnector1">
              <a:avLst/>
            </a:prstGeom>
            <a:ln w="190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 xmlns:a16="http://schemas.microsoft.com/office/drawing/2014/main" id="{F20EE9C2-E6BA-4BDF-B189-3C50AE4E16C4}"/>
                </a:ext>
              </a:extLst>
            </p:cNvPr>
            <p:cNvCxnSpPr>
              <a:cxnSpLocks/>
            </p:cNvCxnSpPr>
            <p:nvPr/>
          </p:nvCxnSpPr>
          <p:spPr>
            <a:xfrm flipH="1">
              <a:off x="6345644" y="5503114"/>
              <a:ext cx="342820" cy="227111"/>
            </a:xfrm>
            <a:prstGeom prst="straightConnector1">
              <a:avLst/>
            </a:prstGeom>
            <a:ln w="190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 xmlns:a16="http://schemas.microsoft.com/office/drawing/2014/main" id="{B9D4AE72-D748-4C66-B954-C6BA868D5E55}"/>
                </a:ext>
              </a:extLst>
            </p:cNvPr>
            <p:cNvSpPr txBox="1"/>
            <p:nvPr/>
          </p:nvSpPr>
          <p:spPr>
            <a:xfrm>
              <a:off x="5603206" y="6197869"/>
              <a:ext cx="686130" cy="333375"/>
            </a:xfrm>
            <a:prstGeom prst="rect">
              <a:avLst/>
            </a:prstGeom>
          </p:spPr>
          <p:txBody>
            <a:bodyPr vert="horz" wrap="none" lIns="36000" tIns="36000" rIns="36000" bIns="36000" rtlCol="0" anchor="t">
              <a:noAutofit/>
            </a:bodyPr>
            <a:lstStyle/>
            <a:p>
              <a:pPr algn="l"/>
              <a:r>
                <a:rPr lang="it-IT" sz="1200" dirty="0">
                  <a:solidFill>
                    <a:schemeClr val="bg1">
                      <a:lumMod val="65000"/>
                    </a:schemeClr>
                  </a:solidFill>
                </a:rPr>
                <a:t>Citizen</a:t>
              </a:r>
              <a:endParaRPr lang="en-GB" sz="1200" dirty="0">
                <a:solidFill>
                  <a:schemeClr val="bg1">
                    <a:lumMod val="65000"/>
                  </a:schemeClr>
                </a:solidFill>
              </a:endParaRPr>
            </a:p>
          </p:txBody>
        </p:sp>
        <p:sp>
          <p:nvSpPr>
            <p:cNvPr id="34" name="CasellaDiTesto 33">
              <a:extLst>
                <a:ext uri="{FF2B5EF4-FFF2-40B4-BE49-F238E27FC236}">
                  <a16:creationId xmlns="" xmlns:a16="http://schemas.microsoft.com/office/drawing/2014/main" id="{69085134-A988-41C7-AFD2-39BF32BD1EC6}"/>
                </a:ext>
              </a:extLst>
            </p:cNvPr>
            <p:cNvSpPr txBox="1"/>
            <p:nvPr/>
          </p:nvSpPr>
          <p:spPr>
            <a:xfrm>
              <a:off x="8276001" y="6069141"/>
              <a:ext cx="1816812" cy="333375"/>
            </a:xfrm>
            <a:prstGeom prst="rect">
              <a:avLst/>
            </a:prstGeom>
          </p:spPr>
          <p:txBody>
            <a:bodyPr vert="horz" wrap="none" lIns="36000" tIns="36000" rIns="36000" bIns="36000" rtlCol="0" anchor="t">
              <a:noAutofit/>
            </a:bodyPr>
            <a:lstStyle/>
            <a:p>
              <a:pPr algn="l"/>
              <a:r>
                <a:rPr lang="it-IT" sz="1200" dirty="0">
                  <a:solidFill>
                    <a:schemeClr val="bg1">
                      <a:lumMod val="65000"/>
                    </a:schemeClr>
                  </a:solidFill>
                </a:rPr>
                <a:t>Third Parties Systems</a:t>
              </a:r>
              <a:endParaRPr lang="en-GB" sz="1200" dirty="0">
                <a:solidFill>
                  <a:schemeClr val="bg1">
                    <a:lumMod val="65000"/>
                  </a:schemeClr>
                </a:solidFill>
              </a:endParaRPr>
            </a:p>
          </p:txBody>
        </p:sp>
        <p:pic>
          <p:nvPicPr>
            <p:cNvPr id="35" name="Immagine 34">
              <a:extLst>
                <a:ext uri="{FF2B5EF4-FFF2-40B4-BE49-F238E27FC236}">
                  <a16:creationId xmlns="" xmlns:a16="http://schemas.microsoft.com/office/drawing/2014/main" id="{7D5FF927-7AAD-4C5B-B13D-EDD8E731C91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93094" y="5333258"/>
              <a:ext cx="1182626" cy="725425"/>
            </a:xfrm>
            <a:prstGeom prst="rect">
              <a:avLst/>
            </a:prstGeom>
          </p:spPr>
        </p:pic>
        <p:cxnSp>
          <p:nvCxnSpPr>
            <p:cNvPr id="36" name="Connettore 2 35">
              <a:extLst>
                <a:ext uri="{FF2B5EF4-FFF2-40B4-BE49-F238E27FC236}">
                  <a16:creationId xmlns="" xmlns:a16="http://schemas.microsoft.com/office/drawing/2014/main" id="{8B07A596-2808-47E0-A49C-D24CA38F3A98}"/>
                </a:ext>
              </a:extLst>
            </p:cNvPr>
            <p:cNvCxnSpPr>
              <a:cxnSpLocks/>
            </p:cNvCxnSpPr>
            <p:nvPr/>
          </p:nvCxnSpPr>
          <p:spPr>
            <a:xfrm flipH="1" flipV="1">
              <a:off x="8208757" y="5308213"/>
              <a:ext cx="342820" cy="227111"/>
            </a:xfrm>
            <a:prstGeom prst="straightConnector1">
              <a:avLst/>
            </a:prstGeom>
            <a:ln w="190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 xmlns:a16="http://schemas.microsoft.com/office/drawing/2014/main" id="{3E8429CF-29F8-4BD9-8E29-090501FE5890}"/>
                </a:ext>
              </a:extLst>
            </p:cNvPr>
            <p:cNvCxnSpPr>
              <a:cxnSpLocks/>
            </p:cNvCxnSpPr>
            <p:nvPr/>
          </p:nvCxnSpPr>
          <p:spPr>
            <a:xfrm>
              <a:off x="8099090" y="5449621"/>
              <a:ext cx="342820" cy="227111"/>
            </a:xfrm>
            <a:prstGeom prst="straightConnector1">
              <a:avLst/>
            </a:prstGeom>
            <a:ln w="19050">
              <a:solidFill>
                <a:schemeClr val="bg1">
                  <a:lumMod val="65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CasellaDiTesto 39"/>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41" name="CasellaDiTesto 40"/>
          <p:cNvSpPr txBox="1"/>
          <p:nvPr/>
        </p:nvSpPr>
        <p:spPr>
          <a:xfrm>
            <a:off x="463276" y="822531"/>
            <a:ext cx="1122423"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Benefits</a:t>
            </a:r>
            <a:endParaRPr lang="en-US" dirty="0"/>
          </a:p>
        </p:txBody>
      </p:sp>
      <p:sp>
        <p:nvSpPr>
          <p:cNvPr id="3" name="Rettangolo 2"/>
          <p:cNvSpPr/>
          <p:nvPr/>
        </p:nvSpPr>
        <p:spPr>
          <a:xfrm>
            <a:off x="685214" y="1201761"/>
            <a:ext cx="8938619" cy="2375074"/>
          </a:xfrm>
          <a:prstGeom prst="rect">
            <a:avLst/>
          </a:prstGeom>
        </p:spPr>
        <p:txBody>
          <a:bodyPr wrap="square">
            <a:spAutoFit/>
          </a:bodyPr>
          <a:lstStyle/>
          <a:p>
            <a:pPr algn="just">
              <a:lnSpc>
                <a:spcPct val="150000"/>
              </a:lnSpc>
              <a:spcBef>
                <a:spcPts val="450"/>
              </a:spcBef>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Thanks to the real-time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data </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received from the field, is possible to build the routes </a:t>
            </a:r>
            <a:r>
              <a:rPr lang="en-US" sz="14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optimiziotion</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process and to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distribute, allocate and maintain litter bins based on data trends collected over time. </a:t>
            </a:r>
            <a:endPar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spcBef>
                <a:spcPts val="450"/>
              </a:spcBef>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In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addition, it allows them to certify waste removal with time indication, track the activity of its employees, monitor damages caused by vandalism and enable value added services using sensor networks. And just as important</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citizens receive a better quality service and benefit from a cleaner and tidier environment.</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35539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sellaDiTesto 23">
            <a:extLst>
              <a:ext uri="{FF2B5EF4-FFF2-40B4-BE49-F238E27FC236}">
                <a16:creationId xmlns="" xmlns:a16="http://schemas.microsoft.com/office/drawing/2014/main" id="{8E53C716-04BE-45F1-8AF1-7BDDCB901855}"/>
              </a:ext>
            </a:extLst>
          </p:cNvPr>
          <p:cNvSpPr txBox="1"/>
          <p:nvPr/>
        </p:nvSpPr>
        <p:spPr>
          <a:xfrm>
            <a:off x="4298682" y="4207069"/>
            <a:ext cx="1354388" cy="408045"/>
          </a:xfrm>
          <a:prstGeom prst="rect">
            <a:avLst/>
          </a:prstGeom>
        </p:spPr>
        <p:txBody>
          <a:bodyPr vert="horz" wrap="square" lIns="36000" tIns="36000" rIns="36000" bIns="36000" rtlCol="0" anchor="t">
            <a:noAutofit/>
          </a:bodyPr>
          <a:lstStyle/>
          <a:p>
            <a:pPr algn="ctr"/>
            <a:r>
              <a:rPr lang="it-IT" sz="1000" dirty="0" smtClean="0">
                <a:latin typeface="Verdana" panose="020B0604030504040204" pitchFamily="34" charset="0"/>
                <a:ea typeface="Verdana" panose="020B0604030504040204" pitchFamily="34" charset="0"/>
                <a:cs typeface="Verdana" panose="020B0604030504040204" pitchFamily="34" charset="0"/>
              </a:rPr>
              <a:t>Field trial </a:t>
            </a:r>
            <a:r>
              <a:rPr lang="it-IT" sz="1000" dirty="0" err="1" smtClean="0">
                <a:latin typeface="Verdana" panose="020B0604030504040204" pitchFamily="34" charset="0"/>
                <a:ea typeface="Verdana" panose="020B0604030504040204" pitchFamily="34" charset="0"/>
                <a:cs typeface="Verdana" panose="020B0604030504040204" pitchFamily="34" charset="0"/>
              </a:rPr>
              <a:t>during</a:t>
            </a:r>
            <a:r>
              <a:rPr lang="it-IT" sz="1000" dirty="0" smtClean="0">
                <a:latin typeface="Verdana" panose="020B0604030504040204" pitchFamily="34" charset="0"/>
                <a:ea typeface="Verdana" panose="020B0604030504040204" pitchFamily="34" charset="0"/>
                <a:cs typeface="Verdana" panose="020B0604030504040204" pitchFamily="34" charset="0"/>
              </a:rPr>
              <a:t> the </a:t>
            </a:r>
            <a:r>
              <a:rPr lang="it-IT" sz="1000" b="1" dirty="0" smtClean="0">
                <a:latin typeface="Verdana" panose="020B0604030504040204" pitchFamily="34" charset="0"/>
                <a:ea typeface="Verdana" panose="020B0604030504040204" pitchFamily="34" charset="0"/>
                <a:cs typeface="Verdana" panose="020B0604030504040204" pitchFamily="34" charset="0"/>
              </a:rPr>
              <a:t>EXPO 2015</a:t>
            </a:r>
            <a:endParaRPr lang="en-GB"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5" name="CasellaDiTesto 24">
            <a:extLst>
              <a:ext uri="{FF2B5EF4-FFF2-40B4-BE49-F238E27FC236}">
                <a16:creationId xmlns="" xmlns:a16="http://schemas.microsoft.com/office/drawing/2014/main" id="{70277DB8-EDFF-4913-AA58-26AFC699AB43}"/>
              </a:ext>
            </a:extLst>
          </p:cNvPr>
          <p:cNvSpPr txBox="1"/>
          <p:nvPr/>
        </p:nvSpPr>
        <p:spPr>
          <a:xfrm>
            <a:off x="5609672" y="4179910"/>
            <a:ext cx="1354388" cy="611338"/>
          </a:xfrm>
          <a:prstGeom prst="rect">
            <a:avLst/>
          </a:prstGeom>
        </p:spPr>
        <p:txBody>
          <a:bodyPr vert="horz" wrap="square" lIns="36000" tIns="36000" rIns="36000" bIns="36000" rtlCol="0" anchor="t">
            <a:noAutofit/>
          </a:bodyPr>
          <a:lstStyle/>
          <a:p>
            <a:pPr algn="ctr"/>
            <a:r>
              <a:rPr lang="en-US" sz="1000" dirty="0">
                <a:latin typeface="Verdana" panose="020B0604030504040204" pitchFamily="34" charset="0"/>
                <a:ea typeface="Verdana" panose="020B0604030504040204" pitchFamily="34" charset="0"/>
                <a:cs typeface="Verdana" panose="020B0604030504040204" pitchFamily="34" charset="0"/>
              </a:rPr>
              <a:t>Preparation and publication of the call for tenders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6" name="CasellaDiTesto 25">
            <a:extLst>
              <a:ext uri="{FF2B5EF4-FFF2-40B4-BE49-F238E27FC236}">
                <a16:creationId xmlns="" xmlns:a16="http://schemas.microsoft.com/office/drawing/2014/main" id="{7D5ADDC6-AEB9-4F83-9BB2-70C5BA72CE91}"/>
              </a:ext>
            </a:extLst>
          </p:cNvPr>
          <p:cNvSpPr txBox="1"/>
          <p:nvPr/>
        </p:nvSpPr>
        <p:spPr>
          <a:xfrm>
            <a:off x="7190385" y="4179910"/>
            <a:ext cx="1354388" cy="611338"/>
          </a:xfrm>
          <a:prstGeom prst="rect">
            <a:avLst/>
          </a:prstGeom>
        </p:spPr>
        <p:txBody>
          <a:bodyPr vert="horz" wrap="square" lIns="36000" tIns="36000" rIns="36000" bIns="36000" rtlCol="0" anchor="t">
            <a:noAutofit/>
          </a:bodyPr>
          <a:lstStyle/>
          <a:p>
            <a:pPr algn="ctr"/>
            <a:r>
              <a:rPr lang="it-IT" sz="1000" dirty="0" err="1" smtClean="0">
                <a:latin typeface="Verdana" panose="020B0604030504040204" pitchFamily="34" charset="0"/>
                <a:ea typeface="Verdana" panose="020B0604030504040204" pitchFamily="34" charset="0"/>
                <a:cs typeface="Verdana" panose="020B0604030504040204" pitchFamily="34" charset="0"/>
              </a:rPr>
              <a:t>Engineering</a:t>
            </a:r>
            <a:r>
              <a:rPr lang="it-IT" sz="1000" dirty="0" smtClean="0">
                <a:latin typeface="Verdana" panose="020B0604030504040204" pitchFamily="34" charset="0"/>
                <a:ea typeface="Verdana" panose="020B0604030504040204" pitchFamily="34" charset="0"/>
                <a:cs typeface="Verdana" panose="020B0604030504040204" pitchFamily="34" charset="0"/>
              </a:rPr>
              <a:t> </a:t>
            </a:r>
            <a:r>
              <a:rPr lang="it-IT" sz="1000" dirty="0">
                <a:latin typeface="Verdana" panose="020B0604030504040204" pitchFamily="34" charset="0"/>
                <a:ea typeface="Verdana" panose="020B0604030504040204" pitchFamily="34" charset="0"/>
                <a:cs typeface="Verdana" panose="020B0604030504040204" pitchFamily="34" charset="0"/>
              </a:rPr>
              <a:t>and </a:t>
            </a:r>
            <a:r>
              <a:rPr lang="it-IT" sz="1000" dirty="0" err="1">
                <a:latin typeface="Verdana" panose="020B0604030504040204" pitchFamily="34" charset="0"/>
                <a:ea typeface="Verdana" panose="020B0604030504040204" pitchFamily="34" charset="0"/>
                <a:cs typeface="Verdana" panose="020B0604030504040204" pitchFamily="34" charset="0"/>
              </a:rPr>
              <a:t>pre-series</a:t>
            </a:r>
            <a:r>
              <a:rPr lang="it-IT" sz="1000" dirty="0">
                <a:latin typeface="Verdana" panose="020B0604030504040204" pitchFamily="34" charset="0"/>
                <a:ea typeface="Verdana" panose="020B0604030504040204" pitchFamily="34" charset="0"/>
                <a:cs typeface="Verdana" panose="020B0604030504040204" pitchFamily="34" charset="0"/>
              </a:rPr>
              <a:t> </a:t>
            </a:r>
            <a:r>
              <a:rPr lang="it-IT" sz="1000" dirty="0" smtClean="0">
                <a:latin typeface="Verdana" panose="020B0604030504040204" pitchFamily="34" charset="0"/>
                <a:ea typeface="Verdana" panose="020B0604030504040204" pitchFamily="34" charset="0"/>
                <a:cs typeface="Verdana" panose="020B0604030504040204" pitchFamily="34" charset="0"/>
              </a:rPr>
              <a:t>(300 </a:t>
            </a:r>
            <a:r>
              <a:rPr lang="it-IT" sz="1000" dirty="0" err="1" smtClean="0">
                <a:latin typeface="Verdana" panose="020B0604030504040204" pitchFamily="34" charset="0"/>
                <a:ea typeface="Verdana" panose="020B0604030504040204" pitchFamily="34" charset="0"/>
                <a:cs typeface="Verdana" panose="020B0604030504040204" pitchFamily="34" charset="0"/>
              </a:rPr>
              <a:t>units</a:t>
            </a:r>
            <a:r>
              <a:rPr lang="it-IT" sz="1000" dirty="0" smtClean="0">
                <a:latin typeface="Verdana" panose="020B0604030504040204" pitchFamily="34" charset="0"/>
                <a:ea typeface="Verdana" panose="020B0604030504040204" pitchFamily="34" charset="0"/>
                <a:cs typeface="Verdana" panose="020B0604030504040204" pitchFamily="34" charset="0"/>
              </a:rPr>
              <a:t>) </a:t>
            </a:r>
            <a:r>
              <a:rPr lang="it-IT" sz="1000" dirty="0" err="1" smtClean="0">
                <a:latin typeface="Verdana" panose="020B0604030504040204" pitchFamily="34" charset="0"/>
                <a:ea typeface="Verdana" panose="020B0604030504040204" pitchFamily="34" charset="0"/>
                <a:cs typeface="Verdana" panose="020B0604030504040204" pitchFamily="34" charset="0"/>
              </a:rPr>
              <a:t>development</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7" name="CasellaDiTesto 26">
            <a:extLst>
              <a:ext uri="{FF2B5EF4-FFF2-40B4-BE49-F238E27FC236}">
                <a16:creationId xmlns="" xmlns:a16="http://schemas.microsoft.com/office/drawing/2014/main" id="{66BC4CF7-A457-4798-844A-9920AF462A1E}"/>
              </a:ext>
            </a:extLst>
          </p:cNvPr>
          <p:cNvSpPr txBox="1"/>
          <p:nvPr/>
        </p:nvSpPr>
        <p:spPr>
          <a:xfrm>
            <a:off x="96194" y="4167699"/>
            <a:ext cx="842383" cy="408045"/>
          </a:xfrm>
          <a:prstGeom prst="rect">
            <a:avLst/>
          </a:prstGeom>
        </p:spPr>
        <p:txBody>
          <a:bodyPr vert="horz" wrap="square" lIns="36000" tIns="36000" rIns="36000" bIns="36000" rtlCol="0" anchor="t">
            <a:noAutofit/>
          </a:bodyPr>
          <a:lstStyle/>
          <a:p>
            <a:pPr algn="ctr"/>
            <a:r>
              <a:rPr lang="it-IT" sz="1000" dirty="0" err="1" smtClean="0">
                <a:latin typeface="Verdana" panose="020B0604030504040204" pitchFamily="34" charset="0"/>
                <a:ea typeface="Verdana" panose="020B0604030504040204" pitchFamily="34" charset="0"/>
                <a:cs typeface="Verdana" panose="020B0604030504040204" pitchFamily="34" charset="0"/>
              </a:rPr>
              <a:t>Feasibility</a:t>
            </a:r>
            <a:r>
              <a:rPr lang="it-IT" sz="1000" dirty="0" smtClean="0">
                <a:latin typeface="Verdana" panose="020B0604030504040204" pitchFamily="34" charset="0"/>
                <a:ea typeface="Verdana" panose="020B0604030504040204" pitchFamily="34" charset="0"/>
                <a:cs typeface="Verdana" panose="020B0604030504040204" pitchFamily="34" charset="0"/>
              </a:rPr>
              <a:t> </a:t>
            </a:r>
            <a:r>
              <a:rPr lang="it-IT" sz="1000" dirty="0" err="1">
                <a:latin typeface="Verdana" panose="020B0604030504040204" pitchFamily="34" charset="0"/>
                <a:ea typeface="Verdana" panose="020B0604030504040204" pitchFamily="34" charset="0"/>
                <a:cs typeface="Verdana" panose="020B0604030504040204" pitchFamily="34" charset="0"/>
              </a:rPr>
              <a:t>study</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8" name="CasellaDiTesto 27">
            <a:extLst>
              <a:ext uri="{FF2B5EF4-FFF2-40B4-BE49-F238E27FC236}">
                <a16:creationId xmlns="" xmlns:a16="http://schemas.microsoft.com/office/drawing/2014/main" id="{03B537BB-4546-474B-B975-C81FE38CA18D}"/>
              </a:ext>
            </a:extLst>
          </p:cNvPr>
          <p:cNvSpPr txBox="1"/>
          <p:nvPr/>
        </p:nvSpPr>
        <p:spPr>
          <a:xfrm>
            <a:off x="8609333" y="4184434"/>
            <a:ext cx="1072403" cy="611338"/>
          </a:xfrm>
          <a:prstGeom prst="rect">
            <a:avLst/>
          </a:prstGeom>
        </p:spPr>
        <p:txBody>
          <a:bodyPr vert="horz" wrap="square" lIns="36000" tIns="36000" rIns="36000" bIns="36000" rtlCol="0" anchor="t">
            <a:noAutofit/>
          </a:bodyPr>
          <a:lstStyle/>
          <a:p>
            <a:pPr algn="ctr"/>
            <a:r>
              <a:rPr lang="it-IT" sz="1000" dirty="0" smtClean="0">
                <a:latin typeface="Verdana" panose="020B0604030504040204" pitchFamily="34" charset="0"/>
                <a:ea typeface="Verdana" panose="020B0604030504040204" pitchFamily="34" charset="0"/>
                <a:cs typeface="Verdana" panose="020B0604030504040204" pitchFamily="34" charset="0"/>
              </a:rPr>
              <a:t>Production </a:t>
            </a:r>
            <a:r>
              <a:rPr lang="it-IT" sz="1000" dirty="0">
                <a:latin typeface="Verdana" panose="020B0604030504040204" pitchFamily="34" charset="0"/>
                <a:ea typeface="Verdana" panose="020B0604030504040204" pitchFamily="34" charset="0"/>
                <a:cs typeface="Verdana" panose="020B0604030504040204" pitchFamily="34" charset="0"/>
              </a:rPr>
              <a:t>and </a:t>
            </a:r>
            <a:r>
              <a:rPr lang="it-IT" sz="1000" dirty="0" err="1">
                <a:latin typeface="Verdana" panose="020B0604030504040204" pitchFamily="34" charset="0"/>
                <a:ea typeface="Verdana" panose="020B0604030504040204" pitchFamily="34" charset="0"/>
                <a:cs typeface="Verdana" panose="020B0604030504040204" pitchFamily="34" charset="0"/>
              </a:rPr>
              <a:t>commissioning</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9" name="CasellaDiTesto 28">
            <a:extLst>
              <a:ext uri="{FF2B5EF4-FFF2-40B4-BE49-F238E27FC236}">
                <a16:creationId xmlns="" xmlns:a16="http://schemas.microsoft.com/office/drawing/2014/main" id="{900C68D7-AFCB-4687-859D-90F2CFA45B7D}"/>
              </a:ext>
            </a:extLst>
          </p:cNvPr>
          <p:cNvSpPr txBox="1"/>
          <p:nvPr/>
        </p:nvSpPr>
        <p:spPr>
          <a:xfrm>
            <a:off x="1114334" y="4198016"/>
            <a:ext cx="1002873" cy="408045"/>
          </a:xfrm>
          <a:prstGeom prst="rect">
            <a:avLst/>
          </a:prstGeom>
        </p:spPr>
        <p:txBody>
          <a:bodyPr vert="horz" wrap="square" lIns="36000" tIns="36000" rIns="36000" bIns="36000" rtlCol="0" anchor="t">
            <a:noAutofit/>
          </a:bodyPr>
          <a:lstStyle/>
          <a:p>
            <a:pPr algn="ctr"/>
            <a:r>
              <a:rPr lang="it-IT" sz="1000" dirty="0" smtClean="0">
                <a:latin typeface="Verdana" panose="020B0604030504040204" pitchFamily="34" charset="0"/>
                <a:ea typeface="Verdana" panose="020B0604030504040204" pitchFamily="34" charset="0"/>
                <a:cs typeface="Verdana" panose="020B0604030504040204" pitchFamily="34" charset="0"/>
              </a:rPr>
              <a:t>First </a:t>
            </a:r>
            <a:r>
              <a:rPr lang="it-IT" sz="1000" dirty="0" err="1">
                <a:latin typeface="Verdana" panose="020B0604030504040204" pitchFamily="34" charset="0"/>
                <a:ea typeface="Verdana" panose="020B0604030504040204" pitchFamily="34" charset="0"/>
                <a:cs typeface="Verdana" panose="020B0604030504040204" pitchFamily="34" charset="0"/>
              </a:rPr>
              <a:t>prototypes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0" name="CasellaDiTesto 29">
            <a:extLst>
              <a:ext uri="{FF2B5EF4-FFF2-40B4-BE49-F238E27FC236}">
                <a16:creationId xmlns="" xmlns:a16="http://schemas.microsoft.com/office/drawing/2014/main" id="{015711DD-5FF1-4DB6-8042-0CF308D9776A}"/>
              </a:ext>
            </a:extLst>
          </p:cNvPr>
          <p:cNvSpPr txBox="1"/>
          <p:nvPr/>
        </p:nvSpPr>
        <p:spPr>
          <a:xfrm>
            <a:off x="2093375" y="4216122"/>
            <a:ext cx="1239293" cy="408045"/>
          </a:xfrm>
          <a:prstGeom prst="rect">
            <a:avLst/>
          </a:prstGeom>
        </p:spPr>
        <p:txBody>
          <a:bodyPr vert="horz" wrap="square" lIns="36000" tIns="36000" rIns="36000" bIns="36000" rtlCol="0" anchor="t">
            <a:noAutofit/>
          </a:bodyPr>
          <a:lstStyle/>
          <a:p>
            <a:pPr algn="ctr"/>
            <a:r>
              <a:rPr lang="it-IT" sz="1000" dirty="0" smtClean="0">
                <a:latin typeface="Verdana" panose="020B0604030504040204" pitchFamily="34" charset="0"/>
                <a:ea typeface="Verdana" panose="020B0604030504040204" pitchFamily="34" charset="0"/>
                <a:cs typeface="Verdana" panose="020B0604030504040204" pitchFamily="34" charset="0"/>
              </a:rPr>
              <a:t>1 </a:t>
            </a:r>
            <a:r>
              <a:rPr lang="it-IT" sz="1000" dirty="0" err="1" smtClean="0">
                <a:latin typeface="Verdana" panose="020B0604030504040204" pitchFamily="34" charset="0"/>
                <a:ea typeface="Verdana" panose="020B0604030504040204" pitchFamily="34" charset="0"/>
                <a:cs typeface="Verdana" panose="020B0604030504040204" pitchFamily="34" charset="0"/>
              </a:rPr>
              <a:t>year</a:t>
            </a:r>
            <a:r>
              <a:rPr lang="it-IT" sz="1000" dirty="0" smtClean="0">
                <a:latin typeface="Verdana" panose="020B0604030504040204" pitchFamily="34" charset="0"/>
                <a:ea typeface="Verdana" panose="020B0604030504040204" pitchFamily="34" charset="0"/>
                <a:cs typeface="Verdana" panose="020B0604030504040204" pitchFamily="34" charset="0"/>
              </a:rPr>
              <a:t> </a:t>
            </a:r>
            <a:r>
              <a:rPr lang="it-IT" sz="1000" dirty="0" err="1" smtClean="0">
                <a:latin typeface="Verdana" panose="020B0604030504040204" pitchFamily="34" charset="0"/>
                <a:ea typeface="Verdana" panose="020B0604030504040204" pitchFamily="34" charset="0"/>
                <a:cs typeface="Verdana" panose="020B0604030504040204" pitchFamily="34" charset="0"/>
              </a:rPr>
              <a:t>field</a:t>
            </a:r>
            <a:r>
              <a:rPr lang="it-IT" sz="1000" dirty="0" smtClean="0">
                <a:latin typeface="Verdana" panose="020B0604030504040204" pitchFamily="34" charset="0"/>
                <a:ea typeface="Verdana" panose="020B0604030504040204" pitchFamily="34" charset="0"/>
                <a:cs typeface="Verdana" panose="020B0604030504040204" pitchFamily="34" charset="0"/>
              </a:rPr>
              <a:t> trial of 10 </a:t>
            </a:r>
            <a:r>
              <a:rPr lang="it-IT" sz="1000" dirty="0" err="1" smtClean="0">
                <a:latin typeface="Verdana" panose="020B0604030504040204" pitchFamily="34" charset="0"/>
                <a:ea typeface="Verdana" panose="020B0604030504040204" pitchFamily="34" charset="0"/>
                <a:cs typeface="Verdana" panose="020B0604030504040204" pitchFamily="34" charset="0"/>
              </a:rPr>
              <a:t>prototypes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5" name="CasellaDiTesto 34"/>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36" name="CasellaDiTesto 35"/>
          <p:cNvSpPr txBox="1"/>
          <p:nvPr/>
        </p:nvSpPr>
        <p:spPr>
          <a:xfrm>
            <a:off x="463276" y="822531"/>
            <a:ext cx="3367781"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evolution of smart bins</a:t>
            </a:r>
            <a:endParaRPr lang="en-US" dirty="0"/>
          </a:p>
        </p:txBody>
      </p:sp>
      <p:sp>
        <p:nvSpPr>
          <p:cNvPr id="2" name="Rettangolo 1"/>
          <p:cNvSpPr/>
          <p:nvPr/>
        </p:nvSpPr>
        <p:spPr>
          <a:xfrm>
            <a:off x="560903" y="1592263"/>
            <a:ext cx="8537829" cy="1125949"/>
          </a:xfrm>
          <a:prstGeom prst="rect">
            <a:avLst/>
          </a:prstGeom>
        </p:spPr>
        <p:txBody>
          <a:bodyPr wrap="square">
            <a:spAutoFit/>
          </a:bodyPr>
          <a:lstStyle/>
          <a:p>
            <a:pPr>
              <a:lnSpc>
                <a:spcPct val="150000"/>
              </a:lnSpc>
              <a:spcBef>
                <a:spcPts val="450"/>
              </a:spcBef>
              <a:spcAft>
                <a:spcPts val="0"/>
              </a:spcAft>
            </a:pPr>
            <a:r>
              <a:rPr lang="en-US" sz="14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Amsa</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and </a:t>
            </a:r>
            <a:r>
              <a:rPr lang="en-US" sz="14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Cefriel</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started to develop a smart bin in 2009 before the Internet of things (</a:t>
            </a:r>
            <a:r>
              <a:rPr lang="en-US" sz="14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IoT</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and Low-Power Wide-Area Networks (LPWAN) became more mainstream. </a:t>
            </a:r>
            <a:endPar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spcBef>
                <a:spcPts val="450"/>
              </a:spcBef>
              <a:spcAft>
                <a:spcPts val="0"/>
              </a:spcAft>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very first prototype had a GPRS/3G radio and a very simple back-end system. </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8" name="Straight Connector 33"/>
          <p:cNvCxnSpPr/>
          <p:nvPr/>
        </p:nvCxnSpPr>
        <p:spPr>
          <a:xfrm>
            <a:off x="36217" y="3869223"/>
            <a:ext cx="9846820" cy="0"/>
          </a:xfrm>
          <a:prstGeom prst="line">
            <a:avLst/>
          </a:prstGeom>
          <a:ln w="25400" cap="rnd">
            <a:solidFill>
              <a:schemeClr val="tx1">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9" name="Freeform 12"/>
          <p:cNvSpPr>
            <a:spLocks/>
          </p:cNvSpPr>
          <p:nvPr/>
        </p:nvSpPr>
        <p:spPr bwMode="auto">
          <a:xfrm>
            <a:off x="495416" y="3832129"/>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50" name="Freeform 13"/>
          <p:cNvSpPr>
            <a:spLocks/>
          </p:cNvSpPr>
          <p:nvPr/>
        </p:nvSpPr>
        <p:spPr bwMode="auto">
          <a:xfrm>
            <a:off x="1594247" y="3828604"/>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51" name="Freeform 12"/>
          <p:cNvSpPr>
            <a:spLocks/>
          </p:cNvSpPr>
          <p:nvPr/>
        </p:nvSpPr>
        <p:spPr bwMode="auto">
          <a:xfrm>
            <a:off x="2611842" y="3828241"/>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52" name="Freeform 13"/>
          <p:cNvSpPr>
            <a:spLocks/>
          </p:cNvSpPr>
          <p:nvPr/>
        </p:nvSpPr>
        <p:spPr bwMode="auto">
          <a:xfrm>
            <a:off x="4886762" y="3827867"/>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grpSp>
        <p:nvGrpSpPr>
          <p:cNvPr id="56" name="Gruppo 55"/>
          <p:cNvGrpSpPr/>
          <p:nvPr/>
        </p:nvGrpSpPr>
        <p:grpSpPr>
          <a:xfrm>
            <a:off x="7451020" y="3474775"/>
            <a:ext cx="556563" cy="426886"/>
            <a:chOff x="529436" y="3204736"/>
            <a:chExt cx="689116" cy="528556"/>
          </a:xfrm>
        </p:grpSpPr>
        <p:sp>
          <p:nvSpPr>
            <p:cNvPr id="57" name="Freeform 12"/>
            <p:cNvSpPr>
              <a:spLocks/>
            </p:cNvSpPr>
            <p:nvPr/>
          </p:nvSpPr>
          <p:spPr bwMode="auto">
            <a:xfrm>
              <a:off x="873996" y="3632708"/>
              <a:ext cx="100584" cy="100584"/>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58" name="TextBox 55"/>
            <p:cNvSpPr txBox="1"/>
            <p:nvPr/>
          </p:nvSpPr>
          <p:spPr>
            <a:xfrm>
              <a:off x="529436" y="3204736"/>
              <a:ext cx="689116" cy="362025"/>
            </a:xfrm>
            <a:prstGeom prst="rect">
              <a:avLst/>
            </a:prstGeom>
            <a:noFill/>
          </p:spPr>
          <p:txBody>
            <a:bodyPr wrap="none" rtlCol="0">
              <a:spAutoFit/>
            </a:bodyPr>
            <a:lstStyle/>
            <a:p>
              <a:r>
                <a:rPr lang="en-US" sz="1300" b="1" dirty="0" smtClean="0">
                  <a:solidFill>
                    <a:schemeClr val="tx2"/>
                  </a:solidFill>
                  <a:latin typeface="Lato Light"/>
                </a:rPr>
                <a:t>2017</a:t>
              </a:r>
              <a:endParaRPr lang="en-US" sz="1300" b="1" dirty="0">
                <a:solidFill>
                  <a:schemeClr val="tx2"/>
                </a:solidFill>
                <a:latin typeface="Lato Light"/>
              </a:endParaRPr>
            </a:p>
          </p:txBody>
        </p:sp>
      </p:grpSp>
      <p:sp>
        <p:nvSpPr>
          <p:cNvPr id="59" name="TextBox 55"/>
          <p:cNvSpPr txBox="1"/>
          <p:nvPr/>
        </p:nvSpPr>
        <p:spPr>
          <a:xfrm>
            <a:off x="271189" y="3490588"/>
            <a:ext cx="556563" cy="292388"/>
          </a:xfrm>
          <a:prstGeom prst="rect">
            <a:avLst/>
          </a:prstGeom>
          <a:noFill/>
        </p:spPr>
        <p:txBody>
          <a:bodyPr wrap="none" rtlCol="0">
            <a:spAutoFit/>
          </a:bodyPr>
          <a:lstStyle/>
          <a:p>
            <a:r>
              <a:rPr lang="en-US" sz="1300" b="1" dirty="0" smtClean="0">
                <a:solidFill>
                  <a:schemeClr val="tx2"/>
                </a:solidFill>
                <a:latin typeface="Lato Light"/>
              </a:rPr>
              <a:t>2009</a:t>
            </a:r>
            <a:endParaRPr lang="en-US" sz="1300" b="1" dirty="0">
              <a:solidFill>
                <a:schemeClr val="tx2"/>
              </a:solidFill>
              <a:latin typeface="Lato Light"/>
            </a:endParaRPr>
          </a:p>
        </p:txBody>
      </p:sp>
      <p:sp>
        <p:nvSpPr>
          <p:cNvPr id="60" name="TextBox 55"/>
          <p:cNvSpPr txBox="1"/>
          <p:nvPr/>
        </p:nvSpPr>
        <p:spPr>
          <a:xfrm>
            <a:off x="4668966" y="3474807"/>
            <a:ext cx="556563" cy="292388"/>
          </a:xfrm>
          <a:prstGeom prst="rect">
            <a:avLst/>
          </a:prstGeom>
          <a:noFill/>
        </p:spPr>
        <p:txBody>
          <a:bodyPr wrap="none" rtlCol="0">
            <a:spAutoFit/>
          </a:bodyPr>
          <a:lstStyle/>
          <a:p>
            <a:r>
              <a:rPr lang="en-US" sz="1300" b="1" dirty="0" smtClean="0">
                <a:solidFill>
                  <a:schemeClr val="tx2"/>
                </a:solidFill>
                <a:latin typeface="Lato Light"/>
              </a:rPr>
              <a:t>2015</a:t>
            </a:r>
            <a:endParaRPr lang="en-US" sz="1300" b="1" dirty="0">
              <a:solidFill>
                <a:schemeClr val="tx2"/>
              </a:solidFill>
              <a:latin typeface="Lato Light"/>
            </a:endParaRPr>
          </a:p>
        </p:txBody>
      </p:sp>
      <p:sp>
        <p:nvSpPr>
          <p:cNvPr id="61" name="TextBox 55"/>
          <p:cNvSpPr txBox="1"/>
          <p:nvPr/>
        </p:nvSpPr>
        <p:spPr>
          <a:xfrm>
            <a:off x="1356583" y="3471632"/>
            <a:ext cx="556563" cy="292388"/>
          </a:xfrm>
          <a:prstGeom prst="rect">
            <a:avLst/>
          </a:prstGeom>
          <a:noFill/>
        </p:spPr>
        <p:txBody>
          <a:bodyPr wrap="none" rtlCol="0">
            <a:spAutoFit/>
          </a:bodyPr>
          <a:lstStyle/>
          <a:p>
            <a:r>
              <a:rPr lang="en-US" sz="1300" b="1" dirty="0" smtClean="0">
                <a:solidFill>
                  <a:schemeClr val="tx2"/>
                </a:solidFill>
                <a:latin typeface="Lato Light"/>
              </a:rPr>
              <a:t>2010</a:t>
            </a:r>
            <a:endParaRPr lang="en-US" sz="1300" b="1" dirty="0">
              <a:solidFill>
                <a:schemeClr val="tx2"/>
              </a:solidFill>
              <a:latin typeface="Lato Light"/>
            </a:endParaRPr>
          </a:p>
        </p:txBody>
      </p:sp>
      <p:sp>
        <p:nvSpPr>
          <p:cNvPr id="62" name="TextBox 55"/>
          <p:cNvSpPr txBox="1"/>
          <p:nvPr/>
        </p:nvSpPr>
        <p:spPr>
          <a:xfrm>
            <a:off x="2376323" y="3460044"/>
            <a:ext cx="547394" cy="292388"/>
          </a:xfrm>
          <a:prstGeom prst="rect">
            <a:avLst/>
          </a:prstGeom>
          <a:noFill/>
        </p:spPr>
        <p:txBody>
          <a:bodyPr wrap="none" rtlCol="0">
            <a:spAutoFit/>
          </a:bodyPr>
          <a:lstStyle/>
          <a:p>
            <a:r>
              <a:rPr lang="en-US" sz="1300" b="1" dirty="0" smtClean="0">
                <a:solidFill>
                  <a:schemeClr val="tx2"/>
                </a:solidFill>
                <a:latin typeface="Lato Light"/>
              </a:rPr>
              <a:t>2011</a:t>
            </a:r>
            <a:endParaRPr lang="en-US" sz="1300" b="1" dirty="0">
              <a:solidFill>
                <a:schemeClr val="tx2"/>
              </a:solidFill>
              <a:latin typeface="Lato Light"/>
            </a:endParaRPr>
          </a:p>
        </p:txBody>
      </p:sp>
      <p:grpSp>
        <p:nvGrpSpPr>
          <p:cNvPr id="64" name="Gruppo 63"/>
          <p:cNvGrpSpPr/>
          <p:nvPr/>
        </p:nvGrpSpPr>
        <p:grpSpPr>
          <a:xfrm>
            <a:off x="6053849" y="3471574"/>
            <a:ext cx="556563" cy="426886"/>
            <a:chOff x="529436" y="3204736"/>
            <a:chExt cx="689118" cy="528556"/>
          </a:xfrm>
        </p:grpSpPr>
        <p:sp>
          <p:nvSpPr>
            <p:cNvPr id="65" name="Freeform 12"/>
            <p:cNvSpPr>
              <a:spLocks/>
            </p:cNvSpPr>
            <p:nvPr/>
          </p:nvSpPr>
          <p:spPr bwMode="auto">
            <a:xfrm>
              <a:off x="873996" y="3632708"/>
              <a:ext cx="100584" cy="100584"/>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66" name="TextBox 55"/>
            <p:cNvSpPr txBox="1"/>
            <p:nvPr/>
          </p:nvSpPr>
          <p:spPr>
            <a:xfrm>
              <a:off x="529436" y="3204736"/>
              <a:ext cx="689118" cy="362025"/>
            </a:xfrm>
            <a:prstGeom prst="rect">
              <a:avLst/>
            </a:prstGeom>
            <a:noFill/>
          </p:spPr>
          <p:txBody>
            <a:bodyPr wrap="none" rtlCol="0">
              <a:spAutoFit/>
            </a:bodyPr>
            <a:lstStyle/>
            <a:p>
              <a:r>
                <a:rPr lang="en-US" sz="1300" b="1" dirty="0" smtClean="0">
                  <a:solidFill>
                    <a:schemeClr val="tx2"/>
                  </a:solidFill>
                  <a:latin typeface="Lato Light"/>
                </a:rPr>
                <a:t>2016</a:t>
              </a:r>
              <a:endParaRPr lang="en-US" sz="1300" b="1" dirty="0">
                <a:solidFill>
                  <a:schemeClr val="tx2"/>
                </a:solidFill>
                <a:latin typeface="Lato Light"/>
              </a:endParaRPr>
            </a:p>
          </p:txBody>
        </p:sp>
      </p:grpSp>
      <p:grpSp>
        <p:nvGrpSpPr>
          <p:cNvPr id="67" name="Gruppo 66"/>
          <p:cNvGrpSpPr/>
          <p:nvPr/>
        </p:nvGrpSpPr>
        <p:grpSpPr>
          <a:xfrm>
            <a:off x="8791420" y="3468506"/>
            <a:ext cx="556563" cy="426886"/>
            <a:chOff x="529436" y="3204736"/>
            <a:chExt cx="689116" cy="528556"/>
          </a:xfrm>
        </p:grpSpPr>
        <p:sp>
          <p:nvSpPr>
            <p:cNvPr id="68" name="Freeform 12"/>
            <p:cNvSpPr>
              <a:spLocks/>
            </p:cNvSpPr>
            <p:nvPr/>
          </p:nvSpPr>
          <p:spPr bwMode="auto">
            <a:xfrm>
              <a:off x="873996" y="3632708"/>
              <a:ext cx="100584" cy="100584"/>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69" name="TextBox 55"/>
            <p:cNvSpPr txBox="1"/>
            <p:nvPr/>
          </p:nvSpPr>
          <p:spPr>
            <a:xfrm>
              <a:off x="529436" y="3204736"/>
              <a:ext cx="689116" cy="362025"/>
            </a:xfrm>
            <a:prstGeom prst="rect">
              <a:avLst/>
            </a:prstGeom>
            <a:noFill/>
          </p:spPr>
          <p:txBody>
            <a:bodyPr wrap="none" rtlCol="0">
              <a:spAutoFit/>
            </a:bodyPr>
            <a:lstStyle/>
            <a:p>
              <a:r>
                <a:rPr lang="en-US" sz="1300" b="1" dirty="0" smtClean="0">
                  <a:solidFill>
                    <a:schemeClr val="tx2"/>
                  </a:solidFill>
                  <a:latin typeface="Lato Light"/>
                </a:rPr>
                <a:t>2018</a:t>
              </a:r>
              <a:endParaRPr lang="en-US" sz="1300" b="1" dirty="0">
                <a:solidFill>
                  <a:schemeClr val="tx2"/>
                </a:solidFill>
                <a:latin typeface="Lato Light"/>
              </a:endParaRPr>
            </a:p>
          </p:txBody>
        </p:sp>
      </p:grpSp>
    </p:spTree>
    <p:extLst>
      <p:ext uri="{BB962C8B-B14F-4D97-AF65-F5344CB8AC3E}">
        <p14:creationId xmlns:p14="http://schemas.microsoft.com/office/powerpoint/2010/main" val="388896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5684" y="1403082"/>
            <a:ext cx="8280000" cy="2998257"/>
          </a:xfrm>
          <a:prstGeom prst="rect">
            <a:avLst/>
          </a:prstGeom>
        </p:spPr>
        <p:txBody>
          <a:bodyPr wrap="square">
            <a:spAutoFit/>
          </a:bodyPr>
          <a:lstStyle/>
          <a:p>
            <a:pPr>
              <a:lnSpc>
                <a:spcPct val="150000"/>
              </a:lnSpc>
              <a:spcBef>
                <a:spcPts val="450"/>
              </a:spcBef>
            </a:pP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Currently the smart waste collection solution includes:</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450"/>
              </a:spcBef>
              <a:buFont typeface="Wingdings" panose="05000000000000000000" pitchFamily="2" charset="2"/>
              <a:buChar char="ü"/>
            </a:pPr>
            <a:r>
              <a:rPr lang="en-U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low unit cost</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enabling bins to be deployed at scale (a thousand or more units)</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450"/>
              </a:spcBef>
              <a:buFont typeface="Wingdings" panose="05000000000000000000" pitchFamily="2" charset="2"/>
              <a:buChar char="ü"/>
            </a:pPr>
            <a:r>
              <a:rPr lang="en-U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robust design</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the bins have a life span of several years with little or no maintenance</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450"/>
              </a:spcBef>
              <a:buFont typeface="Wingdings" panose="05000000000000000000" pitchFamily="2" charset="2"/>
              <a:buChar char="ü"/>
            </a:pPr>
            <a:r>
              <a:rPr lang="en-U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low impact on bin handling and appearance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(citizens and collection teams are familiar with the current form of the bins; this feature avoids disruption)</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450"/>
              </a:spcBef>
              <a:buFont typeface="Wingdings" panose="05000000000000000000" pitchFamily="2" charset="2"/>
              <a:buChar char="ü"/>
            </a:pPr>
            <a:r>
              <a:rPr lang="en-U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low cost and low power wireless connectivity</a:t>
            </a:r>
            <a:endParaRPr lang="it-IT"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spcBef>
                <a:spcPts val="450"/>
              </a:spcBef>
              <a:buFont typeface="Wingdings" panose="05000000000000000000" pitchFamily="2" charset="2"/>
              <a:buChar char="ü"/>
            </a:pPr>
            <a:r>
              <a:rPr lang="en-US"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 robust and scalable back-end system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which can be integrated with other systems with the option to easily develop new features.</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ttangolo 3"/>
          <p:cNvSpPr/>
          <p:nvPr/>
        </p:nvSpPr>
        <p:spPr>
          <a:xfrm>
            <a:off x="475685" y="4612558"/>
            <a:ext cx="8280000" cy="1449115"/>
          </a:xfrm>
          <a:prstGeom prst="rect">
            <a:avLst/>
          </a:prstGeom>
        </p:spPr>
        <p:txBody>
          <a:bodyPr wrap="square">
            <a:spAutoFit/>
          </a:bodyPr>
          <a:lstStyle/>
          <a:p>
            <a:pPr>
              <a:lnSpc>
                <a:spcPct val="150000"/>
              </a:lnSpc>
              <a:spcBef>
                <a:spcPts val="450"/>
              </a:spcBef>
            </a:pP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smart bin can now detect how full it is via an innovative and patented technology based on capacitive sensors applied to the bins.</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spcBef>
                <a:spcPts val="450"/>
              </a:spcBef>
            </a:pP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Combining this sensing technology with the data transmission over LPWAN will deliver longer battery life at a lower cost.</a:t>
            </a:r>
            <a:endParaRPr lang="it-IT"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6" name="CasellaDiTesto 5"/>
          <p:cNvSpPr txBox="1"/>
          <p:nvPr/>
        </p:nvSpPr>
        <p:spPr>
          <a:xfrm>
            <a:off x="463276" y="822531"/>
            <a:ext cx="1576072"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product</a:t>
            </a:r>
            <a:endParaRPr lang="en-US" dirty="0"/>
          </a:p>
        </p:txBody>
      </p:sp>
    </p:spTree>
    <p:extLst>
      <p:ext uri="{BB962C8B-B14F-4D97-AF65-F5344CB8AC3E}">
        <p14:creationId xmlns:p14="http://schemas.microsoft.com/office/powerpoint/2010/main" val="413741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uppo 70"/>
          <p:cNvGrpSpPr/>
          <p:nvPr/>
        </p:nvGrpSpPr>
        <p:grpSpPr>
          <a:xfrm>
            <a:off x="3566764" y="2122419"/>
            <a:ext cx="5916799" cy="3273447"/>
            <a:chOff x="3382134" y="737238"/>
            <a:chExt cx="8782278" cy="4858763"/>
          </a:xfrm>
        </p:grpSpPr>
        <p:grpSp>
          <p:nvGrpSpPr>
            <p:cNvPr id="38" name="Group 42">
              <a:extLst>
                <a:ext uri="{FF2B5EF4-FFF2-40B4-BE49-F238E27FC236}">
                  <a16:creationId xmlns="" xmlns:a16="http://schemas.microsoft.com/office/drawing/2014/main" id="{94C9B745-D017-4322-B6E5-E342DC6DF789}"/>
                </a:ext>
              </a:extLst>
            </p:cNvPr>
            <p:cNvGrpSpPr/>
            <p:nvPr/>
          </p:nvGrpSpPr>
          <p:grpSpPr>
            <a:xfrm rot="16350470">
              <a:off x="8479493" y="2489473"/>
              <a:ext cx="1416051" cy="461963"/>
              <a:chOff x="6464300" y="5562600"/>
              <a:chExt cx="1778000" cy="1016000"/>
            </a:xfrm>
            <a:solidFill>
              <a:srgbClr val="FFFFFF">
                <a:lumMod val="50000"/>
              </a:srgbClr>
            </a:solidFill>
          </p:grpSpPr>
          <p:sp>
            <p:nvSpPr>
              <p:cNvPr id="39" name="Freeform 26">
                <a:extLst>
                  <a:ext uri="{FF2B5EF4-FFF2-40B4-BE49-F238E27FC236}">
                    <a16:creationId xmlns="" xmlns:a16="http://schemas.microsoft.com/office/drawing/2014/main" id="{9E0E8046-414F-4CE3-9305-3E1109EB0B6B}"/>
                  </a:ext>
                </a:extLst>
              </p:cNvPr>
              <p:cNvSpPr/>
              <p:nvPr/>
            </p:nvSpPr>
            <p:spPr>
              <a:xfrm>
                <a:off x="6468406" y="5562600"/>
                <a:ext cx="1773894" cy="101282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610 w 11610"/>
                  <a:gd name="connsiteY0" fmla="*/ 0 h 10000"/>
                  <a:gd name="connsiteX1" fmla="*/ 11610 w 11610"/>
                  <a:gd name="connsiteY1" fmla="*/ 0 h 10000"/>
                  <a:gd name="connsiteX2" fmla="*/ 11610 w 11610"/>
                  <a:gd name="connsiteY2" fmla="*/ 10000 h 10000"/>
                  <a:gd name="connsiteX3" fmla="*/ 0 w 11610"/>
                  <a:gd name="connsiteY3" fmla="*/ 8043 h 10000"/>
                  <a:gd name="connsiteX4" fmla="*/ 1610 w 11610"/>
                  <a:gd name="connsiteY4" fmla="*/ 0 h 10000"/>
                  <a:gd name="connsiteX0" fmla="*/ 1610 w 11610"/>
                  <a:gd name="connsiteY0" fmla="*/ 0 h 11956"/>
                  <a:gd name="connsiteX1" fmla="*/ 11610 w 11610"/>
                  <a:gd name="connsiteY1" fmla="*/ 0 h 11956"/>
                  <a:gd name="connsiteX2" fmla="*/ 11610 w 11610"/>
                  <a:gd name="connsiteY2" fmla="*/ 10000 h 11956"/>
                  <a:gd name="connsiteX3" fmla="*/ 0 w 11610"/>
                  <a:gd name="connsiteY3" fmla="*/ 8043 h 11956"/>
                  <a:gd name="connsiteX4" fmla="*/ 1610 w 11610"/>
                  <a:gd name="connsiteY4" fmla="*/ 0 h 11956"/>
                  <a:gd name="connsiteX0" fmla="*/ 1610 w 11610"/>
                  <a:gd name="connsiteY0" fmla="*/ 0 h 11703"/>
                  <a:gd name="connsiteX1" fmla="*/ 11610 w 11610"/>
                  <a:gd name="connsiteY1" fmla="*/ 0 h 11703"/>
                  <a:gd name="connsiteX2" fmla="*/ 11610 w 11610"/>
                  <a:gd name="connsiteY2" fmla="*/ 10000 h 11703"/>
                  <a:gd name="connsiteX3" fmla="*/ 5339 w 11610"/>
                  <a:gd name="connsiteY3" fmla="*/ 10217 h 11703"/>
                  <a:gd name="connsiteX4" fmla="*/ 0 w 11610"/>
                  <a:gd name="connsiteY4" fmla="*/ 8043 h 11703"/>
                  <a:gd name="connsiteX5" fmla="*/ 1610 w 11610"/>
                  <a:gd name="connsiteY5" fmla="*/ 0 h 11703"/>
                  <a:gd name="connsiteX0" fmla="*/ 1610 w 11850"/>
                  <a:gd name="connsiteY0" fmla="*/ 0 h 17500"/>
                  <a:gd name="connsiteX1" fmla="*/ 11610 w 11850"/>
                  <a:gd name="connsiteY1" fmla="*/ 0 h 17500"/>
                  <a:gd name="connsiteX2" fmla="*/ 11610 w 11850"/>
                  <a:gd name="connsiteY2" fmla="*/ 10000 h 17500"/>
                  <a:gd name="connsiteX3" fmla="*/ 9915 w 11850"/>
                  <a:gd name="connsiteY3" fmla="*/ 17174 h 17500"/>
                  <a:gd name="connsiteX4" fmla="*/ 0 w 11850"/>
                  <a:gd name="connsiteY4" fmla="*/ 8043 h 17500"/>
                  <a:gd name="connsiteX5" fmla="*/ 1610 w 11850"/>
                  <a:gd name="connsiteY5" fmla="*/ 0 h 17500"/>
                  <a:gd name="connsiteX0" fmla="*/ 1610 w 11610"/>
                  <a:gd name="connsiteY0" fmla="*/ 0 h 17174"/>
                  <a:gd name="connsiteX1" fmla="*/ 11610 w 11610"/>
                  <a:gd name="connsiteY1" fmla="*/ 0 h 17174"/>
                  <a:gd name="connsiteX2" fmla="*/ 11610 w 11610"/>
                  <a:gd name="connsiteY2" fmla="*/ 10000 h 17174"/>
                  <a:gd name="connsiteX3" fmla="*/ 9915 w 11610"/>
                  <a:gd name="connsiteY3" fmla="*/ 17174 h 17174"/>
                  <a:gd name="connsiteX4" fmla="*/ 0 w 11610"/>
                  <a:gd name="connsiteY4" fmla="*/ 8043 h 17174"/>
                  <a:gd name="connsiteX5" fmla="*/ 1610 w 11610"/>
                  <a:gd name="connsiteY5" fmla="*/ 0 h 17174"/>
                  <a:gd name="connsiteX0" fmla="*/ 1610 w 11610"/>
                  <a:gd name="connsiteY0" fmla="*/ 0 h 17174"/>
                  <a:gd name="connsiteX1" fmla="*/ 11610 w 11610"/>
                  <a:gd name="connsiteY1" fmla="*/ 0 h 17174"/>
                  <a:gd name="connsiteX2" fmla="*/ 11610 w 11610"/>
                  <a:gd name="connsiteY2" fmla="*/ 10000 h 17174"/>
                  <a:gd name="connsiteX3" fmla="*/ 9915 w 11610"/>
                  <a:gd name="connsiteY3" fmla="*/ 17174 h 17174"/>
                  <a:gd name="connsiteX4" fmla="*/ 0 w 11610"/>
                  <a:gd name="connsiteY4" fmla="*/ 8043 h 17174"/>
                  <a:gd name="connsiteX5" fmla="*/ 1610 w 11610"/>
                  <a:gd name="connsiteY5" fmla="*/ 0 h 17174"/>
                  <a:gd name="connsiteX0" fmla="*/ 1610 w 11610"/>
                  <a:gd name="connsiteY0" fmla="*/ 0 h 17174"/>
                  <a:gd name="connsiteX1" fmla="*/ 11610 w 11610"/>
                  <a:gd name="connsiteY1" fmla="*/ 0 h 17174"/>
                  <a:gd name="connsiteX2" fmla="*/ 11610 w 11610"/>
                  <a:gd name="connsiteY2" fmla="*/ 10000 h 17174"/>
                  <a:gd name="connsiteX3" fmla="*/ 9915 w 11610"/>
                  <a:gd name="connsiteY3" fmla="*/ 17174 h 17174"/>
                  <a:gd name="connsiteX4" fmla="*/ 0 w 11610"/>
                  <a:gd name="connsiteY4" fmla="*/ 8043 h 17174"/>
                  <a:gd name="connsiteX5" fmla="*/ 1610 w 11610"/>
                  <a:gd name="connsiteY5" fmla="*/ 0 h 17174"/>
                  <a:gd name="connsiteX0" fmla="*/ 1610 w 11610"/>
                  <a:gd name="connsiteY0" fmla="*/ 0 h 17174"/>
                  <a:gd name="connsiteX1" fmla="*/ 11610 w 11610"/>
                  <a:gd name="connsiteY1" fmla="*/ 0 h 17174"/>
                  <a:gd name="connsiteX2" fmla="*/ 11610 w 11610"/>
                  <a:gd name="connsiteY2" fmla="*/ 10000 h 17174"/>
                  <a:gd name="connsiteX3" fmla="*/ 9915 w 11610"/>
                  <a:gd name="connsiteY3" fmla="*/ 17174 h 17174"/>
                  <a:gd name="connsiteX4" fmla="*/ 0 w 11610"/>
                  <a:gd name="connsiteY4" fmla="*/ 8043 h 17174"/>
                  <a:gd name="connsiteX5" fmla="*/ 1610 w 11610"/>
                  <a:gd name="connsiteY5" fmla="*/ 0 h 17174"/>
                  <a:gd name="connsiteX0" fmla="*/ 1949 w 11949"/>
                  <a:gd name="connsiteY0" fmla="*/ 0 h 17174"/>
                  <a:gd name="connsiteX1" fmla="*/ 11949 w 11949"/>
                  <a:gd name="connsiteY1" fmla="*/ 0 h 17174"/>
                  <a:gd name="connsiteX2" fmla="*/ 11949 w 11949"/>
                  <a:gd name="connsiteY2" fmla="*/ 10000 h 17174"/>
                  <a:gd name="connsiteX3" fmla="*/ 10254 w 11949"/>
                  <a:gd name="connsiteY3" fmla="*/ 17174 h 17174"/>
                  <a:gd name="connsiteX4" fmla="*/ 0 w 11949"/>
                  <a:gd name="connsiteY4" fmla="*/ 8043 h 17174"/>
                  <a:gd name="connsiteX5" fmla="*/ 1949 w 11949"/>
                  <a:gd name="connsiteY5" fmla="*/ 0 h 17174"/>
                  <a:gd name="connsiteX0" fmla="*/ 1885 w 11885"/>
                  <a:gd name="connsiteY0" fmla="*/ 0 h 17174"/>
                  <a:gd name="connsiteX1" fmla="*/ 11885 w 11885"/>
                  <a:gd name="connsiteY1" fmla="*/ 0 h 17174"/>
                  <a:gd name="connsiteX2" fmla="*/ 11885 w 11885"/>
                  <a:gd name="connsiteY2" fmla="*/ 10000 h 17174"/>
                  <a:gd name="connsiteX3" fmla="*/ 10190 w 11885"/>
                  <a:gd name="connsiteY3" fmla="*/ 17174 h 17174"/>
                  <a:gd name="connsiteX4" fmla="*/ 0 w 11885"/>
                  <a:gd name="connsiteY4" fmla="*/ 7391 h 17174"/>
                  <a:gd name="connsiteX5" fmla="*/ 1885 w 11885"/>
                  <a:gd name="connsiteY5" fmla="*/ 0 h 17174"/>
                  <a:gd name="connsiteX0" fmla="*/ 1885 w 11885"/>
                  <a:gd name="connsiteY0" fmla="*/ 0 h 17283"/>
                  <a:gd name="connsiteX1" fmla="*/ 11885 w 11885"/>
                  <a:gd name="connsiteY1" fmla="*/ 0 h 17283"/>
                  <a:gd name="connsiteX2" fmla="*/ 11885 w 11885"/>
                  <a:gd name="connsiteY2" fmla="*/ 10000 h 17283"/>
                  <a:gd name="connsiteX3" fmla="*/ 10063 w 11885"/>
                  <a:gd name="connsiteY3" fmla="*/ 17283 h 17283"/>
                  <a:gd name="connsiteX4" fmla="*/ 0 w 11885"/>
                  <a:gd name="connsiteY4" fmla="*/ 7391 h 17283"/>
                  <a:gd name="connsiteX5" fmla="*/ 1885 w 11885"/>
                  <a:gd name="connsiteY5" fmla="*/ 0 h 17283"/>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85 w 11885"/>
                  <a:gd name="connsiteY0" fmla="*/ 0 h 17337"/>
                  <a:gd name="connsiteX1" fmla="*/ 11885 w 11885"/>
                  <a:gd name="connsiteY1" fmla="*/ 0 h 17337"/>
                  <a:gd name="connsiteX2" fmla="*/ 11885 w 11885"/>
                  <a:gd name="connsiteY2" fmla="*/ 10000 h 17337"/>
                  <a:gd name="connsiteX3" fmla="*/ 9999 w 11885"/>
                  <a:gd name="connsiteY3" fmla="*/ 17337 h 17337"/>
                  <a:gd name="connsiteX4" fmla="*/ 0 w 11885"/>
                  <a:gd name="connsiteY4" fmla="*/ 7391 h 17337"/>
                  <a:gd name="connsiteX5" fmla="*/ 1885 w 11885"/>
                  <a:gd name="connsiteY5" fmla="*/ 0 h 17337"/>
                  <a:gd name="connsiteX0" fmla="*/ 1837 w 11837"/>
                  <a:gd name="connsiteY0" fmla="*/ 0 h 17337"/>
                  <a:gd name="connsiteX1" fmla="*/ 11837 w 11837"/>
                  <a:gd name="connsiteY1" fmla="*/ 0 h 17337"/>
                  <a:gd name="connsiteX2" fmla="*/ 11837 w 11837"/>
                  <a:gd name="connsiteY2" fmla="*/ 10000 h 17337"/>
                  <a:gd name="connsiteX3" fmla="*/ 9951 w 11837"/>
                  <a:gd name="connsiteY3" fmla="*/ 17337 h 17337"/>
                  <a:gd name="connsiteX4" fmla="*/ 0 w 11837"/>
                  <a:gd name="connsiteY4" fmla="*/ 7391 h 17337"/>
                  <a:gd name="connsiteX5" fmla="*/ 1837 w 11837"/>
                  <a:gd name="connsiteY5" fmla="*/ 0 h 1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 h="17337">
                    <a:moveTo>
                      <a:pt x="1837" y="0"/>
                    </a:moveTo>
                    <a:lnTo>
                      <a:pt x="11837" y="0"/>
                    </a:lnTo>
                    <a:lnTo>
                      <a:pt x="11837" y="10000"/>
                    </a:lnTo>
                    <a:cubicBezTo>
                      <a:pt x="9987" y="16974"/>
                      <a:pt x="11673" y="10489"/>
                      <a:pt x="9951" y="17337"/>
                    </a:cubicBezTo>
                    <a:cubicBezTo>
                      <a:pt x="8016" y="17011"/>
                      <a:pt x="622" y="9094"/>
                      <a:pt x="0" y="7391"/>
                    </a:cubicBezTo>
                    <a:lnTo>
                      <a:pt x="1837" y="0"/>
                    </a:ln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40" name="Flowchart: Process 28">
                <a:extLst>
                  <a:ext uri="{FF2B5EF4-FFF2-40B4-BE49-F238E27FC236}">
                    <a16:creationId xmlns="" xmlns:a16="http://schemas.microsoft.com/office/drawing/2014/main" id="{0B07D134-34CA-4952-A288-56506236A4FB}"/>
                  </a:ext>
                </a:extLst>
              </p:cNvPr>
              <p:cNvSpPr/>
              <p:nvPr/>
            </p:nvSpPr>
            <p:spPr>
              <a:xfrm>
                <a:off x="6464300" y="5994400"/>
                <a:ext cx="1498600" cy="584200"/>
              </a:xfrm>
              <a:prstGeom prst="flowChartProcess">
                <a:avLst/>
              </a:pr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cxnSp>
            <p:nvCxnSpPr>
              <p:cNvPr id="41" name="Straight Connector 35">
                <a:extLst>
                  <a:ext uri="{FF2B5EF4-FFF2-40B4-BE49-F238E27FC236}">
                    <a16:creationId xmlns="" xmlns:a16="http://schemas.microsoft.com/office/drawing/2014/main" id="{05D750C3-41D8-458A-AD8C-671F8156F925}"/>
                  </a:ext>
                </a:extLst>
              </p:cNvPr>
              <p:cNvCxnSpPr>
                <a:stCxn id="39" idx="1"/>
              </p:cNvCxnSpPr>
              <p:nvPr/>
            </p:nvCxnSpPr>
            <p:spPr>
              <a:xfrm flipH="1">
                <a:off x="7962901" y="5562600"/>
                <a:ext cx="279399" cy="438150"/>
              </a:xfrm>
              <a:prstGeom prst="line">
                <a:avLst/>
              </a:prstGeom>
              <a:grpFill/>
              <a:ln w="12700" cap="flat" cmpd="sng" algn="ctr">
                <a:solidFill>
                  <a:srgbClr val="323947">
                    <a:lumMod val="65000"/>
                    <a:lumOff val="35000"/>
                  </a:srgbClr>
                </a:solidFill>
                <a:prstDash val="solid"/>
                <a:miter lim="800000"/>
              </a:ln>
              <a:effectLst/>
            </p:spPr>
          </p:cxnSp>
        </p:grpSp>
        <p:sp>
          <p:nvSpPr>
            <p:cNvPr id="42" name="Freeform 20">
              <a:extLst>
                <a:ext uri="{FF2B5EF4-FFF2-40B4-BE49-F238E27FC236}">
                  <a16:creationId xmlns="" xmlns:a16="http://schemas.microsoft.com/office/drawing/2014/main" id="{38187426-3861-4B0A-9579-F9A62FD21B1C}"/>
                </a:ext>
              </a:extLst>
            </p:cNvPr>
            <p:cNvSpPr/>
            <p:nvPr/>
          </p:nvSpPr>
          <p:spPr>
            <a:xfrm rot="16200000">
              <a:off x="6664494" y="3308022"/>
              <a:ext cx="1016146" cy="143691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1914"/>
                <a:gd name="connsiteY0" fmla="*/ 0 h 10000"/>
                <a:gd name="connsiteX1" fmla="*/ 10010 w 11914"/>
                <a:gd name="connsiteY1" fmla="*/ 0 h 10000"/>
                <a:gd name="connsiteX2" fmla="*/ 11914 w 11914"/>
                <a:gd name="connsiteY2" fmla="*/ 4798 h 10000"/>
                <a:gd name="connsiteX3" fmla="*/ 10010 w 11914"/>
                <a:gd name="connsiteY3" fmla="*/ 10000 h 10000"/>
                <a:gd name="connsiteX4" fmla="*/ 1677 w 11914"/>
                <a:gd name="connsiteY4" fmla="*/ 10000 h 10000"/>
                <a:gd name="connsiteX5" fmla="*/ 40 w 11914"/>
                <a:gd name="connsiteY5" fmla="*/ 5945 h 10000"/>
                <a:gd name="connsiteX6" fmla="*/ 40 w 11914"/>
                <a:gd name="connsiteY6" fmla="*/ 4055 h 10000"/>
                <a:gd name="connsiteX7" fmla="*/ 1677 w 11914"/>
                <a:gd name="connsiteY7" fmla="*/ 0 h 10000"/>
                <a:gd name="connsiteX0" fmla="*/ 1677 w 11914"/>
                <a:gd name="connsiteY0" fmla="*/ 0 h 10000"/>
                <a:gd name="connsiteX1" fmla="*/ 10010 w 11914"/>
                <a:gd name="connsiteY1" fmla="*/ 0 h 10000"/>
                <a:gd name="connsiteX2" fmla="*/ 11914 w 11914"/>
                <a:gd name="connsiteY2" fmla="*/ 4798 h 10000"/>
                <a:gd name="connsiteX3" fmla="*/ 10010 w 11914"/>
                <a:gd name="connsiteY3" fmla="*/ 10000 h 10000"/>
                <a:gd name="connsiteX4" fmla="*/ 1677 w 11914"/>
                <a:gd name="connsiteY4" fmla="*/ 10000 h 10000"/>
                <a:gd name="connsiteX5" fmla="*/ 40 w 11914"/>
                <a:gd name="connsiteY5" fmla="*/ 5945 h 10000"/>
                <a:gd name="connsiteX6" fmla="*/ 3373 w 11914"/>
                <a:gd name="connsiteY6" fmla="*/ 4156 h 10000"/>
                <a:gd name="connsiteX7" fmla="*/ 1677 w 11914"/>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9922"/>
                <a:gd name="connsiteY0" fmla="*/ 0 h 10000"/>
                <a:gd name="connsiteX1" fmla="*/ 9132 w 9922"/>
                <a:gd name="connsiteY1" fmla="*/ 0 h 10000"/>
                <a:gd name="connsiteX2" fmla="*/ 9922 w 9922"/>
                <a:gd name="connsiteY2" fmla="*/ 4931 h 10000"/>
                <a:gd name="connsiteX3" fmla="*/ 9132 w 9922"/>
                <a:gd name="connsiteY3" fmla="*/ 10000 h 10000"/>
                <a:gd name="connsiteX4" fmla="*/ 799 w 9922"/>
                <a:gd name="connsiteY4" fmla="*/ 10000 h 10000"/>
                <a:gd name="connsiteX5" fmla="*/ 2614 w 9922"/>
                <a:gd name="connsiteY5" fmla="*/ 6046 h 10000"/>
                <a:gd name="connsiteX6" fmla="*/ 2495 w 9922"/>
                <a:gd name="connsiteY6" fmla="*/ 4156 h 10000"/>
                <a:gd name="connsiteX7" fmla="*/ 799 w 9922"/>
                <a:gd name="connsiteY7" fmla="*/ 0 h 10000"/>
                <a:gd name="connsiteX0" fmla="*/ 805 w 10000"/>
                <a:gd name="connsiteY0" fmla="*/ 0 h 10000"/>
                <a:gd name="connsiteX1" fmla="*/ 9204 w 10000"/>
                <a:gd name="connsiteY1" fmla="*/ 0 h 10000"/>
                <a:gd name="connsiteX2" fmla="*/ 10000 w 10000"/>
                <a:gd name="connsiteY2" fmla="*/ 4931 h 10000"/>
                <a:gd name="connsiteX3" fmla="*/ 9204 w 10000"/>
                <a:gd name="connsiteY3" fmla="*/ 10000 h 10000"/>
                <a:gd name="connsiteX4" fmla="*/ 805 w 10000"/>
                <a:gd name="connsiteY4" fmla="*/ 10000 h 10000"/>
                <a:gd name="connsiteX5" fmla="*/ 2635 w 10000"/>
                <a:gd name="connsiteY5" fmla="*/ 6046 h 10000"/>
                <a:gd name="connsiteX6" fmla="*/ 1086 w 10000"/>
                <a:gd name="connsiteY6" fmla="*/ 4023 h 10000"/>
                <a:gd name="connsiteX7" fmla="*/ 805 w 10000"/>
                <a:gd name="connsiteY7" fmla="*/ 0 h 10000"/>
                <a:gd name="connsiteX0" fmla="*/ 805 w 10000"/>
                <a:gd name="connsiteY0" fmla="*/ 0 h 10000"/>
                <a:gd name="connsiteX1" fmla="*/ 9204 w 10000"/>
                <a:gd name="connsiteY1" fmla="*/ 0 h 10000"/>
                <a:gd name="connsiteX2" fmla="*/ 10000 w 10000"/>
                <a:gd name="connsiteY2" fmla="*/ 4931 h 10000"/>
                <a:gd name="connsiteX3" fmla="*/ 9204 w 10000"/>
                <a:gd name="connsiteY3" fmla="*/ 10000 h 10000"/>
                <a:gd name="connsiteX4" fmla="*/ 805 w 10000"/>
                <a:gd name="connsiteY4" fmla="*/ 10000 h 10000"/>
                <a:gd name="connsiteX5" fmla="*/ 1001 w 10000"/>
                <a:gd name="connsiteY5" fmla="*/ 5913 h 10000"/>
                <a:gd name="connsiteX6" fmla="*/ 1086 w 10000"/>
                <a:gd name="connsiteY6" fmla="*/ 4023 h 10000"/>
                <a:gd name="connsiteX7" fmla="*/ 805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805" y="0"/>
                  </a:moveTo>
                  <a:lnTo>
                    <a:pt x="9204" y="0"/>
                  </a:lnTo>
                  <a:cubicBezTo>
                    <a:pt x="9654" y="829"/>
                    <a:pt x="10000" y="2170"/>
                    <a:pt x="10000" y="4931"/>
                  </a:cubicBezTo>
                  <a:cubicBezTo>
                    <a:pt x="10000" y="7692"/>
                    <a:pt x="9806" y="8840"/>
                    <a:pt x="9204" y="10000"/>
                  </a:cubicBezTo>
                  <a:lnTo>
                    <a:pt x="805" y="10000"/>
                  </a:lnTo>
                  <a:cubicBezTo>
                    <a:pt x="0" y="10000"/>
                    <a:pt x="1153" y="8267"/>
                    <a:pt x="1001" y="5913"/>
                  </a:cubicBezTo>
                  <a:cubicBezTo>
                    <a:pt x="960" y="5289"/>
                    <a:pt x="1045" y="4647"/>
                    <a:pt x="1086" y="4023"/>
                  </a:cubicBezTo>
                  <a:cubicBezTo>
                    <a:pt x="1238" y="1669"/>
                    <a:pt x="0" y="0"/>
                    <a:pt x="805" y="0"/>
                  </a:cubicBezTo>
                  <a:close/>
                </a:path>
              </a:pathLst>
            </a:custGeom>
            <a:solidFill>
              <a:srgbClr val="5EAAF0">
                <a:lumMod val="20000"/>
                <a:lumOff val="80000"/>
              </a:srgbClr>
            </a:solidFill>
            <a:ln w="12700" cap="flat" cmpd="sng" algn="ctr">
              <a:solidFill>
                <a:srgbClr val="323947">
                  <a:lumMod val="65000"/>
                  <a:lumOff val="35000"/>
                </a:srgbClr>
              </a:solidFill>
              <a:prstDash val="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43" name="Freeform 6">
              <a:extLst>
                <a:ext uri="{FF2B5EF4-FFF2-40B4-BE49-F238E27FC236}">
                  <a16:creationId xmlns="" xmlns:a16="http://schemas.microsoft.com/office/drawing/2014/main" id="{AAE80FA7-6179-43A9-AFE5-87A14E128BA4}"/>
                </a:ext>
              </a:extLst>
            </p:cNvPr>
            <p:cNvSpPr/>
            <p:nvPr/>
          </p:nvSpPr>
          <p:spPr>
            <a:xfrm rot="16200000">
              <a:off x="6673824" y="1549921"/>
              <a:ext cx="1022886" cy="143691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1914"/>
                <a:gd name="connsiteY0" fmla="*/ 0 h 10000"/>
                <a:gd name="connsiteX1" fmla="*/ 10010 w 11914"/>
                <a:gd name="connsiteY1" fmla="*/ 0 h 10000"/>
                <a:gd name="connsiteX2" fmla="*/ 11914 w 11914"/>
                <a:gd name="connsiteY2" fmla="*/ 4798 h 10000"/>
                <a:gd name="connsiteX3" fmla="*/ 10010 w 11914"/>
                <a:gd name="connsiteY3" fmla="*/ 10000 h 10000"/>
                <a:gd name="connsiteX4" fmla="*/ 1677 w 11914"/>
                <a:gd name="connsiteY4" fmla="*/ 10000 h 10000"/>
                <a:gd name="connsiteX5" fmla="*/ 40 w 11914"/>
                <a:gd name="connsiteY5" fmla="*/ 5945 h 10000"/>
                <a:gd name="connsiteX6" fmla="*/ 40 w 11914"/>
                <a:gd name="connsiteY6" fmla="*/ 4055 h 10000"/>
                <a:gd name="connsiteX7" fmla="*/ 1677 w 11914"/>
                <a:gd name="connsiteY7" fmla="*/ 0 h 10000"/>
                <a:gd name="connsiteX0" fmla="*/ 1677 w 11914"/>
                <a:gd name="connsiteY0" fmla="*/ 0 h 10000"/>
                <a:gd name="connsiteX1" fmla="*/ 10010 w 11914"/>
                <a:gd name="connsiteY1" fmla="*/ 0 h 10000"/>
                <a:gd name="connsiteX2" fmla="*/ 11914 w 11914"/>
                <a:gd name="connsiteY2" fmla="*/ 4798 h 10000"/>
                <a:gd name="connsiteX3" fmla="*/ 10010 w 11914"/>
                <a:gd name="connsiteY3" fmla="*/ 10000 h 10000"/>
                <a:gd name="connsiteX4" fmla="*/ 1677 w 11914"/>
                <a:gd name="connsiteY4" fmla="*/ 10000 h 10000"/>
                <a:gd name="connsiteX5" fmla="*/ 40 w 11914"/>
                <a:gd name="connsiteY5" fmla="*/ 5945 h 10000"/>
                <a:gd name="connsiteX6" fmla="*/ 3373 w 11914"/>
                <a:gd name="connsiteY6" fmla="*/ 4156 h 10000"/>
                <a:gd name="connsiteX7" fmla="*/ 1677 w 11914"/>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11036"/>
                <a:gd name="connsiteY0" fmla="*/ 0 h 10000"/>
                <a:gd name="connsiteX1" fmla="*/ 9132 w 11036"/>
                <a:gd name="connsiteY1" fmla="*/ 0 h 10000"/>
                <a:gd name="connsiteX2" fmla="*/ 11036 w 11036"/>
                <a:gd name="connsiteY2" fmla="*/ 4798 h 10000"/>
                <a:gd name="connsiteX3" fmla="*/ 9132 w 11036"/>
                <a:gd name="connsiteY3" fmla="*/ 10000 h 10000"/>
                <a:gd name="connsiteX4" fmla="*/ 799 w 11036"/>
                <a:gd name="connsiteY4" fmla="*/ 10000 h 10000"/>
                <a:gd name="connsiteX5" fmla="*/ 2614 w 11036"/>
                <a:gd name="connsiteY5" fmla="*/ 6046 h 10000"/>
                <a:gd name="connsiteX6" fmla="*/ 2495 w 11036"/>
                <a:gd name="connsiteY6" fmla="*/ 4156 h 10000"/>
                <a:gd name="connsiteX7" fmla="*/ 799 w 11036"/>
                <a:gd name="connsiteY7" fmla="*/ 0 h 10000"/>
                <a:gd name="connsiteX0" fmla="*/ 799 w 9922"/>
                <a:gd name="connsiteY0" fmla="*/ 0 h 10000"/>
                <a:gd name="connsiteX1" fmla="*/ 9132 w 9922"/>
                <a:gd name="connsiteY1" fmla="*/ 0 h 10000"/>
                <a:gd name="connsiteX2" fmla="*/ 9922 w 9922"/>
                <a:gd name="connsiteY2" fmla="*/ 4931 h 10000"/>
                <a:gd name="connsiteX3" fmla="*/ 9132 w 9922"/>
                <a:gd name="connsiteY3" fmla="*/ 10000 h 10000"/>
                <a:gd name="connsiteX4" fmla="*/ 799 w 9922"/>
                <a:gd name="connsiteY4" fmla="*/ 10000 h 10000"/>
                <a:gd name="connsiteX5" fmla="*/ 2614 w 9922"/>
                <a:gd name="connsiteY5" fmla="*/ 6046 h 10000"/>
                <a:gd name="connsiteX6" fmla="*/ 2495 w 9922"/>
                <a:gd name="connsiteY6" fmla="*/ 4156 h 10000"/>
                <a:gd name="connsiteX7" fmla="*/ 799 w 9922"/>
                <a:gd name="connsiteY7" fmla="*/ 0 h 10000"/>
                <a:gd name="connsiteX0" fmla="*/ 805 w 10000"/>
                <a:gd name="connsiteY0" fmla="*/ 0 h 10000"/>
                <a:gd name="connsiteX1" fmla="*/ 9204 w 10000"/>
                <a:gd name="connsiteY1" fmla="*/ 0 h 10000"/>
                <a:gd name="connsiteX2" fmla="*/ 10000 w 10000"/>
                <a:gd name="connsiteY2" fmla="*/ 4931 h 10000"/>
                <a:gd name="connsiteX3" fmla="*/ 9204 w 10000"/>
                <a:gd name="connsiteY3" fmla="*/ 10000 h 10000"/>
                <a:gd name="connsiteX4" fmla="*/ 805 w 10000"/>
                <a:gd name="connsiteY4" fmla="*/ 10000 h 10000"/>
                <a:gd name="connsiteX5" fmla="*/ 2635 w 10000"/>
                <a:gd name="connsiteY5" fmla="*/ 6046 h 10000"/>
                <a:gd name="connsiteX6" fmla="*/ 1086 w 10000"/>
                <a:gd name="connsiteY6" fmla="*/ 4023 h 10000"/>
                <a:gd name="connsiteX7" fmla="*/ 805 w 10000"/>
                <a:gd name="connsiteY7" fmla="*/ 0 h 10000"/>
                <a:gd name="connsiteX0" fmla="*/ 805 w 10000"/>
                <a:gd name="connsiteY0" fmla="*/ 0 h 10000"/>
                <a:gd name="connsiteX1" fmla="*/ 9204 w 10000"/>
                <a:gd name="connsiteY1" fmla="*/ 0 h 10000"/>
                <a:gd name="connsiteX2" fmla="*/ 10000 w 10000"/>
                <a:gd name="connsiteY2" fmla="*/ 4931 h 10000"/>
                <a:gd name="connsiteX3" fmla="*/ 9204 w 10000"/>
                <a:gd name="connsiteY3" fmla="*/ 10000 h 10000"/>
                <a:gd name="connsiteX4" fmla="*/ 805 w 10000"/>
                <a:gd name="connsiteY4" fmla="*/ 10000 h 10000"/>
                <a:gd name="connsiteX5" fmla="*/ 1001 w 10000"/>
                <a:gd name="connsiteY5" fmla="*/ 5913 h 10000"/>
                <a:gd name="connsiteX6" fmla="*/ 1086 w 10000"/>
                <a:gd name="connsiteY6" fmla="*/ 4023 h 10000"/>
                <a:gd name="connsiteX7" fmla="*/ 805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805" y="0"/>
                  </a:moveTo>
                  <a:lnTo>
                    <a:pt x="9204" y="0"/>
                  </a:lnTo>
                  <a:cubicBezTo>
                    <a:pt x="9654" y="829"/>
                    <a:pt x="10000" y="2170"/>
                    <a:pt x="10000" y="4931"/>
                  </a:cubicBezTo>
                  <a:cubicBezTo>
                    <a:pt x="10000" y="7692"/>
                    <a:pt x="9806" y="8840"/>
                    <a:pt x="9204" y="10000"/>
                  </a:cubicBezTo>
                  <a:lnTo>
                    <a:pt x="805" y="10000"/>
                  </a:lnTo>
                  <a:cubicBezTo>
                    <a:pt x="0" y="10000"/>
                    <a:pt x="1153" y="8267"/>
                    <a:pt x="1001" y="5913"/>
                  </a:cubicBezTo>
                  <a:cubicBezTo>
                    <a:pt x="960" y="5289"/>
                    <a:pt x="1045" y="4647"/>
                    <a:pt x="1086" y="4023"/>
                  </a:cubicBezTo>
                  <a:cubicBezTo>
                    <a:pt x="1238" y="1669"/>
                    <a:pt x="0" y="0"/>
                    <a:pt x="805" y="0"/>
                  </a:cubicBezTo>
                  <a:close/>
                </a:path>
              </a:pathLst>
            </a:custGeom>
            <a:solidFill>
              <a:srgbClr val="FF8F8F"/>
            </a:solidFill>
            <a:ln w="12700" cap="flat" cmpd="sng" algn="ctr">
              <a:solidFill>
                <a:srgbClr val="323947">
                  <a:lumMod val="65000"/>
                  <a:lumOff val="35000"/>
                </a:srgbClr>
              </a:solidFill>
              <a:prstDash val="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44" name="Line Callout 2 (Accent Bar) 41">
              <a:extLst>
                <a:ext uri="{FF2B5EF4-FFF2-40B4-BE49-F238E27FC236}">
                  <a16:creationId xmlns="" xmlns:a16="http://schemas.microsoft.com/office/drawing/2014/main" id="{2434A53B-C22C-40A6-9A20-5D2B55F94A58}"/>
                </a:ext>
              </a:extLst>
            </p:cNvPr>
            <p:cNvSpPr/>
            <p:nvPr/>
          </p:nvSpPr>
          <p:spPr>
            <a:xfrm>
              <a:off x="10441690" y="1659648"/>
              <a:ext cx="1722722" cy="766482"/>
            </a:xfrm>
            <a:prstGeom prst="accentCallout2">
              <a:avLst>
                <a:gd name="adj1" fmla="val 18750"/>
                <a:gd name="adj2" fmla="val -8333"/>
                <a:gd name="adj3" fmla="val 18750"/>
                <a:gd name="adj4" fmla="val -16667"/>
                <a:gd name="adj5" fmla="val 54044"/>
                <a:gd name="adj6" fmla="val -65346"/>
              </a:avLst>
            </a:prstGeom>
            <a:noFill/>
            <a:ln w="9525" cap="flat" cmpd="sng" algn="ctr">
              <a:solidFill>
                <a:srgbClr val="B4D2F3">
                  <a:shade val="50000"/>
                </a:srgbClr>
              </a:solidFill>
              <a:prstDash val="sys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noProof="0" dirty="0" smtClean="0">
                  <a:ln>
                    <a:noFill/>
                  </a:ln>
                  <a:solidFill>
                    <a:srgbClr val="323947"/>
                  </a:solidFill>
                  <a:effectLst/>
                  <a:uLnTx/>
                  <a:uFillTx/>
                  <a:latin typeface="Arial" panose="020B0604020202020204"/>
                  <a:ea typeface="+mn-ea"/>
                  <a:cs typeface="+mn-cs"/>
                  <a:sym typeface="Century Gothic"/>
                </a:rPr>
                <a:t>Box</a:t>
              </a:r>
              <a:endParaRPr kumimoji="0" lang="en-US"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endParaRPr>
            </a:p>
          </p:txBody>
        </p:sp>
        <p:sp>
          <p:nvSpPr>
            <p:cNvPr id="45" name="Line Callout 2 (Accent Bar) 54">
              <a:extLst>
                <a:ext uri="{FF2B5EF4-FFF2-40B4-BE49-F238E27FC236}">
                  <a16:creationId xmlns="" xmlns:a16="http://schemas.microsoft.com/office/drawing/2014/main" id="{23065F1F-1467-4C09-BBDD-E3D773D0BF07}"/>
                </a:ext>
              </a:extLst>
            </p:cNvPr>
            <p:cNvSpPr/>
            <p:nvPr/>
          </p:nvSpPr>
          <p:spPr>
            <a:xfrm>
              <a:off x="10389069" y="3152676"/>
              <a:ext cx="1453916" cy="554347"/>
            </a:xfrm>
            <a:prstGeom prst="accentCallout2">
              <a:avLst>
                <a:gd name="adj1" fmla="val 18750"/>
                <a:gd name="adj2" fmla="val -8333"/>
                <a:gd name="adj3" fmla="val 15314"/>
                <a:gd name="adj4" fmla="val -31667"/>
                <a:gd name="adj5" fmla="val -51756"/>
                <a:gd name="adj6" fmla="val -63019"/>
              </a:avLst>
            </a:prstGeom>
            <a:noFill/>
            <a:ln w="9525" cap="flat" cmpd="sng" algn="ctr">
              <a:solidFill>
                <a:srgbClr val="B4D2F3">
                  <a:shade val="50000"/>
                </a:srgbClr>
              </a:solidFill>
              <a:prstDash val="sys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rPr>
                <a:t>Electronics and batteries</a:t>
              </a:r>
            </a:p>
          </p:txBody>
        </p:sp>
        <p:sp>
          <p:nvSpPr>
            <p:cNvPr id="46" name="Freeform 48">
              <a:extLst>
                <a:ext uri="{FF2B5EF4-FFF2-40B4-BE49-F238E27FC236}">
                  <a16:creationId xmlns="" xmlns:a16="http://schemas.microsoft.com/office/drawing/2014/main" id="{C83728B9-7BDE-47D3-B31B-A2F8BF244969}"/>
                </a:ext>
              </a:extLst>
            </p:cNvPr>
            <p:cNvSpPr/>
            <p:nvPr/>
          </p:nvSpPr>
          <p:spPr>
            <a:xfrm rot="16200000">
              <a:off x="6651363" y="4359510"/>
              <a:ext cx="1016958" cy="14560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0010"/>
                <a:gd name="connsiteY0" fmla="*/ 133 h 10133"/>
                <a:gd name="connsiteX1" fmla="*/ 9200 w 10010"/>
                <a:gd name="connsiteY1" fmla="*/ 0 h 10133"/>
                <a:gd name="connsiteX2" fmla="*/ 8343 w 10010"/>
                <a:gd name="connsiteY2" fmla="*/ 5133 h 10133"/>
                <a:gd name="connsiteX3" fmla="*/ 10010 w 10010"/>
                <a:gd name="connsiteY3" fmla="*/ 10133 h 10133"/>
                <a:gd name="connsiteX4" fmla="*/ 1677 w 10010"/>
                <a:gd name="connsiteY4" fmla="*/ 10133 h 10133"/>
                <a:gd name="connsiteX5" fmla="*/ 40 w 10010"/>
                <a:gd name="connsiteY5" fmla="*/ 6078 h 10133"/>
                <a:gd name="connsiteX6" fmla="*/ 40 w 10010"/>
                <a:gd name="connsiteY6" fmla="*/ 4188 h 10133"/>
                <a:gd name="connsiteX7" fmla="*/ 1677 w 10010"/>
                <a:gd name="connsiteY7" fmla="*/ 133 h 10133"/>
                <a:gd name="connsiteX0" fmla="*/ 1677 w 9200"/>
                <a:gd name="connsiteY0" fmla="*/ 133 h 10133"/>
                <a:gd name="connsiteX1" fmla="*/ 9200 w 9200"/>
                <a:gd name="connsiteY1" fmla="*/ 0 h 10133"/>
                <a:gd name="connsiteX2" fmla="*/ 8343 w 9200"/>
                <a:gd name="connsiteY2" fmla="*/ 5133 h 10133"/>
                <a:gd name="connsiteX3" fmla="*/ 9098 w 9200"/>
                <a:gd name="connsiteY3" fmla="*/ 10133 h 10133"/>
                <a:gd name="connsiteX4" fmla="*/ 1677 w 9200"/>
                <a:gd name="connsiteY4" fmla="*/ 10133 h 10133"/>
                <a:gd name="connsiteX5" fmla="*/ 40 w 9200"/>
                <a:gd name="connsiteY5" fmla="*/ 6078 h 10133"/>
                <a:gd name="connsiteX6" fmla="*/ 40 w 9200"/>
                <a:gd name="connsiteY6" fmla="*/ 4188 h 10133"/>
                <a:gd name="connsiteX7" fmla="*/ 1677 w 9200"/>
                <a:gd name="connsiteY7" fmla="*/ 133 h 10133"/>
                <a:gd name="connsiteX0" fmla="*/ 1823 w 10000"/>
                <a:gd name="connsiteY0" fmla="*/ 131 h 10000"/>
                <a:gd name="connsiteX1" fmla="*/ 10000 w 10000"/>
                <a:gd name="connsiteY1" fmla="*/ 0 h 10000"/>
                <a:gd name="connsiteX2" fmla="*/ 8701 w 10000"/>
                <a:gd name="connsiteY2" fmla="*/ 5110 h 10000"/>
                <a:gd name="connsiteX3" fmla="*/ 9889 w 10000"/>
                <a:gd name="connsiteY3" fmla="*/ 10000 h 10000"/>
                <a:gd name="connsiteX4" fmla="*/ 1823 w 10000"/>
                <a:gd name="connsiteY4" fmla="*/ 10000 h 10000"/>
                <a:gd name="connsiteX5" fmla="*/ 43 w 10000"/>
                <a:gd name="connsiteY5" fmla="*/ 5998 h 10000"/>
                <a:gd name="connsiteX6" fmla="*/ 43 w 10000"/>
                <a:gd name="connsiteY6" fmla="*/ 4133 h 10000"/>
                <a:gd name="connsiteX7" fmla="*/ 1823 w 10000"/>
                <a:gd name="connsiteY7" fmla="*/ 131 h 10000"/>
                <a:gd name="connsiteX0" fmla="*/ 1823 w 10000"/>
                <a:gd name="connsiteY0" fmla="*/ 611 h 10480"/>
                <a:gd name="connsiteX1" fmla="*/ 10000 w 10000"/>
                <a:gd name="connsiteY1" fmla="*/ 480 h 10480"/>
                <a:gd name="connsiteX2" fmla="*/ 8701 w 10000"/>
                <a:gd name="connsiteY2" fmla="*/ 5590 h 10480"/>
                <a:gd name="connsiteX3" fmla="*/ 9889 w 10000"/>
                <a:gd name="connsiteY3" fmla="*/ 10480 h 10480"/>
                <a:gd name="connsiteX4" fmla="*/ 1823 w 10000"/>
                <a:gd name="connsiteY4" fmla="*/ 10480 h 10480"/>
                <a:gd name="connsiteX5" fmla="*/ 43 w 10000"/>
                <a:gd name="connsiteY5" fmla="*/ 6478 h 10480"/>
                <a:gd name="connsiteX6" fmla="*/ 43 w 10000"/>
                <a:gd name="connsiteY6" fmla="*/ 4613 h 10480"/>
                <a:gd name="connsiteX7" fmla="*/ 1823 w 10000"/>
                <a:gd name="connsiteY7" fmla="*/ 611 h 10480"/>
                <a:gd name="connsiteX0" fmla="*/ 1823 w 10000"/>
                <a:gd name="connsiteY0" fmla="*/ 131 h 10000"/>
                <a:gd name="connsiteX1" fmla="*/ 10000 w 10000"/>
                <a:gd name="connsiteY1" fmla="*/ 0 h 10000"/>
                <a:gd name="connsiteX2" fmla="*/ 8701 w 10000"/>
                <a:gd name="connsiteY2" fmla="*/ 5110 h 10000"/>
                <a:gd name="connsiteX3" fmla="*/ 9889 w 10000"/>
                <a:gd name="connsiteY3" fmla="*/ 10000 h 10000"/>
                <a:gd name="connsiteX4" fmla="*/ 1823 w 10000"/>
                <a:gd name="connsiteY4" fmla="*/ 10000 h 10000"/>
                <a:gd name="connsiteX5" fmla="*/ 43 w 10000"/>
                <a:gd name="connsiteY5" fmla="*/ 5998 h 10000"/>
                <a:gd name="connsiteX6" fmla="*/ 43 w 10000"/>
                <a:gd name="connsiteY6" fmla="*/ 4133 h 10000"/>
                <a:gd name="connsiteX7" fmla="*/ 1823 w 10000"/>
                <a:gd name="connsiteY7" fmla="*/ 131 h 10000"/>
                <a:gd name="connsiteX0" fmla="*/ 1823 w 10000"/>
                <a:gd name="connsiteY0" fmla="*/ 131 h 10000"/>
                <a:gd name="connsiteX1" fmla="*/ 10000 w 10000"/>
                <a:gd name="connsiteY1" fmla="*/ 0 h 10000"/>
                <a:gd name="connsiteX2" fmla="*/ 8701 w 10000"/>
                <a:gd name="connsiteY2" fmla="*/ 5110 h 10000"/>
                <a:gd name="connsiteX3" fmla="*/ 9889 w 10000"/>
                <a:gd name="connsiteY3" fmla="*/ 10000 h 10000"/>
                <a:gd name="connsiteX4" fmla="*/ 1823 w 10000"/>
                <a:gd name="connsiteY4" fmla="*/ 10000 h 10000"/>
                <a:gd name="connsiteX5" fmla="*/ 43 w 10000"/>
                <a:gd name="connsiteY5" fmla="*/ 5998 h 10000"/>
                <a:gd name="connsiteX6" fmla="*/ 43 w 10000"/>
                <a:gd name="connsiteY6" fmla="*/ 4133 h 10000"/>
                <a:gd name="connsiteX7" fmla="*/ 1823 w 10000"/>
                <a:gd name="connsiteY7" fmla="*/ 1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823" y="131"/>
                  </a:moveTo>
                  <a:lnTo>
                    <a:pt x="10000" y="0"/>
                  </a:lnTo>
                  <a:cubicBezTo>
                    <a:pt x="9146" y="698"/>
                    <a:pt x="8720" y="3443"/>
                    <a:pt x="8701" y="5110"/>
                  </a:cubicBezTo>
                  <a:cubicBezTo>
                    <a:pt x="8683" y="6776"/>
                    <a:pt x="9108" y="8953"/>
                    <a:pt x="9889" y="10000"/>
                  </a:cubicBezTo>
                  <a:lnTo>
                    <a:pt x="1823" y="10000"/>
                  </a:lnTo>
                  <a:cubicBezTo>
                    <a:pt x="954" y="10000"/>
                    <a:pt x="208" y="8321"/>
                    <a:pt x="43" y="5998"/>
                  </a:cubicBezTo>
                  <a:cubicBezTo>
                    <a:pt x="0" y="5382"/>
                    <a:pt x="0" y="4749"/>
                    <a:pt x="43" y="4133"/>
                  </a:cubicBezTo>
                  <a:cubicBezTo>
                    <a:pt x="208" y="1810"/>
                    <a:pt x="954" y="131"/>
                    <a:pt x="1823" y="131"/>
                  </a:cubicBezTo>
                  <a:close/>
                </a:path>
              </a:pathLst>
            </a:custGeom>
            <a:solidFill>
              <a:srgbClr val="5EAAF0">
                <a:lumMod val="20000"/>
                <a:lumOff val="80000"/>
              </a:srgbClr>
            </a:solid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47" name="CasellaDiTesto 46">
              <a:extLst>
                <a:ext uri="{FF2B5EF4-FFF2-40B4-BE49-F238E27FC236}">
                  <a16:creationId xmlns="" xmlns:a16="http://schemas.microsoft.com/office/drawing/2014/main" id="{78DD2C16-6344-48AE-A15D-7B8B91790E9D}"/>
                </a:ext>
              </a:extLst>
            </p:cNvPr>
            <p:cNvSpPr txBox="1"/>
            <p:nvPr/>
          </p:nvSpPr>
          <p:spPr>
            <a:xfrm>
              <a:off x="5061867" y="4527166"/>
              <a:ext cx="509430" cy="338554"/>
            </a:xfrm>
            <a:prstGeom prst="rect">
              <a:avLst/>
            </a:prstGeom>
            <a:noFill/>
            <a:ln w="9525" cap="flat" cmpd="sng" algn="ctr">
              <a:noFill/>
              <a:prstDash val="sysDash"/>
              <a:miter lim="800000"/>
            </a:ln>
            <a:effectLst/>
          </p:spPr>
          <p:txBody>
            <a:bodyPr rtlCol="0" anchor="ctr"/>
            <a:lstStyle>
              <a:defPPr>
                <a:defRPr lang="en-US"/>
              </a:defPPr>
              <a:lvl1pPr algn="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8929" eaLnBrk="1" fontAlgn="auto" latinLnBrk="0" hangingPunct="0">
                <a:lnSpc>
                  <a:spcPct val="100000"/>
                </a:lnSpc>
                <a:spcBef>
                  <a:spcPts val="0"/>
                </a:spcBef>
                <a:spcAft>
                  <a:spcPts val="0"/>
                </a:spcAft>
                <a:buClrTx/>
                <a:buSzTx/>
                <a:buFontTx/>
                <a:buNone/>
                <a:tabLst/>
                <a:defRPr/>
              </a:pPr>
              <a:r>
                <a:rPr kumimoji="0" lang="it-IT" sz="1000" b="1" i="0" u="none" strike="noStrike" kern="0" cap="none" spc="0" normalizeH="0" baseline="0" noProof="0" dirty="0" err="1">
                  <a:ln>
                    <a:noFill/>
                  </a:ln>
                  <a:solidFill>
                    <a:srgbClr val="323947"/>
                  </a:solidFill>
                  <a:effectLst/>
                  <a:uLnTx/>
                  <a:uFillTx/>
                  <a:latin typeface="Arial" panose="020B0604020202020204"/>
                  <a:ea typeface="+mn-ea"/>
                  <a:cs typeface="+mn-cs"/>
                  <a:sym typeface="Century Gothic"/>
                </a:rPr>
                <a:t>h1</a:t>
              </a:r>
              <a:endParaRPr kumimoji="0" lang="en-GB" sz="1000" b="1" i="0" u="none" strike="noStrike" kern="0" cap="none" spc="0" normalizeH="0" baseline="0" noProof="0" dirty="0">
                <a:ln>
                  <a:noFill/>
                </a:ln>
                <a:solidFill>
                  <a:srgbClr val="323947"/>
                </a:solidFill>
                <a:effectLst/>
                <a:uLnTx/>
                <a:uFillTx/>
                <a:latin typeface="Arial" panose="020B0604020202020204"/>
                <a:ea typeface="+mn-ea"/>
                <a:cs typeface="+mn-cs"/>
                <a:sym typeface="Century Gothic"/>
              </a:endParaRPr>
            </a:p>
          </p:txBody>
        </p:sp>
        <p:sp>
          <p:nvSpPr>
            <p:cNvPr id="48" name="CasellaDiTesto 47">
              <a:extLst>
                <a:ext uri="{FF2B5EF4-FFF2-40B4-BE49-F238E27FC236}">
                  <a16:creationId xmlns="" xmlns:a16="http://schemas.microsoft.com/office/drawing/2014/main" id="{64E7F519-46A9-46E9-86B3-9FB00578470C}"/>
                </a:ext>
              </a:extLst>
            </p:cNvPr>
            <p:cNvSpPr txBox="1"/>
            <p:nvPr/>
          </p:nvSpPr>
          <p:spPr>
            <a:xfrm>
              <a:off x="5061865" y="2635714"/>
              <a:ext cx="509430" cy="338554"/>
            </a:xfrm>
            <a:prstGeom prst="rect">
              <a:avLst/>
            </a:prstGeom>
            <a:noFill/>
            <a:ln w="9525" cap="flat" cmpd="sng" algn="ctr">
              <a:noFill/>
              <a:prstDash val="sysDash"/>
              <a:miter lim="800000"/>
            </a:ln>
            <a:effectLst/>
          </p:spPr>
          <p:txBody>
            <a:bodyPr rtlCol="0" anchor="ctr"/>
            <a:lstStyle>
              <a:defPPr>
                <a:defRPr lang="en-US"/>
              </a:defPPr>
              <a:lvl1pPr algn="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8929" eaLnBrk="1" fontAlgn="auto" latinLnBrk="0" hangingPunct="0">
                <a:lnSpc>
                  <a:spcPct val="100000"/>
                </a:lnSpc>
                <a:spcBef>
                  <a:spcPts val="0"/>
                </a:spcBef>
                <a:spcAft>
                  <a:spcPts val="0"/>
                </a:spcAft>
                <a:buClrTx/>
                <a:buSzTx/>
                <a:buFontTx/>
                <a:buNone/>
                <a:tabLst/>
                <a:defRPr/>
              </a:pPr>
              <a:r>
                <a:rPr kumimoji="0" lang="it-IT" sz="1000" b="1" i="0" u="none" strike="noStrike" kern="0" cap="none" spc="0" normalizeH="0" baseline="0" noProof="0" dirty="0" err="1">
                  <a:ln>
                    <a:noFill/>
                  </a:ln>
                  <a:solidFill>
                    <a:srgbClr val="323947"/>
                  </a:solidFill>
                  <a:effectLst/>
                  <a:uLnTx/>
                  <a:uFillTx/>
                  <a:latin typeface="Arial" panose="020B0604020202020204"/>
                  <a:ea typeface="+mn-ea"/>
                  <a:cs typeface="+mn-cs"/>
                  <a:sym typeface="Century Gothic"/>
                </a:rPr>
                <a:t>h2</a:t>
              </a:r>
              <a:endParaRPr kumimoji="0" lang="en-GB" sz="1000" b="1" i="0" u="none" strike="noStrike" kern="0" cap="none" spc="0" normalizeH="0" baseline="0" noProof="0" dirty="0">
                <a:ln>
                  <a:noFill/>
                </a:ln>
                <a:solidFill>
                  <a:srgbClr val="323947"/>
                </a:solidFill>
                <a:effectLst/>
                <a:uLnTx/>
                <a:uFillTx/>
                <a:latin typeface="Arial" panose="020B0604020202020204"/>
                <a:ea typeface="+mn-ea"/>
                <a:cs typeface="+mn-cs"/>
                <a:sym typeface="Century Gothic"/>
              </a:endParaRPr>
            </a:p>
          </p:txBody>
        </p:sp>
        <p:sp>
          <p:nvSpPr>
            <p:cNvPr id="49" name="Line Callout 2 (Accent Bar) 33">
              <a:extLst>
                <a:ext uri="{FF2B5EF4-FFF2-40B4-BE49-F238E27FC236}">
                  <a16:creationId xmlns="" xmlns:a16="http://schemas.microsoft.com/office/drawing/2014/main" id="{FF0D4D3A-C396-4ECB-AABF-690FF8D96AEF}"/>
                </a:ext>
              </a:extLst>
            </p:cNvPr>
            <p:cNvSpPr/>
            <p:nvPr/>
          </p:nvSpPr>
          <p:spPr>
            <a:xfrm flipH="1">
              <a:off x="3382134" y="1922389"/>
              <a:ext cx="1411117" cy="1085710"/>
            </a:xfrm>
            <a:prstGeom prst="accentCallout2">
              <a:avLst>
                <a:gd name="adj1" fmla="val 18750"/>
                <a:gd name="adj2" fmla="val -8333"/>
                <a:gd name="adj3" fmla="val 18750"/>
                <a:gd name="adj4" fmla="val -16667"/>
                <a:gd name="adj5" fmla="val 45833"/>
                <a:gd name="adj6" fmla="val -58667"/>
              </a:avLst>
            </a:prstGeom>
            <a:noFill/>
            <a:ln w="9525" cap="flat" cmpd="sng" algn="ctr">
              <a:solidFill>
                <a:srgbClr val="B4D2F3">
                  <a:shade val="50000"/>
                </a:srgbClr>
              </a:solidFill>
              <a:prstDash val="sysDash"/>
              <a:miter lim="800000"/>
            </a:ln>
            <a:effectLst/>
          </p:spPr>
          <p:txBody>
            <a:bodyPr rtlCol="0" anchor="ctr"/>
            <a:lstStyle/>
            <a:p>
              <a:pPr lvl="0" algn="r" defTabSz="8929" hangingPunct="0">
                <a:defRPr/>
              </a:pPr>
              <a:r>
                <a:rPr lang="en-US" sz="1000" b="1" kern="0" dirty="0">
                  <a:solidFill>
                    <a:srgbClr val="323947"/>
                  </a:solidFill>
                  <a:latin typeface="Arial" panose="020B0604020202020204"/>
                  <a:sym typeface="Century Gothic"/>
                </a:rPr>
                <a:t>Filling level estimation sensors</a:t>
              </a:r>
              <a:endParaRPr kumimoji="0" lang="en-US"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endParaRPr>
            </a:p>
          </p:txBody>
        </p:sp>
        <p:grpSp>
          <p:nvGrpSpPr>
            <p:cNvPr id="50" name="Group 60">
              <a:extLst>
                <a:ext uri="{FF2B5EF4-FFF2-40B4-BE49-F238E27FC236}">
                  <a16:creationId xmlns="" xmlns:a16="http://schemas.microsoft.com/office/drawing/2014/main" id="{F12F69C0-3C8D-48BA-BB8E-5D62445304F5}"/>
                </a:ext>
              </a:extLst>
            </p:cNvPr>
            <p:cNvGrpSpPr/>
            <p:nvPr/>
          </p:nvGrpSpPr>
          <p:grpSpPr>
            <a:xfrm flipH="1">
              <a:off x="8424873" y="3851700"/>
              <a:ext cx="388275" cy="1628871"/>
              <a:chOff x="2628674" y="806679"/>
              <a:chExt cx="388275" cy="1628871"/>
            </a:xfrm>
            <a:solidFill>
              <a:srgbClr val="5EAAF0">
                <a:lumMod val="20000"/>
                <a:lumOff val="80000"/>
              </a:srgbClr>
            </a:solidFill>
          </p:grpSpPr>
          <p:sp>
            <p:nvSpPr>
              <p:cNvPr id="51" name="Freeform 61">
                <a:extLst>
                  <a:ext uri="{FF2B5EF4-FFF2-40B4-BE49-F238E27FC236}">
                    <a16:creationId xmlns="" xmlns:a16="http://schemas.microsoft.com/office/drawing/2014/main" id="{F9228BD9-BADC-4EC1-A866-42A7BD9D8A8B}"/>
                  </a:ext>
                </a:extLst>
              </p:cNvPr>
              <p:cNvSpPr/>
              <p:nvPr/>
            </p:nvSpPr>
            <p:spPr>
              <a:xfrm rot="21285077">
                <a:off x="2628674" y="819990"/>
                <a:ext cx="376334" cy="1044986"/>
              </a:xfrm>
              <a:custGeom>
                <a:avLst/>
                <a:gdLst>
                  <a:gd name="connsiteX0" fmla="*/ 0 w 328523"/>
                  <a:gd name="connsiteY0" fmla="*/ 0 h 1210702"/>
                  <a:gd name="connsiteX1" fmla="*/ 328523 w 328523"/>
                  <a:gd name="connsiteY1" fmla="*/ 0 h 1210702"/>
                  <a:gd name="connsiteX2" fmla="*/ 328523 w 328523"/>
                  <a:gd name="connsiteY2" fmla="*/ 1210702 h 1210702"/>
                  <a:gd name="connsiteX3" fmla="*/ 0 w 328523"/>
                  <a:gd name="connsiteY3" fmla="*/ 1210702 h 1210702"/>
                  <a:gd name="connsiteX4" fmla="*/ 0 w 328523"/>
                  <a:gd name="connsiteY4" fmla="*/ 0 h 1210702"/>
                  <a:gd name="connsiteX0" fmla="*/ 98087 w 328523"/>
                  <a:gd name="connsiteY0" fmla="*/ 233791 h 1210702"/>
                  <a:gd name="connsiteX1" fmla="*/ 328523 w 328523"/>
                  <a:gd name="connsiteY1" fmla="*/ 0 h 1210702"/>
                  <a:gd name="connsiteX2" fmla="*/ 328523 w 328523"/>
                  <a:gd name="connsiteY2" fmla="*/ 1210702 h 1210702"/>
                  <a:gd name="connsiteX3" fmla="*/ 0 w 328523"/>
                  <a:gd name="connsiteY3" fmla="*/ 1210702 h 1210702"/>
                  <a:gd name="connsiteX4" fmla="*/ 98087 w 328523"/>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6618 w 335141"/>
                  <a:gd name="connsiteY3" fmla="*/ 1210702 h 1210702"/>
                  <a:gd name="connsiteX4" fmla="*/ 104705 w 335141"/>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72443 w 335141"/>
                  <a:gd name="connsiteY3" fmla="*/ 1205026 h 1210702"/>
                  <a:gd name="connsiteX4" fmla="*/ 104705 w 335141"/>
                  <a:gd name="connsiteY4" fmla="*/ 233791 h 1210702"/>
                  <a:gd name="connsiteX0" fmla="*/ 104705 w 335141"/>
                  <a:gd name="connsiteY0" fmla="*/ 233791 h 1246020"/>
                  <a:gd name="connsiteX1" fmla="*/ 335141 w 335141"/>
                  <a:gd name="connsiteY1" fmla="*/ 0 h 1246020"/>
                  <a:gd name="connsiteX2" fmla="*/ 335141 w 335141"/>
                  <a:gd name="connsiteY2" fmla="*/ 1210702 h 1246020"/>
                  <a:gd name="connsiteX3" fmla="*/ 72443 w 335141"/>
                  <a:gd name="connsiteY3" fmla="*/ 1205026 h 1246020"/>
                  <a:gd name="connsiteX4" fmla="*/ 104705 w 335141"/>
                  <a:gd name="connsiteY4" fmla="*/ 23379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39" h="1246020">
                    <a:moveTo>
                      <a:pt x="104705" y="269571"/>
                    </a:moveTo>
                    <a:cubicBezTo>
                      <a:pt x="133819" y="103133"/>
                      <a:pt x="228464" y="64381"/>
                      <a:pt x="321539" y="0"/>
                    </a:cubicBezTo>
                    <a:lnTo>
                      <a:pt x="321539" y="1210702"/>
                    </a:lnTo>
                    <a:cubicBezTo>
                      <a:pt x="233973" y="1208810"/>
                      <a:pt x="154235" y="1246020"/>
                      <a:pt x="58841" y="1205026"/>
                    </a:cubicBezTo>
                    <a:cubicBezTo>
                      <a:pt x="91537" y="879389"/>
                      <a:pt x="0" y="598158"/>
                      <a:pt x="104705" y="269571"/>
                    </a:cubicBez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52" name="Freeform 62">
                <a:extLst>
                  <a:ext uri="{FF2B5EF4-FFF2-40B4-BE49-F238E27FC236}">
                    <a16:creationId xmlns="" xmlns:a16="http://schemas.microsoft.com/office/drawing/2014/main" id="{B10CF7AD-60A4-4882-A4BE-BE396E9D1142}"/>
                  </a:ext>
                </a:extLst>
              </p:cNvPr>
              <p:cNvSpPr/>
              <p:nvPr/>
            </p:nvSpPr>
            <p:spPr>
              <a:xfrm rot="16200000">
                <a:off x="2015908" y="1434510"/>
                <a:ext cx="1628871" cy="373210"/>
              </a:xfrm>
              <a:custGeom>
                <a:avLst/>
                <a:gdLst>
                  <a:gd name="connsiteX0" fmla="*/ 20725 w 1104898"/>
                  <a:gd name="connsiteY0" fmla="*/ 287800 h 789940"/>
                  <a:gd name="connsiteX1" fmla="*/ 555561 w 1104898"/>
                  <a:gd name="connsiteY1" fmla="*/ 6 h 789940"/>
                  <a:gd name="connsiteX2" fmla="*/ 1087245 w 1104898"/>
                  <a:gd name="connsiteY2" fmla="*/ 295924 h 789940"/>
                  <a:gd name="connsiteX3" fmla="*/ 1031980 w 1104898"/>
                  <a:gd name="connsiteY3" fmla="*/ 306160 h 789940"/>
                  <a:gd name="connsiteX4" fmla="*/ 555124 w 1104898"/>
                  <a:gd name="connsiteY4" fmla="*/ 55609 h 789940"/>
                  <a:gd name="connsiteX5" fmla="*/ 75918 w 1104898"/>
                  <a:gd name="connsiteY5" fmla="*/ 298924 h 789940"/>
                  <a:gd name="connsiteX6" fmla="*/ 20725 w 1104898"/>
                  <a:gd name="connsiteY6" fmla="*/ 287800 h 789940"/>
                  <a:gd name="connsiteX0" fmla="*/ 0 w 1809470"/>
                  <a:gd name="connsiteY0" fmla="*/ 331657 h 331657"/>
                  <a:gd name="connsiteX1" fmla="*/ 1277786 w 1809470"/>
                  <a:gd name="connsiteY1" fmla="*/ 1001 h 331657"/>
                  <a:gd name="connsiteX2" fmla="*/ 1809470 w 1809470"/>
                  <a:gd name="connsiteY2" fmla="*/ 296919 h 331657"/>
                  <a:gd name="connsiteX3" fmla="*/ 1754205 w 1809470"/>
                  <a:gd name="connsiteY3" fmla="*/ 307155 h 331657"/>
                  <a:gd name="connsiteX4" fmla="*/ 1277349 w 1809470"/>
                  <a:gd name="connsiteY4" fmla="*/ 56604 h 331657"/>
                  <a:gd name="connsiteX5" fmla="*/ 798143 w 1809470"/>
                  <a:gd name="connsiteY5" fmla="*/ 299919 h 331657"/>
                  <a:gd name="connsiteX6" fmla="*/ 0 w 1809470"/>
                  <a:gd name="connsiteY6" fmla="*/ 331657 h 331657"/>
                  <a:gd name="connsiteX0" fmla="*/ 133679 w 1943149"/>
                  <a:gd name="connsiteY0" fmla="*/ 355741 h 355741"/>
                  <a:gd name="connsiteX1" fmla="*/ 212964 w 1943149"/>
                  <a:gd name="connsiteY1" fmla="*/ 108580 h 355741"/>
                  <a:gd name="connsiteX2" fmla="*/ 1411465 w 1943149"/>
                  <a:gd name="connsiteY2" fmla="*/ 25085 h 355741"/>
                  <a:gd name="connsiteX3" fmla="*/ 1943149 w 1943149"/>
                  <a:gd name="connsiteY3" fmla="*/ 321003 h 355741"/>
                  <a:gd name="connsiteX4" fmla="*/ 1887884 w 1943149"/>
                  <a:gd name="connsiteY4" fmla="*/ 331239 h 355741"/>
                  <a:gd name="connsiteX5" fmla="*/ 1411028 w 1943149"/>
                  <a:gd name="connsiteY5" fmla="*/ 80688 h 355741"/>
                  <a:gd name="connsiteX6" fmla="*/ 931822 w 1943149"/>
                  <a:gd name="connsiteY6" fmla="*/ 324003 h 355741"/>
                  <a:gd name="connsiteX7" fmla="*/ 133679 w 1943149"/>
                  <a:gd name="connsiteY7" fmla="*/ 355741 h 355741"/>
                  <a:gd name="connsiteX0" fmla="*/ 76529 w 1885999"/>
                  <a:gd name="connsiteY0" fmla="*/ 355741 h 355741"/>
                  <a:gd name="connsiteX1" fmla="*/ 155814 w 1885999"/>
                  <a:gd name="connsiteY1" fmla="*/ 108580 h 355741"/>
                  <a:gd name="connsiteX2" fmla="*/ 1354315 w 1885999"/>
                  <a:gd name="connsiteY2" fmla="*/ 25085 h 355741"/>
                  <a:gd name="connsiteX3" fmla="*/ 1885999 w 1885999"/>
                  <a:gd name="connsiteY3" fmla="*/ 321003 h 355741"/>
                  <a:gd name="connsiteX4" fmla="*/ 1830734 w 1885999"/>
                  <a:gd name="connsiteY4" fmla="*/ 331239 h 355741"/>
                  <a:gd name="connsiteX5" fmla="*/ 1353878 w 1885999"/>
                  <a:gd name="connsiteY5" fmla="*/ 80688 h 355741"/>
                  <a:gd name="connsiteX6" fmla="*/ 874672 w 1885999"/>
                  <a:gd name="connsiteY6" fmla="*/ 324003 h 355741"/>
                  <a:gd name="connsiteX7" fmla="*/ 76529 w 1885999"/>
                  <a:gd name="connsiteY7" fmla="*/ 355741 h 355741"/>
                  <a:gd name="connsiteX0" fmla="*/ 69010 w 1878480"/>
                  <a:gd name="connsiteY0" fmla="*/ 355741 h 355741"/>
                  <a:gd name="connsiteX1" fmla="*/ 148295 w 1878480"/>
                  <a:gd name="connsiteY1" fmla="*/ 108580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91180"/>
                  <a:gd name="connsiteY0" fmla="*/ 412893 h 412893"/>
                  <a:gd name="connsiteX1" fmla="*/ 160995 w 1891180"/>
                  <a:gd name="connsiteY1" fmla="*/ 80005 h 412893"/>
                  <a:gd name="connsiteX2" fmla="*/ 1359496 w 1891180"/>
                  <a:gd name="connsiteY2" fmla="*/ 25085 h 412893"/>
                  <a:gd name="connsiteX3" fmla="*/ 1891180 w 1891180"/>
                  <a:gd name="connsiteY3" fmla="*/ 321003 h 412893"/>
                  <a:gd name="connsiteX4" fmla="*/ 1835915 w 1891180"/>
                  <a:gd name="connsiteY4" fmla="*/ 331239 h 412893"/>
                  <a:gd name="connsiteX5" fmla="*/ 1359059 w 1891180"/>
                  <a:gd name="connsiteY5" fmla="*/ 80688 h 412893"/>
                  <a:gd name="connsiteX6" fmla="*/ 879853 w 1891180"/>
                  <a:gd name="connsiteY6" fmla="*/ 324003 h 412893"/>
                  <a:gd name="connsiteX7" fmla="*/ 69010 w 1891180"/>
                  <a:gd name="connsiteY7" fmla="*/ 412893 h 412893"/>
                  <a:gd name="connsiteX0" fmla="*/ 69010 w 1891180"/>
                  <a:gd name="connsiteY0" fmla="*/ 387495 h 387495"/>
                  <a:gd name="connsiteX1" fmla="*/ 160995 w 1891180"/>
                  <a:gd name="connsiteY1" fmla="*/ 800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87495 h 387495"/>
                  <a:gd name="connsiteX1" fmla="*/ 154645 w 1891180"/>
                  <a:gd name="connsiteY1" fmla="*/ 1181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63679 h 363679"/>
                  <a:gd name="connsiteX1" fmla="*/ 154645 w 1891180"/>
                  <a:gd name="connsiteY1" fmla="*/ 94289 h 363679"/>
                  <a:gd name="connsiteX2" fmla="*/ 1359496 w 1891180"/>
                  <a:gd name="connsiteY2" fmla="*/ 25085 h 363679"/>
                  <a:gd name="connsiteX3" fmla="*/ 1891180 w 1891180"/>
                  <a:gd name="connsiteY3" fmla="*/ 297187 h 363679"/>
                  <a:gd name="connsiteX4" fmla="*/ 1835915 w 1891180"/>
                  <a:gd name="connsiteY4" fmla="*/ 307423 h 363679"/>
                  <a:gd name="connsiteX5" fmla="*/ 1359059 w 1891180"/>
                  <a:gd name="connsiteY5" fmla="*/ 56872 h 363679"/>
                  <a:gd name="connsiteX6" fmla="*/ 879853 w 1891180"/>
                  <a:gd name="connsiteY6" fmla="*/ 300187 h 363679"/>
                  <a:gd name="connsiteX7" fmla="*/ 69010 w 1891180"/>
                  <a:gd name="connsiteY7" fmla="*/ 363679 h 363679"/>
                  <a:gd name="connsiteX0" fmla="*/ 69010 w 1862605"/>
                  <a:gd name="connsiteY0" fmla="*/ 363679 h 363679"/>
                  <a:gd name="connsiteX1" fmla="*/ 154645 w 1862605"/>
                  <a:gd name="connsiteY1" fmla="*/ 94289 h 363679"/>
                  <a:gd name="connsiteX2" fmla="*/ 1359496 w 1862605"/>
                  <a:gd name="connsiteY2" fmla="*/ 25085 h 363679"/>
                  <a:gd name="connsiteX3" fmla="*/ 1862605 w 1862605"/>
                  <a:gd name="connsiteY3" fmla="*/ 301953 h 363679"/>
                  <a:gd name="connsiteX4" fmla="*/ 1835915 w 1862605"/>
                  <a:gd name="connsiteY4" fmla="*/ 307423 h 363679"/>
                  <a:gd name="connsiteX5" fmla="*/ 1359059 w 1862605"/>
                  <a:gd name="connsiteY5" fmla="*/ 56872 h 363679"/>
                  <a:gd name="connsiteX6" fmla="*/ 879853 w 1862605"/>
                  <a:gd name="connsiteY6" fmla="*/ 300187 h 363679"/>
                  <a:gd name="connsiteX7" fmla="*/ 69010 w 1862605"/>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35915 w 1846730"/>
                  <a:gd name="connsiteY4" fmla="*/ 307423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26390 w 1846730"/>
                  <a:gd name="connsiteY4" fmla="*/ 307426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8615"/>
                  <a:gd name="connsiteY0" fmla="*/ 363679 h 363679"/>
                  <a:gd name="connsiteX1" fmla="*/ 15464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1038823 w 1848615"/>
                  <a:gd name="connsiteY6" fmla="*/ 303365 h 363679"/>
                  <a:gd name="connsiteX7" fmla="*/ 69010 w 1848615"/>
                  <a:gd name="connsiteY7" fmla="*/ 363679 h 363679"/>
                  <a:gd name="connsiteX0" fmla="*/ 69010 w 1715523"/>
                  <a:gd name="connsiteY0" fmla="*/ 354157 h 354157"/>
                  <a:gd name="connsiteX1" fmla="*/ 326353 w 1715523"/>
                  <a:gd name="connsiteY1" fmla="*/ 71429 h 354157"/>
                  <a:gd name="connsiteX2" fmla="*/ 1226404 w 1715523"/>
                  <a:gd name="connsiteY2" fmla="*/ 25085 h 354157"/>
                  <a:gd name="connsiteX3" fmla="*/ 1713638 w 1715523"/>
                  <a:gd name="connsiteY3" fmla="*/ 301953 h 354157"/>
                  <a:gd name="connsiteX4" fmla="*/ 1715523 w 1715523"/>
                  <a:gd name="connsiteY4" fmla="*/ 310604 h 354157"/>
                  <a:gd name="connsiteX5" fmla="*/ 1225967 w 1715523"/>
                  <a:gd name="connsiteY5" fmla="*/ 56872 h 354157"/>
                  <a:gd name="connsiteX6" fmla="*/ 905731 w 1715523"/>
                  <a:gd name="connsiteY6" fmla="*/ 303365 h 354157"/>
                  <a:gd name="connsiteX7" fmla="*/ 69010 w 1715523"/>
                  <a:gd name="connsiteY7" fmla="*/ 354157 h 354157"/>
                  <a:gd name="connsiteX0" fmla="*/ 69011 w 1896678"/>
                  <a:gd name="connsiteY0" fmla="*/ 373210 h 373210"/>
                  <a:gd name="connsiteX1" fmla="*/ 507508 w 1896678"/>
                  <a:gd name="connsiteY1" fmla="*/ 71429 h 373210"/>
                  <a:gd name="connsiteX2" fmla="*/ 1407559 w 1896678"/>
                  <a:gd name="connsiteY2" fmla="*/ 25085 h 373210"/>
                  <a:gd name="connsiteX3" fmla="*/ 1894793 w 1896678"/>
                  <a:gd name="connsiteY3" fmla="*/ 301953 h 373210"/>
                  <a:gd name="connsiteX4" fmla="*/ 1896678 w 1896678"/>
                  <a:gd name="connsiteY4" fmla="*/ 310604 h 373210"/>
                  <a:gd name="connsiteX5" fmla="*/ 1407122 w 1896678"/>
                  <a:gd name="connsiteY5" fmla="*/ 56872 h 373210"/>
                  <a:gd name="connsiteX6" fmla="*/ 1086886 w 1896678"/>
                  <a:gd name="connsiteY6" fmla="*/ 303365 h 373210"/>
                  <a:gd name="connsiteX7" fmla="*/ 69011 w 1896678"/>
                  <a:gd name="connsiteY7" fmla="*/ 373210 h 373210"/>
                  <a:gd name="connsiteX0" fmla="*/ 69010 w 1896677"/>
                  <a:gd name="connsiteY0" fmla="*/ 373210 h 373210"/>
                  <a:gd name="connsiteX1" fmla="*/ 392900 w 1896677"/>
                  <a:gd name="connsiteY1" fmla="*/ 80954 h 373210"/>
                  <a:gd name="connsiteX2" fmla="*/ 1407558 w 1896677"/>
                  <a:gd name="connsiteY2" fmla="*/ 25085 h 373210"/>
                  <a:gd name="connsiteX3" fmla="*/ 1894792 w 1896677"/>
                  <a:gd name="connsiteY3" fmla="*/ 301953 h 373210"/>
                  <a:gd name="connsiteX4" fmla="*/ 1896677 w 1896677"/>
                  <a:gd name="connsiteY4" fmla="*/ 310604 h 373210"/>
                  <a:gd name="connsiteX5" fmla="*/ 1407121 w 1896677"/>
                  <a:gd name="connsiteY5" fmla="*/ 56872 h 373210"/>
                  <a:gd name="connsiteX6" fmla="*/ 1086885 w 1896677"/>
                  <a:gd name="connsiteY6" fmla="*/ 303365 h 373210"/>
                  <a:gd name="connsiteX7" fmla="*/ 69010 w 1896677"/>
                  <a:gd name="connsiteY7" fmla="*/ 373210 h 3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677" h="373210">
                    <a:moveTo>
                      <a:pt x="69010" y="373210"/>
                    </a:moveTo>
                    <a:cubicBezTo>
                      <a:pt x="0" y="347625"/>
                      <a:pt x="172316" y="136063"/>
                      <a:pt x="392900" y="80954"/>
                    </a:cubicBezTo>
                    <a:cubicBezTo>
                      <a:pt x="605864" y="78232"/>
                      <a:pt x="1169994" y="0"/>
                      <a:pt x="1407558" y="25085"/>
                    </a:cubicBezTo>
                    <a:cubicBezTo>
                      <a:pt x="1658149" y="26094"/>
                      <a:pt x="1831952" y="128517"/>
                      <a:pt x="1894792" y="301953"/>
                    </a:cubicBezTo>
                    <a:lnTo>
                      <a:pt x="1896677" y="310604"/>
                    </a:lnTo>
                    <a:cubicBezTo>
                      <a:pt x="1838232" y="163375"/>
                      <a:pt x="1630450" y="57693"/>
                      <a:pt x="1407121" y="56872"/>
                    </a:cubicBezTo>
                    <a:cubicBezTo>
                      <a:pt x="1185892" y="56059"/>
                      <a:pt x="1149497" y="158432"/>
                      <a:pt x="1086885" y="303365"/>
                    </a:cubicBezTo>
                    <a:lnTo>
                      <a:pt x="69010" y="373210"/>
                    </a:ln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grpSp>
        <p:grpSp>
          <p:nvGrpSpPr>
            <p:cNvPr id="53" name="Group 57">
              <a:extLst>
                <a:ext uri="{FF2B5EF4-FFF2-40B4-BE49-F238E27FC236}">
                  <a16:creationId xmlns="" xmlns:a16="http://schemas.microsoft.com/office/drawing/2014/main" id="{94CA1815-66A6-4ABD-8FB5-2E48D7A227BD}"/>
                </a:ext>
              </a:extLst>
            </p:cNvPr>
            <p:cNvGrpSpPr/>
            <p:nvPr/>
          </p:nvGrpSpPr>
          <p:grpSpPr>
            <a:xfrm>
              <a:off x="5522923" y="3844080"/>
              <a:ext cx="388275" cy="1628871"/>
              <a:chOff x="2628674" y="806679"/>
              <a:chExt cx="388275" cy="1628871"/>
            </a:xfrm>
            <a:solidFill>
              <a:srgbClr val="5EAAF0">
                <a:lumMod val="20000"/>
                <a:lumOff val="80000"/>
              </a:srgbClr>
            </a:solidFill>
          </p:grpSpPr>
          <p:sp>
            <p:nvSpPr>
              <p:cNvPr id="54" name="Freeform 58">
                <a:extLst>
                  <a:ext uri="{FF2B5EF4-FFF2-40B4-BE49-F238E27FC236}">
                    <a16:creationId xmlns="" xmlns:a16="http://schemas.microsoft.com/office/drawing/2014/main" id="{41B4CA23-71AC-46DE-A287-BDC8363DCF28}"/>
                  </a:ext>
                </a:extLst>
              </p:cNvPr>
              <p:cNvSpPr/>
              <p:nvPr/>
            </p:nvSpPr>
            <p:spPr>
              <a:xfrm rot="21285077">
                <a:off x="2628674" y="819990"/>
                <a:ext cx="376334" cy="1044986"/>
              </a:xfrm>
              <a:custGeom>
                <a:avLst/>
                <a:gdLst>
                  <a:gd name="connsiteX0" fmla="*/ 0 w 328523"/>
                  <a:gd name="connsiteY0" fmla="*/ 0 h 1210702"/>
                  <a:gd name="connsiteX1" fmla="*/ 328523 w 328523"/>
                  <a:gd name="connsiteY1" fmla="*/ 0 h 1210702"/>
                  <a:gd name="connsiteX2" fmla="*/ 328523 w 328523"/>
                  <a:gd name="connsiteY2" fmla="*/ 1210702 h 1210702"/>
                  <a:gd name="connsiteX3" fmla="*/ 0 w 328523"/>
                  <a:gd name="connsiteY3" fmla="*/ 1210702 h 1210702"/>
                  <a:gd name="connsiteX4" fmla="*/ 0 w 328523"/>
                  <a:gd name="connsiteY4" fmla="*/ 0 h 1210702"/>
                  <a:gd name="connsiteX0" fmla="*/ 98087 w 328523"/>
                  <a:gd name="connsiteY0" fmla="*/ 233791 h 1210702"/>
                  <a:gd name="connsiteX1" fmla="*/ 328523 w 328523"/>
                  <a:gd name="connsiteY1" fmla="*/ 0 h 1210702"/>
                  <a:gd name="connsiteX2" fmla="*/ 328523 w 328523"/>
                  <a:gd name="connsiteY2" fmla="*/ 1210702 h 1210702"/>
                  <a:gd name="connsiteX3" fmla="*/ 0 w 328523"/>
                  <a:gd name="connsiteY3" fmla="*/ 1210702 h 1210702"/>
                  <a:gd name="connsiteX4" fmla="*/ 98087 w 328523"/>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6618 w 335141"/>
                  <a:gd name="connsiteY3" fmla="*/ 1210702 h 1210702"/>
                  <a:gd name="connsiteX4" fmla="*/ 104705 w 335141"/>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72443 w 335141"/>
                  <a:gd name="connsiteY3" fmla="*/ 1205026 h 1210702"/>
                  <a:gd name="connsiteX4" fmla="*/ 104705 w 335141"/>
                  <a:gd name="connsiteY4" fmla="*/ 233791 h 1210702"/>
                  <a:gd name="connsiteX0" fmla="*/ 104705 w 335141"/>
                  <a:gd name="connsiteY0" fmla="*/ 233791 h 1246020"/>
                  <a:gd name="connsiteX1" fmla="*/ 335141 w 335141"/>
                  <a:gd name="connsiteY1" fmla="*/ 0 h 1246020"/>
                  <a:gd name="connsiteX2" fmla="*/ 335141 w 335141"/>
                  <a:gd name="connsiteY2" fmla="*/ 1210702 h 1246020"/>
                  <a:gd name="connsiteX3" fmla="*/ 72443 w 335141"/>
                  <a:gd name="connsiteY3" fmla="*/ 1205026 h 1246020"/>
                  <a:gd name="connsiteX4" fmla="*/ 104705 w 335141"/>
                  <a:gd name="connsiteY4" fmla="*/ 23379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39" h="1246020">
                    <a:moveTo>
                      <a:pt x="104705" y="269571"/>
                    </a:moveTo>
                    <a:cubicBezTo>
                      <a:pt x="133819" y="103133"/>
                      <a:pt x="228464" y="64381"/>
                      <a:pt x="321539" y="0"/>
                    </a:cubicBezTo>
                    <a:lnTo>
                      <a:pt x="321539" y="1210702"/>
                    </a:lnTo>
                    <a:cubicBezTo>
                      <a:pt x="233973" y="1208810"/>
                      <a:pt x="154235" y="1246020"/>
                      <a:pt x="58841" y="1205026"/>
                    </a:cubicBezTo>
                    <a:cubicBezTo>
                      <a:pt x="91537" y="879389"/>
                      <a:pt x="0" y="598158"/>
                      <a:pt x="104705" y="269571"/>
                    </a:cubicBez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55" name="Freeform 59">
                <a:extLst>
                  <a:ext uri="{FF2B5EF4-FFF2-40B4-BE49-F238E27FC236}">
                    <a16:creationId xmlns="" xmlns:a16="http://schemas.microsoft.com/office/drawing/2014/main" id="{B248F57E-6916-4AD2-B592-AC55BBDDDED6}"/>
                  </a:ext>
                </a:extLst>
              </p:cNvPr>
              <p:cNvSpPr/>
              <p:nvPr/>
            </p:nvSpPr>
            <p:spPr>
              <a:xfrm rot="16200000">
                <a:off x="2015908" y="1434510"/>
                <a:ext cx="1628871" cy="373210"/>
              </a:xfrm>
              <a:custGeom>
                <a:avLst/>
                <a:gdLst>
                  <a:gd name="connsiteX0" fmla="*/ 20725 w 1104898"/>
                  <a:gd name="connsiteY0" fmla="*/ 287800 h 789940"/>
                  <a:gd name="connsiteX1" fmla="*/ 555561 w 1104898"/>
                  <a:gd name="connsiteY1" fmla="*/ 6 h 789940"/>
                  <a:gd name="connsiteX2" fmla="*/ 1087245 w 1104898"/>
                  <a:gd name="connsiteY2" fmla="*/ 295924 h 789940"/>
                  <a:gd name="connsiteX3" fmla="*/ 1031980 w 1104898"/>
                  <a:gd name="connsiteY3" fmla="*/ 306160 h 789940"/>
                  <a:gd name="connsiteX4" fmla="*/ 555124 w 1104898"/>
                  <a:gd name="connsiteY4" fmla="*/ 55609 h 789940"/>
                  <a:gd name="connsiteX5" fmla="*/ 75918 w 1104898"/>
                  <a:gd name="connsiteY5" fmla="*/ 298924 h 789940"/>
                  <a:gd name="connsiteX6" fmla="*/ 20725 w 1104898"/>
                  <a:gd name="connsiteY6" fmla="*/ 287800 h 789940"/>
                  <a:gd name="connsiteX0" fmla="*/ 0 w 1809470"/>
                  <a:gd name="connsiteY0" fmla="*/ 331657 h 331657"/>
                  <a:gd name="connsiteX1" fmla="*/ 1277786 w 1809470"/>
                  <a:gd name="connsiteY1" fmla="*/ 1001 h 331657"/>
                  <a:gd name="connsiteX2" fmla="*/ 1809470 w 1809470"/>
                  <a:gd name="connsiteY2" fmla="*/ 296919 h 331657"/>
                  <a:gd name="connsiteX3" fmla="*/ 1754205 w 1809470"/>
                  <a:gd name="connsiteY3" fmla="*/ 307155 h 331657"/>
                  <a:gd name="connsiteX4" fmla="*/ 1277349 w 1809470"/>
                  <a:gd name="connsiteY4" fmla="*/ 56604 h 331657"/>
                  <a:gd name="connsiteX5" fmla="*/ 798143 w 1809470"/>
                  <a:gd name="connsiteY5" fmla="*/ 299919 h 331657"/>
                  <a:gd name="connsiteX6" fmla="*/ 0 w 1809470"/>
                  <a:gd name="connsiteY6" fmla="*/ 331657 h 331657"/>
                  <a:gd name="connsiteX0" fmla="*/ 133679 w 1943149"/>
                  <a:gd name="connsiteY0" fmla="*/ 355741 h 355741"/>
                  <a:gd name="connsiteX1" fmla="*/ 212964 w 1943149"/>
                  <a:gd name="connsiteY1" fmla="*/ 108580 h 355741"/>
                  <a:gd name="connsiteX2" fmla="*/ 1411465 w 1943149"/>
                  <a:gd name="connsiteY2" fmla="*/ 25085 h 355741"/>
                  <a:gd name="connsiteX3" fmla="*/ 1943149 w 1943149"/>
                  <a:gd name="connsiteY3" fmla="*/ 321003 h 355741"/>
                  <a:gd name="connsiteX4" fmla="*/ 1887884 w 1943149"/>
                  <a:gd name="connsiteY4" fmla="*/ 331239 h 355741"/>
                  <a:gd name="connsiteX5" fmla="*/ 1411028 w 1943149"/>
                  <a:gd name="connsiteY5" fmla="*/ 80688 h 355741"/>
                  <a:gd name="connsiteX6" fmla="*/ 931822 w 1943149"/>
                  <a:gd name="connsiteY6" fmla="*/ 324003 h 355741"/>
                  <a:gd name="connsiteX7" fmla="*/ 133679 w 1943149"/>
                  <a:gd name="connsiteY7" fmla="*/ 355741 h 355741"/>
                  <a:gd name="connsiteX0" fmla="*/ 76529 w 1885999"/>
                  <a:gd name="connsiteY0" fmla="*/ 355741 h 355741"/>
                  <a:gd name="connsiteX1" fmla="*/ 155814 w 1885999"/>
                  <a:gd name="connsiteY1" fmla="*/ 108580 h 355741"/>
                  <a:gd name="connsiteX2" fmla="*/ 1354315 w 1885999"/>
                  <a:gd name="connsiteY2" fmla="*/ 25085 h 355741"/>
                  <a:gd name="connsiteX3" fmla="*/ 1885999 w 1885999"/>
                  <a:gd name="connsiteY3" fmla="*/ 321003 h 355741"/>
                  <a:gd name="connsiteX4" fmla="*/ 1830734 w 1885999"/>
                  <a:gd name="connsiteY4" fmla="*/ 331239 h 355741"/>
                  <a:gd name="connsiteX5" fmla="*/ 1353878 w 1885999"/>
                  <a:gd name="connsiteY5" fmla="*/ 80688 h 355741"/>
                  <a:gd name="connsiteX6" fmla="*/ 874672 w 1885999"/>
                  <a:gd name="connsiteY6" fmla="*/ 324003 h 355741"/>
                  <a:gd name="connsiteX7" fmla="*/ 76529 w 1885999"/>
                  <a:gd name="connsiteY7" fmla="*/ 355741 h 355741"/>
                  <a:gd name="connsiteX0" fmla="*/ 69010 w 1878480"/>
                  <a:gd name="connsiteY0" fmla="*/ 355741 h 355741"/>
                  <a:gd name="connsiteX1" fmla="*/ 148295 w 1878480"/>
                  <a:gd name="connsiteY1" fmla="*/ 108580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91180"/>
                  <a:gd name="connsiteY0" fmla="*/ 412893 h 412893"/>
                  <a:gd name="connsiteX1" fmla="*/ 160995 w 1891180"/>
                  <a:gd name="connsiteY1" fmla="*/ 80005 h 412893"/>
                  <a:gd name="connsiteX2" fmla="*/ 1359496 w 1891180"/>
                  <a:gd name="connsiteY2" fmla="*/ 25085 h 412893"/>
                  <a:gd name="connsiteX3" fmla="*/ 1891180 w 1891180"/>
                  <a:gd name="connsiteY3" fmla="*/ 321003 h 412893"/>
                  <a:gd name="connsiteX4" fmla="*/ 1835915 w 1891180"/>
                  <a:gd name="connsiteY4" fmla="*/ 331239 h 412893"/>
                  <a:gd name="connsiteX5" fmla="*/ 1359059 w 1891180"/>
                  <a:gd name="connsiteY5" fmla="*/ 80688 h 412893"/>
                  <a:gd name="connsiteX6" fmla="*/ 879853 w 1891180"/>
                  <a:gd name="connsiteY6" fmla="*/ 324003 h 412893"/>
                  <a:gd name="connsiteX7" fmla="*/ 69010 w 1891180"/>
                  <a:gd name="connsiteY7" fmla="*/ 412893 h 412893"/>
                  <a:gd name="connsiteX0" fmla="*/ 69010 w 1891180"/>
                  <a:gd name="connsiteY0" fmla="*/ 387495 h 387495"/>
                  <a:gd name="connsiteX1" fmla="*/ 160995 w 1891180"/>
                  <a:gd name="connsiteY1" fmla="*/ 800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87495 h 387495"/>
                  <a:gd name="connsiteX1" fmla="*/ 154645 w 1891180"/>
                  <a:gd name="connsiteY1" fmla="*/ 1181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63679 h 363679"/>
                  <a:gd name="connsiteX1" fmla="*/ 154645 w 1891180"/>
                  <a:gd name="connsiteY1" fmla="*/ 94289 h 363679"/>
                  <a:gd name="connsiteX2" fmla="*/ 1359496 w 1891180"/>
                  <a:gd name="connsiteY2" fmla="*/ 25085 h 363679"/>
                  <a:gd name="connsiteX3" fmla="*/ 1891180 w 1891180"/>
                  <a:gd name="connsiteY3" fmla="*/ 297187 h 363679"/>
                  <a:gd name="connsiteX4" fmla="*/ 1835915 w 1891180"/>
                  <a:gd name="connsiteY4" fmla="*/ 307423 h 363679"/>
                  <a:gd name="connsiteX5" fmla="*/ 1359059 w 1891180"/>
                  <a:gd name="connsiteY5" fmla="*/ 56872 h 363679"/>
                  <a:gd name="connsiteX6" fmla="*/ 879853 w 1891180"/>
                  <a:gd name="connsiteY6" fmla="*/ 300187 h 363679"/>
                  <a:gd name="connsiteX7" fmla="*/ 69010 w 1891180"/>
                  <a:gd name="connsiteY7" fmla="*/ 363679 h 363679"/>
                  <a:gd name="connsiteX0" fmla="*/ 69010 w 1862605"/>
                  <a:gd name="connsiteY0" fmla="*/ 363679 h 363679"/>
                  <a:gd name="connsiteX1" fmla="*/ 154645 w 1862605"/>
                  <a:gd name="connsiteY1" fmla="*/ 94289 h 363679"/>
                  <a:gd name="connsiteX2" fmla="*/ 1359496 w 1862605"/>
                  <a:gd name="connsiteY2" fmla="*/ 25085 h 363679"/>
                  <a:gd name="connsiteX3" fmla="*/ 1862605 w 1862605"/>
                  <a:gd name="connsiteY3" fmla="*/ 301953 h 363679"/>
                  <a:gd name="connsiteX4" fmla="*/ 1835915 w 1862605"/>
                  <a:gd name="connsiteY4" fmla="*/ 307423 h 363679"/>
                  <a:gd name="connsiteX5" fmla="*/ 1359059 w 1862605"/>
                  <a:gd name="connsiteY5" fmla="*/ 56872 h 363679"/>
                  <a:gd name="connsiteX6" fmla="*/ 879853 w 1862605"/>
                  <a:gd name="connsiteY6" fmla="*/ 300187 h 363679"/>
                  <a:gd name="connsiteX7" fmla="*/ 69010 w 1862605"/>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35915 w 1846730"/>
                  <a:gd name="connsiteY4" fmla="*/ 307423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26390 w 1846730"/>
                  <a:gd name="connsiteY4" fmla="*/ 307426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8615"/>
                  <a:gd name="connsiteY0" fmla="*/ 363679 h 363679"/>
                  <a:gd name="connsiteX1" fmla="*/ 15464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1038823 w 1848615"/>
                  <a:gd name="connsiteY6" fmla="*/ 303365 h 363679"/>
                  <a:gd name="connsiteX7" fmla="*/ 69010 w 1848615"/>
                  <a:gd name="connsiteY7" fmla="*/ 363679 h 363679"/>
                  <a:gd name="connsiteX0" fmla="*/ 69010 w 1715523"/>
                  <a:gd name="connsiteY0" fmla="*/ 354157 h 354157"/>
                  <a:gd name="connsiteX1" fmla="*/ 326353 w 1715523"/>
                  <a:gd name="connsiteY1" fmla="*/ 71429 h 354157"/>
                  <a:gd name="connsiteX2" fmla="*/ 1226404 w 1715523"/>
                  <a:gd name="connsiteY2" fmla="*/ 25085 h 354157"/>
                  <a:gd name="connsiteX3" fmla="*/ 1713638 w 1715523"/>
                  <a:gd name="connsiteY3" fmla="*/ 301953 h 354157"/>
                  <a:gd name="connsiteX4" fmla="*/ 1715523 w 1715523"/>
                  <a:gd name="connsiteY4" fmla="*/ 310604 h 354157"/>
                  <a:gd name="connsiteX5" fmla="*/ 1225967 w 1715523"/>
                  <a:gd name="connsiteY5" fmla="*/ 56872 h 354157"/>
                  <a:gd name="connsiteX6" fmla="*/ 905731 w 1715523"/>
                  <a:gd name="connsiteY6" fmla="*/ 303365 h 354157"/>
                  <a:gd name="connsiteX7" fmla="*/ 69010 w 1715523"/>
                  <a:gd name="connsiteY7" fmla="*/ 354157 h 354157"/>
                  <a:gd name="connsiteX0" fmla="*/ 69011 w 1896678"/>
                  <a:gd name="connsiteY0" fmla="*/ 373210 h 373210"/>
                  <a:gd name="connsiteX1" fmla="*/ 507508 w 1896678"/>
                  <a:gd name="connsiteY1" fmla="*/ 71429 h 373210"/>
                  <a:gd name="connsiteX2" fmla="*/ 1407559 w 1896678"/>
                  <a:gd name="connsiteY2" fmla="*/ 25085 h 373210"/>
                  <a:gd name="connsiteX3" fmla="*/ 1894793 w 1896678"/>
                  <a:gd name="connsiteY3" fmla="*/ 301953 h 373210"/>
                  <a:gd name="connsiteX4" fmla="*/ 1896678 w 1896678"/>
                  <a:gd name="connsiteY4" fmla="*/ 310604 h 373210"/>
                  <a:gd name="connsiteX5" fmla="*/ 1407122 w 1896678"/>
                  <a:gd name="connsiteY5" fmla="*/ 56872 h 373210"/>
                  <a:gd name="connsiteX6" fmla="*/ 1086886 w 1896678"/>
                  <a:gd name="connsiteY6" fmla="*/ 303365 h 373210"/>
                  <a:gd name="connsiteX7" fmla="*/ 69011 w 1896678"/>
                  <a:gd name="connsiteY7" fmla="*/ 373210 h 373210"/>
                  <a:gd name="connsiteX0" fmla="*/ 69010 w 1896677"/>
                  <a:gd name="connsiteY0" fmla="*/ 373210 h 373210"/>
                  <a:gd name="connsiteX1" fmla="*/ 392900 w 1896677"/>
                  <a:gd name="connsiteY1" fmla="*/ 80954 h 373210"/>
                  <a:gd name="connsiteX2" fmla="*/ 1407558 w 1896677"/>
                  <a:gd name="connsiteY2" fmla="*/ 25085 h 373210"/>
                  <a:gd name="connsiteX3" fmla="*/ 1894792 w 1896677"/>
                  <a:gd name="connsiteY3" fmla="*/ 301953 h 373210"/>
                  <a:gd name="connsiteX4" fmla="*/ 1896677 w 1896677"/>
                  <a:gd name="connsiteY4" fmla="*/ 310604 h 373210"/>
                  <a:gd name="connsiteX5" fmla="*/ 1407121 w 1896677"/>
                  <a:gd name="connsiteY5" fmla="*/ 56872 h 373210"/>
                  <a:gd name="connsiteX6" fmla="*/ 1086885 w 1896677"/>
                  <a:gd name="connsiteY6" fmla="*/ 303365 h 373210"/>
                  <a:gd name="connsiteX7" fmla="*/ 69010 w 1896677"/>
                  <a:gd name="connsiteY7" fmla="*/ 373210 h 3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677" h="373210">
                    <a:moveTo>
                      <a:pt x="69010" y="373210"/>
                    </a:moveTo>
                    <a:cubicBezTo>
                      <a:pt x="0" y="347625"/>
                      <a:pt x="172316" y="136063"/>
                      <a:pt x="392900" y="80954"/>
                    </a:cubicBezTo>
                    <a:cubicBezTo>
                      <a:pt x="605864" y="78232"/>
                      <a:pt x="1169994" y="0"/>
                      <a:pt x="1407558" y="25085"/>
                    </a:cubicBezTo>
                    <a:cubicBezTo>
                      <a:pt x="1658149" y="26094"/>
                      <a:pt x="1831952" y="128517"/>
                      <a:pt x="1894792" y="301953"/>
                    </a:cubicBezTo>
                    <a:lnTo>
                      <a:pt x="1896677" y="310604"/>
                    </a:lnTo>
                    <a:cubicBezTo>
                      <a:pt x="1838232" y="163375"/>
                      <a:pt x="1630450" y="57693"/>
                      <a:pt x="1407121" y="56872"/>
                    </a:cubicBezTo>
                    <a:cubicBezTo>
                      <a:pt x="1185892" y="56059"/>
                      <a:pt x="1149497" y="158432"/>
                      <a:pt x="1086885" y="303365"/>
                    </a:cubicBezTo>
                    <a:lnTo>
                      <a:pt x="69010" y="373210"/>
                    </a:ln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grpSp>
        <p:sp>
          <p:nvSpPr>
            <p:cNvPr id="56" name="Line Callout 2 (Accent Bar) 33">
              <a:extLst>
                <a:ext uri="{FF2B5EF4-FFF2-40B4-BE49-F238E27FC236}">
                  <a16:creationId xmlns="" xmlns:a16="http://schemas.microsoft.com/office/drawing/2014/main" id="{4072865E-7372-46A2-A093-5D5FA769A059}"/>
                </a:ext>
              </a:extLst>
            </p:cNvPr>
            <p:cNvSpPr/>
            <p:nvPr/>
          </p:nvSpPr>
          <p:spPr>
            <a:xfrm flipH="1">
              <a:off x="3453503" y="3631003"/>
              <a:ext cx="1425946" cy="1085710"/>
            </a:xfrm>
            <a:prstGeom prst="accentCallout2">
              <a:avLst>
                <a:gd name="adj1" fmla="val 18750"/>
                <a:gd name="adj2" fmla="val -8333"/>
                <a:gd name="adj3" fmla="val 18750"/>
                <a:gd name="adj4" fmla="val -16667"/>
                <a:gd name="adj5" fmla="val 45833"/>
                <a:gd name="adj6" fmla="val -58667"/>
              </a:avLst>
            </a:prstGeom>
            <a:noFill/>
            <a:ln w="9525" cap="flat" cmpd="sng" algn="ctr">
              <a:solidFill>
                <a:srgbClr val="B4D2F3">
                  <a:shade val="50000"/>
                </a:srgbClr>
              </a:solidFill>
              <a:prstDash val="sysDash"/>
              <a:miter lim="800000"/>
            </a:ln>
            <a:effectLst/>
          </p:spPr>
          <p:txBody>
            <a:bodyPr rtlCol="0" anchor="ctr"/>
            <a:lstStyle/>
            <a:p>
              <a:pPr lvl="0" algn="r" defTabSz="8929" hangingPunct="0">
                <a:defRPr/>
              </a:pPr>
              <a:r>
                <a:rPr lang="en-US" sz="1000" b="1" kern="0" dirty="0">
                  <a:solidFill>
                    <a:srgbClr val="323947"/>
                  </a:solidFill>
                  <a:latin typeface="Arial" panose="020B0604020202020204"/>
                  <a:sym typeface="Century Gothic"/>
                </a:rPr>
                <a:t>Filling level estimation sensors</a:t>
              </a:r>
              <a:endParaRPr kumimoji="0" lang="en-US"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endParaRPr>
            </a:p>
          </p:txBody>
        </p:sp>
        <p:grpSp>
          <p:nvGrpSpPr>
            <p:cNvPr id="57" name="Group 66">
              <a:extLst>
                <a:ext uri="{FF2B5EF4-FFF2-40B4-BE49-F238E27FC236}">
                  <a16:creationId xmlns="" xmlns:a16="http://schemas.microsoft.com/office/drawing/2014/main" id="{B3D4EA1A-7352-4CFD-8B14-C0095AF238B3}"/>
                </a:ext>
              </a:extLst>
            </p:cNvPr>
            <p:cNvGrpSpPr/>
            <p:nvPr/>
          </p:nvGrpSpPr>
          <p:grpSpPr>
            <a:xfrm flipH="1">
              <a:off x="8546793" y="2061635"/>
              <a:ext cx="388275" cy="1628871"/>
              <a:chOff x="2628674" y="806679"/>
              <a:chExt cx="388275" cy="1628871"/>
            </a:xfrm>
            <a:solidFill>
              <a:srgbClr val="FF8F8F"/>
            </a:solidFill>
          </p:grpSpPr>
          <p:sp>
            <p:nvSpPr>
              <p:cNvPr id="58" name="Freeform 67">
                <a:extLst>
                  <a:ext uri="{FF2B5EF4-FFF2-40B4-BE49-F238E27FC236}">
                    <a16:creationId xmlns="" xmlns:a16="http://schemas.microsoft.com/office/drawing/2014/main" id="{49C64827-D25A-4530-9D2B-7C1F02FE8012}"/>
                  </a:ext>
                </a:extLst>
              </p:cNvPr>
              <p:cNvSpPr/>
              <p:nvPr/>
            </p:nvSpPr>
            <p:spPr>
              <a:xfrm rot="21285077">
                <a:off x="2628674" y="819990"/>
                <a:ext cx="376334" cy="1044986"/>
              </a:xfrm>
              <a:custGeom>
                <a:avLst/>
                <a:gdLst>
                  <a:gd name="connsiteX0" fmla="*/ 0 w 328523"/>
                  <a:gd name="connsiteY0" fmla="*/ 0 h 1210702"/>
                  <a:gd name="connsiteX1" fmla="*/ 328523 w 328523"/>
                  <a:gd name="connsiteY1" fmla="*/ 0 h 1210702"/>
                  <a:gd name="connsiteX2" fmla="*/ 328523 w 328523"/>
                  <a:gd name="connsiteY2" fmla="*/ 1210702 h 1210702"/>
                  <a:gd name="connsiteX3" fmla="*/ 0 w 328523"/>
                  <a:gd name="connsiteY3" fmla="*/ 1210702 h 1210702"/>
                  <a:gd name="connsiteX4" fmla="*/ 0 w 328523"/>
                  <a:gd name="connsiteY4" fmla="*/ 0 h 1210702"/>
                  <a:gd name="connsiteX0" fmla="*/ 98087 w 328523"/>
                  <a:gd name="connsiteY0" fmla="*/ 233791 h 1210702"/>
                  <a:gd name="connsiteX1" fmla="*/ 328523 w 328523"/>
                  <a:gd name="connsiteY1" fmla="*/ 0 h 1210702"/>
                  <a:gd name="connsiteX2" fmla="*/ 328523 w 328523"/>
                  <a:gd name="connsiteY2" fmla="*/ 1210702 h 1210702"/>
                  <a:gd name="connsiteX3" fmla="*/ 0 w 328523"/>
                  <a:gd name="connsiteY3" fmla="*/ 1210702 h 1210702"/>
                  <a:gd name="connsiteX4" fmla="*/ 98087 w 328523"/>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6618 w 335141"/>
                  <a:gd name="connsiteY3" fmla="*/ 1210702 h 1210702"/>
                  <a:gd name="connsiteX4" fmla="*/ 104705 w 335141"/>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72443 w 335141"/>
                  <a:gd name="connsiteY3" fmla="*/ 1205026 h 1210702"/>
                  <a:gd name="connsiteX4" fmla="*/ 104705 w 335141"/>
                  <a:gd name="connsiteY4" fmla="*/ 233791 h 1210702"/>
                  <a:gd name="connsiteX0" fmla="*/ 104705 w 335141"/>
                  <a:gd name="connsiteY0" fmla="*/ 233791 h 1246020"/>
                  <a:gd name="connsiteX1" fmla="*/ 335141 w 335141"/>
                  <a:gd name="connsiteY1" fmla="*/ 0 h 1246020"/>
                  <a:gd name="connsiteX2" fmla="*/ 335141 w 335141"/>
                  <a:gd name="connsiteY2" fmla="*/ 1210702 h 1246020"/>
                  <a:gd name="connsiteX3" fmla="*/ 72443 w 335141"/>
                  <a:gd name="connsiteY3" fmla="*/ 1205026 h 1246020"/>
                  <a:gd name="connsiteX4" fmla="*/ 104705 w 335141"/>
                  <a:gd name="connsiteY4" fmla="*/ 23379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39" h="1246020">
                    <a:moveTo>
                      <a:pt x="104705" y="269571"/>
                    </a:moveTo>
                    <a:cubicBezTo>
                      <a:pt x="133819" y="103133"/>
                      <a:pt x="228464" y="64381"/>
                      <a:pt x="321539" y="0"/>
                    </a:cubicBezTo>
                    <a:lnTo>
                      <a:pt x="321539" y="1210702"/>
                    </a:lnTo>
                    <a:cubicBezTo>
                      <a:pt x="233973" y="1208810"/>
                      <a:pt x="154235" y="1246020"/>
                      <a:pt x="58841" y="1205026"/>
                    </a:cubicBezTo>
                    <a:cubicBezTo>
                      <a:pt x="91537" y="879389"/>
                      <a:pt x="0" y="598158"/>
                      <a:pt x="104705" y="269571"/>
                    </a:cubicBez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59" name="Freeform 68">
                <a:extLst>
                  <a:ext uri="{FF2B5EF4-FFF2-40B4-BE49-F238E27FC236}">
                    <a16:creationId xmlns="" xmlns:a16="http://schemas.microsoft.com/office/drawing/2014/main" id="{02C5C2D8-1739-437A-B963-32A6A2DCAF6F}"/>
                  </a:ext>
                </a:extLst>
              </p:cNvPr>
              <p:cNvSpPr/>
              <p:nvPr/>
            </p:nvSpPr>
            <p:spPr>
              <a:xfrm rot="16200000">
                <a:off x="2015908" y="1434510"/>
                <a:ext cx="1628871" cy="373210"/>
              </a:xfrm>
              <a:custGeom>
                <a:avLst/>
                <a:gdLst>
                  <a:gd name="connsiteX0" fmla="*/ 20725 w 1104898"/>
                  <a:gd name="connsiteY0" fmla="*/ 287800 h 789940"/>
                  <a:gd name="connsiteX1" fmla="*/ 555561 w 1104898"/>
                  <a:gd name="connsiteY1" fmla="*/ 6 h 789940"/>
                  <a:gd name="connsiteX2" fmla="*/ 1087245 w 1104898"/>
                  <a:gd name="connsiteY2" fmla="*/ 295924 h 789940"/>
                  <a:gd name="connsiteX3" fmla="*/ 1031980 w 1104898"/>
                  <a:gd name="connsiteY3" fmla="*/ 306160 h 789940"/>
                  <a:gd name="connsiteX4" fmla="*/ 555124 w 1104898"/>
                  <a:gd name="connsiteY4" fmla="*/ 55609 h 789940"/>
                  <a:gd name="connsiteX5" fmla="*/ 75918 w 1104898"/>
                  <a:gd name="connsiteY5" fmla="*/ 298924 h 789940"/>
                  <a:gd name="connsiteX6" fmla="*/ 20725 w 1104898"/>
                  <a:gd name="connsiteY6" fmla="*/ 287800 h 789940"/>
                  <a:gd name="connsiteX0" fmla="*/ 0 w 1809470"/>
                  <a:gd name="connsiteY0" fmla="*/ 331657 h 331657"/>
                  <a:gd name="connsiteX1" fmla="*/ 1277786 w 1809470"/>
                  <a:gd name="connsiteY1" fmla="*/ 1001 h 331657"/>
                  <a:gd name="connsiteX2" fmla="*/ 1809470 w 1809470"/>
                  <a:gd name="connsiteY2" fmla="*/ 296919 h 331657"/>
                  <a:gd name="connsiteX3" fmla="*/ 1754205 w 1809470"/>
                  <a:gd name="connsiteY3" fmla="*/ 307155 h 331657"/>
                  <a:gd name="connsiteX4" fmla="*/ 1277349 w 1809470"/>
                  <a:gd name="connsiteY4" fmla="*/ 56604 h 331657"/>
                  <a:gd name="connsiteX5" fmla="*/ 798143 w 1809470"/>
                  <a:gd name="connsiteY5" fmla="*/ 299919 h 331657"/>
                  <a:gd name="connsiteX6" fmla="*/ 0 w 1809470"/>
                  <a:gd name="connsiteY6" fmla="*/ 331657 h 331657"/>
                  <a:gd name="connsiteX0" fmla="*/ 133679 w 1943149"/>
                  <a:gd name="connsiteY0" fmla="*/ 355741 h 355741"/>
                  <a:gd name="connsiteX1" fmla="*/ 212964 w 1943149"/>
                  <a:gd name="connsiteY1" fmla="*/ 108580 h 355741"/>
                  <a:gd name="connsiteX2" fmla="*/ 1411465 w 1943149"/>
                  <a:gd name="connsiteY2" fmla="*/ 25085 h 355741"/>
                  <a:gd name="connsiteX3" fmla="*/ 1943149 w 1943149"/>
                  <a:gd name="connsiteY3" fmla="*/ 321003 h 355741"/>
                  <a:gd name="connsiteX4" fmla="*/ 1887884 w 1943149"/>
                  <a:gd name="connsiteY4" fmla="*/ 331239 h 355741"/>
                  <a:gd name="connsiteX5" fmla="*/ 1411028 w 1943149"/>
                  <a:gd name="connsiteY5" fmla="*/ 80688 h 355741"/>
                  <a:gd name="connsiteX6" fmla="*/ 931822 w 1943149"/>
                  <a:gd name="connsiteY6" fmla="*/ 324003 h 355741"/>
                  <a:gd name="connsiteX7" fmla="*/ 133679 w 1943149"/>
                  <a:gd name="connsiteY7" fmla="*/ 355741 h 355741"/>
                  <a:gd name="connsiteX0" fmla="*/ 76529 w 1885999"/>
                  <a:gd name="connsiteY0" fmla="*/ 355741 h 355741"/>
                  <a:gd name="connsiteX1" fmla="*/ 155814 w 1885999"/>
                  <a:gd name="connsiteY1" fmla="*/ 108580 h 355741"/>
                  <a:gd name="connsiteX2" fmla="*/ 1354315 w 1885999"/>
                  <a:gd name="connsiteY2" fmla="*/ 25085 h 355741"/>
                  <a:gd name="connsiteX3" fmla="*/ 1885999 w 1885999"/>
                  <a:gd name="connsiteY3" fmla="*/ 321003 h 355741"/>
                  <a:gd name="connsiteX4" fmla="*/ 1830734 w 1885999"/>
                  <a:gd name="connsiteY4" fmla="*/ 331239 h 355741"/>
                  <a:gd name="connsiteX5" fmla="*/ 1353878 w 1885999"/>
                  <a:gd name="connsiteY5" fmla="*/ 80688 h 355741"/>
                  <a:gd name="connsiteX6" fmla="*/ 874672 w 1885999"/>
                  <a:gd name="connsiteY6" fmla="*/ 324003 h 355741"/>
                  <a:gd name="connsiteX7" fmla="*/ 76529 w 1885999"/>
                  <a:gd name="connsiteY7" fmla="*/ 355741 h 355741"/>
                  <a:gd name="connsiteX0" fmla="*/ 69010 w 1878480"/>
                  <a:gd name="connsiteY0" fmla="*/ 355741 h 355741"/>
                  <a:gd name="connsiteX1" fmla="*/ 148295 w 1878480"/>
                  <a:gd name="connsiteY1" fmla="*/ 108580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91180"/>
                  <a:gd name="connsiteY0" fmla="*/ 412893 h 412893"/>
                  <a:gd name="connsiteX1" fmla="*/ 160995 w 1891180"/>
                  <a:gd name="connsiteY1" fmla="*/ 80005 h 412893"/>
                  <a:gd name="connsiteX2" fmla="*/ 1359496 w 1891180"/>
                  <a:gd name="connsiteY2" fmla="*/ 25085 h 412893"/>
                  <a:gd name="connsiteX3" fmla="*/ 1891180 w 1891180"/>
                  <a:gd name="connsiteY3" fmla="*/ 321003 h 412893"/>
                  <a:gd name="connsiteX4" fmla="*/ 1835915 w 1891180"/>
                  <a:gd name="connsiteY4" fmla="*/ 331239 h 412893"/>
                  <a:gd name="connsiteX5" fmla="*/ 1359059 w 1891180"/>
                  <a:gd name="connsiteY5" fmla="*/ 80688 h 412893"/>
                  <a:gd name="connsiteX6" fmla="*/ 879853 w 1891180"/>
                  <a:gd name="connsiteY6" fmla="*/ 324003 h 412893"/>
                  <a:gd name="connsiteX7" fmla="*/ 69010 w 1891180"/>
                  <a:gd name="connsiteY7" fmla="*/ 412893 h 412893"/>
                  <a:gd name="connsiteX0" fmla="*/ 69010 w 1891180"/>
                  <a:gd name="connsiteY0" fmla="*/ 387495 h 387495"/>
                  <a:gd name="connsiteX1" fmla="*/ 160995 w 1891180"/>
                  <a:gd name="connsiteY1" fmla="*/ 800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87495 h 387495"/>
                  <a:gd name="connsiteX1" fmla="*/ 154645 w 1891180"/>
                  <a:gd name="connsiteY1" fmla="*/ 1181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63679 h 363679"/>
                  <a:gd name="connsiteX1" fmla="*/ 154645 w 1891180"/>
                  <a:gd name="connsiteY1" fmla="*/ 94289 h 363679"/>
                  <a:gd name="connsiteX2" fmla="*/ 1359496 w 1891180"/>
                  <a:gd name="connsiteY2" fmla="*/ 25085 h 363679"/>
                  <a:gd name="connsiteX3" fmla="*/ 1891180 w 1891180"/>
                  <a:gd name="connsiteY3" fmla="*/ 297187 h 363679"/>
                  <a:gd name="connsiteX4" fmla="*/ 1835915 w 1891180"/>
                  <a:gd name="connsiteY4" fmla="*/ 307423 h 363679"/>
                  <a:gd name="connsiteX5" fmla="*/ 1359059 w 1891180"/>
                  <a:gd name="connsiteY5" fmla="*/ 56872 h 363679"/>
                  <a:gd name="connsiteX6" fmla="*/ 879853 w 1891180"/>
                  <a:gd name="connsiteY6" fmla="*/ 300187 h 363679"/>
                  <a:gd name="connsiteX7" fmla="*/ 69010 w 1891180"/>
                  <a:gd name="connsiteY7" fmla="*/ 363679 h 363679"/>
                  <a:gd name="connsiteX0" fmla="*/ 69010 w 1862605"/>
                  <a:gd name="connsiteY0" fmla="*/ 363679 h 363679"/>
                  <a:gd name="connsiteX1" fmla="*/ 154645 w 1862605"/>
                  <a:gd name="connsiteY1" fmla="*/ 94289 h 363679"/>
                  <a:gd name="connsiteX2" fmla="*/ 1359496 w 1862605"/>
                  <a:gd name="connsiteY2" fmla="*/ 25085 h 363679"/>
                  <a:gd name="connsiteX3" fmla="*/ 1862605 w 1862605"/>
                  <a:gd name="connsiteY3" fmla="*/ 301953 h 363679"/>
                  <a:gd name="connsiteX4" fmla="*/ 1835915 w 1862605"/>
                  <a:gd name="connsiteY4" fmla="*/ 307423 h 363679"/>
                  <a:gd name="connsiteX5" fmla="*/ 1359059 w 1862605"/>
                  <a:gd name="connsiteY5" fmla="*/ 56872 h 363679"/>
                  <a:gd name="connsiteX6" fmla="*/ 879853 w 1862605"/>
                  <a:gd name="connsiteY6" fmla="*/ 300187 h 363679"/>
                  <a:gd name="connsiteX7" fmla="*/ 69010 w 1862605"/>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35915 w 1846730"/>
                  <a:gd name="connsiteY4" fmla="*/ 307423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26390 w 1846730"/>
                  <a:gd name="connsiteY4" fmla="*/ 307426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8615"/>
                  <a:gd name="connsiteY0" fmla="*/ 363679 h 363679"/>
                  <a:gd name="connsiteX1" fmla="*/ 15464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1038823 w 1848615"/>
                  <a:gd name="connsiteY6" fmla="*/ 303365 h 363679"/>
                  <a:gd name="connsiteX7" fmla="*/ 69010 w 1848615"/>
                  <a:gd name="connsiteY7" fmla="*/ 363679 h 363679"/>
                  <a:gd name="connsiteX0" fmla="*/ 69010 w 1715523"/>
                  <a:gd name="connsiteY0" fmla="*/ 354157 h 354157"/>
                  <a:gd name="connsiteX1" fmla="*/ 326353 w 1715523"/>
                  <a:gd name="connsiteY1" fmla="*/ 71429 h 354157"/>
                  <a:gd name="connsiteX2" fmla="*/ 1226404 w 1715523"/>
                  <a:gd name="connsiteY2" fmla="*/ 25085 h 354157"/>
                  <a:gd name="connsiteX3" fmla="*/ 1713638 w 1715523"/>
                  <a:gd name="connsiteY3" fmla="*/ 301953 h 354157"/>
                  <a:gd name="connsiteX4" fmla="*/ 1715523 w 1715523"/>
                  <a:gd name="connsiteY4" fmla="*/ 310604 h 354157"/>
                  <a:gd name="connsiteX5" fmla="*/ 1225967 w 1715523"/>
                  <a:gd name="connsiteY5" fmla="*/ 56872 h 354157"/>
                  <a:gd name="connsiteX6" fmla="*/ 905731 w 1715523"/>
                  <a:gd name="connsiteY6" fmla="*/ 303365 h 354157"/>
                  <a:gd name="connsiteX7" fmla="*/ 69010 w 1715523"/>
                  <a:gd name="connsiteY7" fmla="*/ 354157 h 354157"/>
                  <a:gd name="connsiteX0" fmla="*/ 69011 w 1896678"/>
                  <a:gd name="connsiteY0" fmla="*/ 373210 h 373210"/>
                  <a:gd name="connsiteX1" fmla="*/ 507508 w 1896678"/>
                  <a:gd name="connsiteY1" fmla="*/ 71429 h 373210"/>
                  <a:gd name="connsiteX2" fmla="*/ 1407559 w 1896678"/>
                  <a:gd name="connsiteY2" fmla="*/ 25085 h 373210"/>
                  <a:gd name="connsiteX3" fmla="*/ 1894793 w 1896678"/>
                  <a:gd name="connsiteY3" fmla="*/ 301953 h 373210"/>
                  <a:gd name="connsiteX4" fmla="*/ 1896678 w 1896678"/>
                  <a:gd name="connsiteY4" fmla="*/ 310604 h 373210"/>
                  <a:gd name="connsiteX5" fmla="*/ 1407122 w 1896678"/>
                  <a:gd name="connsiteY5" fmla="*/ 56872 h 373210"/>
                  <a:gd name="connsiteX6" fmla="*/ 1086886 w 1896678"/>
                  <a:gd name="connsiteY6" fmla="*/ 303365 h 373210"/>
                  <a:gd name="connsiteX7" fmla="*/ 69011 w 1896678"/>
                  <a:gd name="connsiteY7" fmla="*/ 373210 h 373210"/>
                  <a:gd name="connsiteX0" fmla="*/ 69010 w 1896677"/>
                  <a:gd name="connsiteY0" fmla="*/ 373210 h 373210"/>
                  <a:gd name="connsiteX1" fmla="*/ 392900 w 1896677"/>
                  <a:gd name="connsiteY1" fmla="*/ 80954 h 373210"/>
                  <a:gd name="connsiteX2" fmla="*/ 1407558 w 1896677"/>
                  <a:gd name="connsiteY2" fmla="*/ 25085 h 373210"/>
                  <a:gd name="connsiteX3" fmla="*/ 1894792 w 1896677"/>
                  <a:gd name="connsiteY3" fmla="*/ 301953 h 373210"/>
                  <a:gd name="connsiteX4" fmla="*/ 1896677 w 1896677"/>
                  <a:gd name="connsiteY4" fmla="*/ 310604 h 373210"/>
                  <a:gd name="connsiteX5" fmla="*/ 1407121 w 1896677"/>
                  <a:gd name="connsiteY5" fmla="*/ 56872 h 373210"/>
                  <a:gd name="connsiteX6" fmla="*/ 1086885 w 1896677"/>
                  <a:gd name="connsiteY6" fmla="*/ 303365 h 373210"/>
                  <a:gd name="connsiteX7" fmla="*/ 69010 w 1896677"/>
                  <a:gd name="connsiteY7" fmla="*/ 373210 h 3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677" h="373210">
                    <a:moveTo>
                      <a:pt x="69010" y="373210"/>
                    </a:moveTo>
                    <a:cubicBezTo>
                      <a:pt x="0" y="347625"/>
                      <a:pt x="172316" y="136063"/>
                      <a:pt x="392900" y="80954"/>
                    </a:cubicBezTo>
                    <a:cubicBezTo>
                      <a:pt x="605864" y="78232"/>
                      <a:pt x="1169994" y="0"/>
                      <a:pt x="1407558" y="25085"/>
                    </a:cubicBezTo>
                    <a:cubicBezTo>
                      <a:pt x="1658149" y="26094"/>
                      <a:pt x="1831952" y="128517"/>
                      <a:pt x="1894792" y="301953"/>
                    </a:cubicBezTo>
                    <a:lnTo>
                      <a:pt x="1896677" y="310604"/>
                    </a:lnTo>
                    <a:cubicBezTo>
                      <a:pt x="1838232" y="163375"/>
                      <a:pt x="1630450" y="57693"/>
                      <a:pt x="1407121" y="56872"/>
                    </a:cubicBezTo>
                    <a:cubicBezTo>
                      <a:pt x="1185892" y="56059"/>
                      <a:pt x="1149497" y="158432"/>
                      <a:pt x="1086885" y="303365"/>
                    </a:cubicBezTo>
                    <a:lnTo>
                      <a:pt x="69010" y="373210"/>
                    </a:ln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grpSp>
        <p:sp>
          <p:nvSpPr>
            <p:cNvPr id="60" name="Freeform 5">
              <a:extLst>
                <a:ext uri="{FF2B5EF4-FFF2-40B4-BE49-F238E27FC236}">
                  <a16:creationId xmlns="" xmlns:a16="http://schemas.microsoft.com/office/drawing/2014/main" id="{B2DC8E7B-E36D-4E08-BD5C-43C9DFE44121}"/>
                </a:ext>
              </a:extLst>
            </p:cNvPr>
            <p:cNvSpPr/>
            <p:nvPr/>
          </p:nvSpPr>
          <p:spPr>
            <a:xfrm rot="16200000">
              <a:off x="6624600" y="2655712"/>
              <a:ext cx="1006984" cy="14560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0010"/>
                <a:gd name="connsiteY0" fmla="*/ 133 h 10133"/>
                <a:gd name="connsiteX1" fmla="*/ 9200 w 10010"/>
                <a:gd name="connsiteY1" fmla="*/ 0 h 10133"/>
                <a:gd name="connsiteX2" fmla="*/ 8343 w 10010"/>
                <a:gd name="connsiteY2" fmla="*/ 5133 h 10133"/>
                <a:gd name="connsiteX3" fmla="*/ 10010 w 10010"/>
                <a:gd name="connsiteY3" fmla="*/ 10133 h 10133"/>
                <a:gd name="connsiteX4" fmla="*/ 1677 w 10010"/>
                <a:gd name="connsiteY4" fmla="*/ 10133 h 10133"/>
                <a:gd name="connsiteX5" fmla="*/ 40 w 10010"/>
                <a:gd name="connsiteY5" fmla="*/ 6078 h 10133"/>
                <a:gd name="connsiteX6" fmla="*/ 40 w 10010"/>
                <a:gd name="connsiteY6" fmla="*/ 4188 h 10133"/>
                <a:gd name="connsiteX7" fmla="*/ 1677 w 10010"/>
                <a:gd name="connsiteY7" fmla="*/ 133 h 10133"/>
                <a:gd name="connsiteX0" fmla="*/ 1677 w 9200"/>
                <a:gd name="connsiteY0" fmla="*/ 133 h 10133"/>
                <a:gd name="connsiteX1" fmla="*/ 9200 w 9200"/>
                <a:gd name="connsiteY1" fmla="*/ 0 h 10133"/>
                <a:gd name="connsiteX2" fmla="*/ 8343 w 9200"/>
                <a:gd name="connsiteY2" fmla="*/ 5133 h 10133"/>
                <a:gd name="connsiteX3" fmla="*/ 9098 w 9200"/>
                <a:gd name="connsiteY3" fmla="*/ 10133 h 10133"/>
                <a:gd name="connsiteX4" fmla="*/ 1677 w 9200"/>
                <a:gd name="connsiteY4" fmla="*/ 10133 h 10133"/>
                <a:gd name="connsiteX5" fmla="*/ 40 w 9200"/>
                <a:gd name="connsiteY5" fmla="*/ 6078 h 10133"/>
                <a:gd name="connsiteX6" fmla="*/ 40 w 9200"/>
                <a:gd name="connsiteY6" fmla="*/ 4188 h 10133"/>
                <a:gd name="connsiteX7" fmla="*/ 1677 w 9200"/>
                <a:gd name="connsiteY7" fmla="*/ 133 h 10133"/>
                <a:gd name="connsiteX0" fmla="*/ 1823 w 10000"/>
                <a:gd name="connsiteY0" fmla="*/ 131 h 10000"/>
                <a:gd name="connsiteX1" fmla="*/ 10000 w 10000"/>
                <a:gd name="connsiteY1" fmla="*/ 0 h 10000"/>
                <a:gd name="connsiteX2" fmla="*/ 8701 w 10000"/>
                <a:gd name="connsiteY2" fmla="*/ 5110 h 10000"/>
                <a:gd name="connsiteX3" fmla="*/ 9889 w 10000"/>
                <a:gd name="connsiteY3" fmla="*/ 10000 h 10000"/>
                <a:gd name="connsiteX4" fmla="*/ 1823 w 10000"/>
                <a:gd name="connsiteY4" fmla="*/ 10000 h 10000"/>
                <a:gd name="connsiteX5" fmla="*/ 43 w 10000"/>
                <a:gd name="connsiteY5" fmla="*/ 5998 h 10000"/>
                <a:gd name="connsiteX6" fmla="*/ 43 w 10000"/>
                <a:gd name="connsiteY6" fmla="*/ 4133 h 10000"/>
                <a:gd name="connsiteX7" fmla="*/ 1823 w 10000"/>
                <a:gd name="connsiteY7" fmla="*/ 131 h 10000"/>
                <a:gd name="connsiteX0" fmla="*/ 1823 w 10000"/>
                <a:gd name="connsiteY0" fmla="*/ 611 h 10480"/>
                <a:gd name="connsiteX1" fmla="*/ 10000 w 10000"/>
                <a:gd name="connsiteY1" fmla="*/ 480 h 10480"/>
                <a:gd name="connsiteX2" fmla="*/ 8701 w 10000"/>
                <a:gd name="connsiteY2" fmla="*/ 5590 h 10480"/>
                <a:gd name="connsiteX3" fmla="*/ 9889 w 10000"/>
                <a:gd name="connsiteY3" fmla="*/ 10480 h 10480"/>
                <a:gd name="connsiteX4" fmla="*/ 1823 w 10000"/>
                <a:gd name="connsiteY4" fmla="*/ 10480 h 10480"/>
                <a:gd name="connsiteX5" fmla="*/ 43 w 10000"/>
                <a:gd name="connsiteY5" fmla="*/ 6478 h 10480"/>
                <a:gd name="connsiteX6" fmla="*/ 43 w 10000"/>
                <a:gd name="connsiteY6" fmla="*/ 4613 h 10480"/>
                <a:gd name="connsiteX7" fmla="*/ 1823 w 10000"/>
                <a:gd name="connsiteY7" fmla="*/ 611 h 10480"/>
                <a:gd name="connsiteX0" fmla="*/ 1823 w 10000"/>
                <a:gd name="connsiteY0" fmla="*/ 131 h 10000"/>
                <a:gd name="connsiteX1" fmla="*/ 10000 w 10000"/>
                <a:gd name="connsiteY1" fmla="*/ 0 h 10000"/>
                <a:gd name="connsiteX2" fmla="*/ 8701 w 10000"/>
                <a:gd name="connsiteY2" fmla="*/ 5110 h 10000"/>
                <a:gd name="connsiteX3" fmla="*/ 9889 w 10000"/>
                <a:gd name="connsiteY3" fmla="*/ 10000 h 10000"/>
                <a:gd name="connsiteX4" fmla="*/ 1823 w 10000"/>
                <a:gd name="connsiteY4" fmla="*/ 10000 h 10000"/>
                <a:gd name="connsiteX5" fmla="*/ 43 w 10000"/>
                <a:gd name="connsiteY5" fmla="*/ 5998 h 10000"/>
                <a:gd name="connsiteX6" fmla="*/ 43 w 10000"/>
                <a:gd name="connsiteY6" fmla="*/ 4133 h 10000"/>
                <a:gd name="connsiteX7" fmla="*/ 1823 w 10000"/>
                <a:gd name="connsiteY7" fmla="*/ 131 h 10000"/>
                <a:gd name="connsiteX0" fmla="*/ 1823 w 10000"/>
                <a:gd name="connsiteY0" fmla="*/ 131 h 10000"/>
                <a:gd name="connsiteX1" fmla="*/ 10000 w 10000"/>
                <a:gd name="connsiteY1" fmla="*/ 0 h 10000"/>
                <a:gd name="connsiteX2" fmla="*/ 8701 w 10000"/>
                <a:gd name="connsiteY2" fmla="*/ 5110 h 10000"/>
                <a:gd name="connsiteX3" fmla="*/ 9889 w 10000"/>
                <a:gd name="connsiteY3" fmla="*/ 10000 h 10000"/>
                <a:gd name="connsiteX4" fmla="*/ 1823 w 10000"/>
                <a:gd name="connsiteY4" fmla="*/ 10000 h 10000"/>
                <a:gd name="connsiteX5" fmla="*/ 43 w 10000"/>
                <a:gd name="connsiteY5" fmla="*/ 5998 h 10000"/>
                <a:gd name="connsiteX6" fmla="*/ 43 w 10000"/>
                <a:gd name="connsiteY6" fmla="*/ 4133 h 10000"/>
                <a:gd name="connsiteX7" fmla="*/ 1823 w 10000"/>
                <a:gd name="connsiteY7" fmla="*/ 1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823" y="131"/>
                  </a:moveTo>
                  <a:lnTo>
                    <a:pt x="10000" y="0"/>
                  </a:lnTo>
                  <a:cubicBezTo>
                    <a:pt x="9146" y="698"/>
                    <a:pt x="8720" y="3443"/>
                    <a:pt x="8701" y="5110"/>
                  </a:cubicBezTo>
                  <a:cubicBezTo>
                    <a:pt x="8683" y="6776"/>
                    <a:pt x="9108" y="8953"/>
                    <a:pt x="9889" y="10000"/>
                  </a:cubicBezTo>
                  <a:lnTo>
                    <a:pt x="1823" y="10000"/>
                  </a:lnTo>
                  <a:cubicBezTo>
                    <a:pt x="954" y="10000"/>
                    <a:pt x="208" y="8321"/>
                    <a:pt x="43" y="5998"/>
                  </a:cubicBezTo>
                  <a:cubicBezTo>
                    <a:pt x="0" y="5382"/>
                    <a:pt x="0" y="4749"/>
                    <a:pt x="43" y="4133"/>
                  </a:cubicBezTo>
                  <a:cubicBezTo>
                    <a:pt x="208" y="1810"/>
                    <a:pt x="954" y="131"/>
                    <a:pt x="1823" y="131"/>
                  </a:cubicBezTo>
                  <a:close/>
                </a:path>
              </a:pathLst>
            </a:custGeom>
            <a:solidFill>
              <a:srgbClr val="FF8F8F"/>
            </a:solid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grpSp>
          <p:nvGrpSpPr>
            <p:cNvPr id="61" name="Group 49">
              <a:extLst>
                <a:ext uri="{FF2B5EF4-FFF2-40B4-BE49-F238E27FC236}">
                  <a16:creationId xmlns="" xmlns:a16="http://schemas.microsoft.com/office/drawing/2014/main" id="{AA3EC252-ABDC-407B-ACFF-D18224B13185}"/>
                </a:ext>
              </a:extLst>
            </p:cNvPr>
            <p:cNvGrpSpPr/>
            <p:nvPr/>
          </p:nvGrpSpPr>
          <p:grpSpPr>
            <a:xfrm>
              <a:off x="5394334" y="2077186"/>
              <a:ext cx="388275" cy="1628871"/>
              <a:chOff x="2628674" y="806679"/>
              <a:chExt cx="388275" cy="1628871"/>
            </a:xfrm>
            <a:solidFill>
              <a:srgbClr val="FF8F8F"/>
            </a:solidFill>
          </p:grpSpPr>
          <p:sp>
            <p:nvSpPr>
              <p:cNvPr id="62" name="Freeform 24">
                <a:extLst>
                  <a:ext uri="{FF2B5EF4-FFF2-40B4-BE49-F238E27FC236}">
                    <a16:creationId xmlns="" xmlns:a16="http://schemas.microsoft.com/office/drawing/2014/main" id="{4D86F4A2-9243-47ED-9A6E-41D5F2149E29}"/>
                  </a:ext>
                </a:extLst>
              </p:cNvPr>
              <p:cNvSpPr/>
              <p:nvPr/>
            </p:nvSpPr>
            <p:spPr>
              <a:xfrm rot="21285077">
                <a:off x="2628674" y="819990"/>
                <a:ext cx="376334" cy="1044986"/>
              </a:xfrm>
              <a:custGeom>
                <a:avLst/>
                <a:gdLst>
                  <a:gd name="connsiteX0" fmla="*/ 0 w 328523"/>
                  <a:gd name="connsiteY0" fmla="*/ 0 h 1210702"/>
                  <a:gd name="connsiteX1" fmla="*/ 328523 w 328523"/>
                  <a:gd name="connsiteY1" fmla="*/ 0 h 1210702"/>
                  <a:gd name="connsiteX2" fmla="*/ 328523 w 328523"/>
                  <a:gd name="connsiteY2" fmla="*/ 1210702 h 1210702"/>
                  <a:gd name="connsiteX3" fmla="*/ 0 w 328523"/>
                  <a:gd name="connsiteY3" fmla="*/ 1210702 h 1210702"/>
                  <a:gd name="connsiteX4" fmla="*/ 0 w 328523"/>
                  <a:gd name="connsiteY4" fmla="*/ 0 h 1210702"/>
                  <a:gd name="connsiteX0" fmla="*/ 98087 w 328523"/>
                  <a:gd name="connsiteY0" fmla="*/ 233791 h 1210702"/>
                  <a:gd name="connsiteX1" fmla="*/ 328523 w 328523"/>
                  <a:gd name="connsiteY1" fmla="*/ 0 h 1210702"/>
                  <a:gd name="connsiteX2" fmla="*/ 328523 w 328523"/>
                  <a:gd name="connsiteY2" fmla="*/ 1210702 h 1210702"/>
                  <a:gd name="connsiteX3" fmla="*/ 0 w 328523"/>
                  <a:gd name="connsiteY3" fmla="*/ 1210702 h 1210702"/>
                  <a:gd name="connsiteX4" fmla="*/ 98087 w 328523"/>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6618 w 335141"/>
                  <a:gd name="connsiteY3" fmla="*/ 1210702 h 1210702"/>
                  <a:gd name="connsiteX4" fmla="*/ 104705 w 335141"/>
                  <a:gd name="connsiteY4" fmla="*/ 233791 h 1210702"/>
                  <a:gd name="connsiteX0" fmla="*/ 104705 w 335141"/>
                  <a:gd name="connsiteY0" fmla="*/ 233791 h 1210702"/>
                  <a:gd name="connsiteX1" fmla="*/ 335141 w 335141"/>
                  <a:gd name="connsiteY1" fmla="*/ 0 h 1210702"/>
                  <a:gd name="connsiteX2" fmla="*/ 335141 w 335141"/>
                  <a:gd name="connsiteY2" fmla="*/ 1210702 h 1210702"/>
                  <a:gd name="connsiteX3" fmla="*/ 72443 w 335141"/>
                  <a:gd name="connsiteY3" fmla="*/ 1205026 h 1210702"/>
                  <a:gd name="connsiteX4" fmla="*/ 104705 w 335141"/>
                  <a:gd name="connsiteY4" fmla="*/ 233791 h 1210702"/>
                  <a:gd name="connsiteX0" fmla="*/ 104705 w 335141"/>
                  <a:gd name="connsiteY0" fmla="*/ 233791 h 1246020"/>
                  <a:gd name="connsiteX1" fmla="*/ 335141 w 335141"/>
                  <a:gd name="connsiteY1" fmla="*/ 0 h 1246020"/>
                  <a:gd name="connsiteX2" fmla="*/ 335141 w 335141"/>
                  <a:gd name="connsiteY2" fmla="*/ 1210702 h 1246020"/>
                  <a:gd name="connsiteX3" fmla="*/ 72443 w 335141"/>
                  <a:gd name="connsiteY3" fmla="*/ 1205026 h 1246020"/>
                  <a:gd name="connsiteX4" fmla="*/ 104705 w 335141"/>
                  <a:gd name="connsiteY4" fmla="*/ 23379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 name="connsiteX0" fmla="*/ 104705 w 321539"/>
                  <a:gd name="connsiteY0" fmla="*/ 269571 h 1246020"/>
                  <a:gd name="connsiteX1" fmla="*/ 321539 w 321539"/>
                  <a:gd name="connsiteY1" fmla="*/ 0 h 1246020"/>
                  <a:gd name="connsiteX2" fmla="*/ 321539 w 321539"/>
                  <a:gd name="connsiteY2" fmla="*/ 1210702 h 1246020"/>
                  <a:gd name="connsiteX3" fmla="*/ 58841 w 321539"/>
                  <a:gd name="connsiteY3" fmla="*/ 1205026 h 1246020"/>
                  <a:gd name="connsiteX4" fmla="*/ 104705 w 321539"/>
                  <a:gd name="connsiteY4" fmla="*/ 269571 h 124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39" h="1246020">
                    <a:moveTo>
                      <a:pt x="104705" y="269571"/>
                    </a:moveTo>
                    <a:cubicBezTo>
                      <a:pt x="133819" y="103133"/>
                      <a:pt x="228464" y="64381"/>
                      <a:pt x="321539" y="0"/>
                    </a:cubicBezTo>
                    <a:lnTo>
                      <a:pt x="321539" y="1210702"/>
                    </a:lnTo>
                    <a:cubicBezTo>
                      <a:pt x="233973" y="1208810"/>
                      <a:pt x="154235" y="1246020"/>
                      <a:pt x="58841" y="1205026"/>
                    </a:cubicBezTo>
                    <a:cubicBezTo>
                      <a:pt x="91537" y="879389"/>
                      <a:pt x="0" y="598158"/>
                      <a:pt x="104705" y="269571"/>
                    </a:cubicBez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63" name="Freeform 14">
                <a:extLst>
                  <a:ext uri="{FF2B5EF4-FFF2-40B4-BE49-F238E27FC236}">
                    <a16:creationId xmlns="" xmlns:a16="http://schemas.microsoft.com/office/drawing/2014/main" id="{EFFCE1CC-449D-4086-96D6-C43D8E6A56C1}"/>
                  </a:ext>
                </a:extLst>
              </p:cNvPr>
              <p:cNvSpPr/>
              <p:nvPr/>
            </p:nvSpPr>
            <p:spPr>
              <a:xfrm rot="16200000">
                <a:off x="2015908" y="1434510"/>
                <a:ext cx="1628871" cy="373210"/>
              </a:xfrm>
              <a:custGeom>
                <a:avLst/>
                <a:gdLst>
                  <a:gd name="connsiteX0" fmla="*/ 20725 w 1104898"/>
                  <a:gd name="connsiteY0" fmla="*/ 287800 h 789940"/>
                  <a:gd name="connsiteX1" fmla="*/ 555561 w 1104898"/>
                  <a:gd name="connsiteY1" fmla="*/ 6 h 789940"/>
                  <a:gd name="connsiteX2" fmla="*/ 1087245 w 1104898"/>
                  <a:gd name="connsiteY2" fmla="*/ 295924 h 789940"/>
                  <a:gd name="connsiteX3" fmla="*/ 1031980 w 1104898"/>
                  <a:gd name="connsiteY3" fmla="*/ 306160 h 789940"/>
                  <a:gd name="connsiteX4" fmla="*/ 555124 w 1104898"/>
                  <a:gd name="connsiteY4" fmla="*/ 55609 h 789940"/>
                  <a:gd name="connsiteX5" fmla="*/ 75918 w 1104898"/>
                  <a:gd name="connsiteY5" fmla="*/ 298924 h 789940"/>
                  <a:gd name="connsiteX6" fmla="*/ 20725 w 1104898"/>
                  <a:gd name="connsiteY6" fmla="*/ 287800 h 789940"/>
                  <a:gd name="connsiteX0" fmla="*/ 0 w 1809470"/>
                  <a:gd name="connsiteY0" fmla="*/ 331657 h 331657"/>
                  <a:gd name="connsiteX1" fmla="*/ 1277786 w 1809470"/>
                  <a:gd name="connsiteY1" fmla="*/ 1001 h 331657"/>
                  <a:gd name="connsiteX2" fmla="*/ 1809470 w 1809470"/>
                  <a:gd name="connsiteY2" fmla="*/ 296919 h 331657"/>
                  <a:gd name="connsiteX3" fmla="*/ 1754205 w 1809470"/>
                  <a:gd name="connsiteY3" fmla="*/ 307155 h 331657"/>
                  <a:gd name="connsiteX4" fmla="*/ 1277349 w 1809470"/>
                  <a:gd name="connsiteY4" fmla="*/ 56604 h 331657"/>
                  <a:gd name="connsiteX5" fmla="*/ 798143 w 1809470"/>
                  <a:gd name="connsiteY5" fmla="*/ 299919 h 331657"/>
                  <a:gd name="connsiteX6" fmla="*/ 0 w 1809470"/>
                  <a:gd name="connsiteY6" fmla="*/ 331657 h 331657"/>
                  <a:gd name="connsiteX0" fmla="*/ 133679 w 1943149"/>
                  <a:gd name="connsiteY0" fmla="*/ 355741 h 355741"/>
                  <a:gd name="connsiteX1" fmla="*/ 212964 w 1943149"/>
                  <a:gd name="connsiteY1" fmla="*/ 108580 h 355741"/>
                  <a:gd name="connsiteX2" fmla="*/ 1411465 w 1943149"/>
                  <a:gd name="connsiteY2" fmla="*/ 25085 h 355741"/>
                  <a:gd name="connsiteX3" fmla="*/ 1943149 w 1943149"/>
                  <a:gd name="connsiteY3" fmla="*/ 321003 h 355741"/>
                  <a:gd name="connsiteX4" fmla="*/ 1887884 w 1943149"/>
                  <a:gd name="connsiteY4" fmla="*/ 331239 h 355741"/>
                  <a:gd name="connsiteX5" fmla="*/ 1411028 w 1943149"/>
                  <a:gd name="connsiteY5" fmla="*/ 80688 h 355741"/>
                  <a:gd name="connsiteX6" fmla="*/ 931822 w 1943149"/>
                  <a:gd name="connsiteY6" fmla="*/ 324003 h 355741"/>
                  <a:gd name="connsiteX7" fmla="*/ 133679 w 1943149"/>
                  <a:gd name="connsiteY7" fmla="*/ 355741 h 355741"/>
                  <a:gd name="connsiteX0" fmla="*/ 76529 w 1885999"/>
                  <a:gd name="connsiteY0" fmla="*/ 355741 h 355741"/>
                  <a:gd name="connsiteX1" fmla="*/ 155814 w 1885999"/>
                  <a:gd name="connsiteY1" fmla="*/ 108580 h 355741"/>
                  <a:gd name="connsiteX2" fmla="*/ 1354315 w 1885999"/>
                  <a:gd name="connsiteY2" fmla="*/ 25085 h 355741"/>
                  <a:gd name="connsiteX3" fmla="*/ 1885999 w 1885999"/>
                  <a:gd name="connsiteY3" fmla="*/ 321003 h 355741"/>
                  <a:gd name="connsiteX4" fmla="*/ 1830734 w 1885999"/>
                  <a:gd name="connsiteY4" fmla="*/ 331239 h 355741"/>
                  <a:gd name="connsiteX5" fmla="*/ 1353878 w 1885999"/>
                  <a:gd name="connsiteY5" fmla="*/ 80688 h 355741"/>
                  <a:gd name="connsiteX6" fmla="*/ 874672 w 1885999"/>
                  <a:gd name="connsiteY6" fmla="*/ 324003 h 355741"/>
                  <a:gd name="connsiteX7" fmla="*/ 76529 w 1885999"/>
                  <a:gd name="connsiteY7" fmla="*/ 355741 h 355741"/>
                  <a:gd name="connsiteX0" fmla="*/ 69010 w 1878480"/>
                  <a:gd name="connsiteY0" fmla="*/ 355741 h 355741"/>
                  <a:gd name="connsiteX1" fmla="*/ 148295 w 1878480"/>
                  <a:gd name="connsiteY1" fmla="*/ 108580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78480"/>
                  <a:gd name="connsiteY0" fmla="*/ 355741 h 355741"/>
                  <a:gd name="connsiteX1" fmla="*/ 148295 w 1878480"/>
                  <a:gd name="connsiteY1" fmla="*/ 80005 h 355741"/>
                  <a:gd name="connsiteX2" fmla="*/ 1346796 w 1878480"/>
                  <a:gd name="connsiteY2" fmla="*/ 25085 h 355741"/>
                  <a:gd name="connsiteX3" fmla="*/ 1878480 w 1878480"/>
                  <a:gd name="connsiteY3" fmla="*/ 321003 h 355741"/>
                  <a:gd name="connsiteX4" fmla="*/ 1823215 w 1878480"/>
                  <a:gd name="connsiteY4" fmla="*/ 331239 h 355741"/>
                  <a:gd name="connsiteX5" fmla="*/ 1346359 w 1878480"/>
                  <a:gd name="connsiteY5" fmla="*/ 80688 h 355741"/>
                  <a:gd name="connsiteX6" fmla="*/ 867153 w 1878480"/>
                  <a:gd name="connsiteY6" fmla="*/ 324003 h 355741"/>
                  <a:gd name="connsiteX7" fmla="*/ 69010 w 1878480"/>
                  <a:gd name="connsiteY7" fmla="*/ 355741 h 355741"/>
                  <a:gd name="connsiteX0" fmla="*/ 69010 w 1891180"/>
                  <a:gd name="connsiteY0" fmla="*/ 412893 h 412893"/>
                  <a:gd name="connsiteX1" fmla="*/ 160995 w 1891180"/>
                  <a:gd name="connsiteY1" fmla="*/ 80005 h 412893"/>
                  <a:gd name="connsiteX2" fmla="*/ 1359496 w 1891180"/>
                  <a:gd name="connsiteY2" fmla="*/ 25085 h 412893"/>
                  <a:gd name="connsiteX3" fmla="*/ 1891180 w 1891180"/>
                  <a:gd name="connsiteY3" fmla="*/ 321003 h 412893"/>
                  <a:gd name="connsiteX4" fmla="*/ 1835915 w 1891180"/>
                  <a:gd name="connsiteY4" fmla="*/ 331239 h 412893"/>
                  <a:gd name="connsiteX5" fmla="*/ 1359059 w 1891180"/>
                  <a:gd name="connsiteY5" fmla="*/ 80688 h 412893"/>
                  <a:gd name="connsiteX6" fmla="*/ 879853 w 1891180"/>
                  <a:gd name="connsiteY6" fmla="*/ 324003 h 412893"/>
                  <a:gd name="connsiteX7" fmla="*/ 69010 w 1891180"/>
                  <a:gd name="connsiteY7" fmla="*/ 412893 h 412893"/>
                  <a:gd name="connsiteX0" fmla="*/ 69010 w 1891180"/>
                  <a:gd name="connsiteY0" fmla="*/ 387495 h 387495"/>
                  <a:gd name="connsiteX1" fmla="*/ 160995 w 1891180"/>
                  <a:gd name="connsiteY1" fmla="*/ 800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87495 h 387495"/>
                  <a:gd name="connsiteX1" fmla="*/ 154645 w 1891180"/>
                  <a:gd name="connsiteY1" fmla="*/ 118105 h 387495"/>
                  <a:gd name="connsiteX2" fmla="*/ 1359496 w 1891180"/>
                  <a:gd name="connsiteY2" fmla="*/ 25085 h 387495"/>
                  <a:gd name="connsiteX3" fmla="*/ 1891180 w 1891180"/>
                  <a:gd name="connsiteY3" fmla="*/ 321003 h 387495"/>
                  <a:gd name="connsiteX4" fmla="*/ 1835915 w 1891180"/>
                  <a:gd name="connsiteY4" fmla="*/ 331239 h 387495"/>
                  <a:gd name="connsiteX5" fmla="*/ 1359059 w 1891180"/>
                  <a:gd name="connsiteY5" fmla="*/ 80688 h 387495"/>
                  <a:gd name="connsiteX6" fmla="*/ 879853 w 1891180"/>
                  <a:gd name="connsiteY6" fmla="*/ 324003 h 387495"/>
                  <a:gd name="connsiteX7" fmla="*/ 69010 w 1891180"/>
                  <a:gd name="connsiteY7" fmla="*/ 387495 h 387495"/>
                  <a:gd name="connsiteX0" fmla="*/ 69010 w 1891180"/>
                  <a:gd name="connsiteY0" fmla="*/ 363679 h 363679"/>
                  <a:gd name="connsiteX1" fmla="*/ 154645 w 1891180"/>
                  <a:gd name="connsiteY1" fmla="*/ 94289 h 363679"/>
                  <a:gd name="connsiteX2" fmla="*/ 1359496 w 1891180"/>
                  <a:gd name="connsiteY2" fmla="*/ 25085 h 363679"/>
                  <a:gd name="connsiteX3" fmla="*/ 1891180 w 1891180"/>
                  <a:gd name="connsiteY3" fmla="*/ 297187 h 363679"/>
                  <a:gd name="connsiteX4" fmla="*/ 1835915 w 1891180"/>
                  <a:gd name="connsiteY4" fmla="*/ 307423 h 363679"/>
                  <a:gd name="connsiteX5" fmla="*/ 1359059 w 1891180"/>
                  <a:gd name="connsiteY5" fmla="*/ 56872 h 363679"/>
                  <a:gd name="connsiteX6" fmla="*/ 879853 w 1891180"/>
                  <a:gd name="connsiteY6" fmla="*/ 300187 h 363679"/>
                  <a:gd name="connsiteX7" fmla="*/ 69010 w 1891180"/>
                  <a:gd name="connsiteY7" fmla="*/ 363679 h 363679"/>
                  <a:gd name="connsiteX0" fmla="*/ 69010 w 1862605"/>
                  <a:gd name="connsiteY0" fmla="*/ 363679 h 363679"/>
                  <a:gd name="connsiteX1" fmla="*/ 154645 w 1862605"/>
                  <a:gd name="connsiteY1" fmla="*/ 94289 h 363679"/>
                  <a:gd name="connsiteX2" fmla="*/ 1359496 w 1862605"/>
                  <a:gd name="connsiteY2" fmla="*/ 25085 h 363679"/>
                  <a:gd name="connsiteX3" fmla="*/ 1862605 w 1862605"/>
                  <a:gd name="connsiteY3" fmla="*/ 301953 h 363679"/>
                  <a:gd name="connsiteX4" fmla="*/ 1835915 w 1862605"/>
                  <a:gd name="connsiteY4" fmla="*/ 307423 h 363679"/>
                  <a:gd name="connsiteX5" fmla="*/ 1359059 w 1862605"/>
                  <a:gd name="connsiteY5" fmla="*/ 56872 h 363679"/>
                  <a:gd name="connsiteX6" fmla="*/ 879853 w 1862605"/>
                  <a:gd name="connsiteY6" fmla="*/ 300187 h 363679"/>
                  <a:gd name="connsiteX7" fmla="*/ 69010 w 1862605"/>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35915 w 1846730"/>
                  <a:gd name="connsiteY4" fmla="*/ 307423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6730"/>
                  <a:gd name="connsiteY0" fmla="*/ 363679 h 363679"/>
                  <a:gd name="connsiteX1" fmla="*/ 154645 w 1846730"/>
                  <a:gd name="connsiteY1" fmla="*/ 94289 h 363679"/>
                  <a:gd name="connsiteX2" fmla="*/ 1359496 w 1846730"/>
                  <a:gd name="connsiteY2" fmla="*/ 25085 h 363679"/>
                  <a:gd name="connsiteX3" fmla="*/ 1846730 w 1846730"/>
                  <a:gd name="connsiteY3" fmla="*/ 301953 h 363679"/>
                  <a:gd name="connsiteX4" fmla="*/ 1826390 w 1846730"/>
                  <a:gd name="connsiteY4" fmla="*/ 307426 h 363679"/>
                  <a:gd name="connsiteX5" fmla="*/ 1359059 w 1846730"/>
                  <a:gd name="connsiteY5" fmla="*/ 56872 h 363679"/>
                  <a:gd name="connsiteX6" fmla="*/ 879853 w 1846730"/>
                  <a:gd name="connsiteY6" fmla="*/ 300187 h 363679"/>
                  <a:gd name="connsiteX7" fmla="*/ 69010 w 1846730"/>
                  <a:gd name="connsiteY7" fmla="*/ 363679 h 363679"/>
                  <a:gd name="connsiteX0" fmla="*/ 69010 w 1848615"/>
                  <a:gd name="connsiteY0" fmla="*/ 363679 h 363679"/>
                  <a:gd name="connsiteX1" fmla="*/ 15464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246085 w 1848615"/>
                  <a:gd name="connsiteY1" fmla="*/ 9428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879853 w 1848615"/>
                  <a:gd name="connsiteY6" fmla="*/ 300187 h 363679"/>
                  <a:gd name="connsiteX7" fmla="*/ 69010 w 1848615"/>
                  <a:gd name="connsiteY7" fmla="*/ 363679 h 363679"/>
                  <a:gd name="connsiteX0" fmla="*/ 69010 w 1848615"/>
                  <a:gd name="connsiteY0" fmla="*/ 363679 h 363679"/>
                  <a:gd name="connsiteX1" fmla="*/ 459445 w 1848615"/>
                  <a:gd name="connsiteY1" fmla="*/ 71429 h 363679"/>
                  <a:gd name="connsiteX2" fmla="*/ 1359496 w 1848615"/>
                  <a:gd name="connsiteY2" fmla="*/ 25085 h 363679"/>
                  <a:gd name="connsiteX3" fmla="*/ 1846730 w 1848615"/>
                  <a:gd name="connsiteY3" fmla="*/ 301953 h 363679"/>
                  <a:gd name="connsiteX4" fmla="*/ 1848615 w 1848615"/>
                  <a:gd name="connsiteY4" fmla="*/ 310604 h 363679"/>
                  <a:gd name="connsiteX5" fmla="*/ 1359059 w 1848615"/>
                  <a:gd name="connsiteY5" fmla="*/ 56872 h 363679"/>
                  <a:gd name="connsiteX6" fmla="*/ 1038823 w 1848615"/>
                  <a:gd name="connsiteY6" fmla="*/ 303365 h 363679"/>
                  <a:gd name="connsiteX7" fmla="*/ 69010 w 1848615"/>
                  <a:gd name="connsiteY7" fmla="*/ 363679 h 363679"/>
                  <a:gd name="connsiteX0" fmla="*/ 69010 w 1715523"/>
                  <a:gd name="connsiteY0" fmla="*/ 354157 h 354157"/>
                  <a:gd name="connsiteX1" fmla="*/ 326353 w 1715523"/>
                  <a:gd name="connsiteY1" fmla="*/ 71429 h 354157"/>
                  <a:gd name="connsiteX2" fmla="*/ 1226404 w 1715523"/>
                  <a:gd name="connsiteY2" fmla="*/ 25085 h 354157"/>
                  <a:gd name="connsiteX3" fmla="*/ 1713638 w 1715523"/>
                  <a:gd name="connsiteY3" fmla="*/ 301953 h 354157"/>
                  <a:gd name="connsiteX4" fmla="*/ 1715523 w 1715523"/>
                  <a:gd name="connsiteY4" fmla="*/ 310604 h 354157"/>
                  <a:gd name="connsiteX5" fmla="*/ 1225967 w 1715523"/>
                  <a:gd name="connsiteY5" fmla="*/ 56872 h 354157"/>
                  <a:gd name="connsiteX6" fmla="*/ 905731 w 1715523"/>
                  <a:gd name="connsiteY6" fmla="*/ 303365 h 354157"/>
                  <a:gd name="connsiteX7" fmla="*/ 69010 w 1715523"/>
                  <a:gd name="connsiteY7" fmla="*/ 354157 h 354157"/>
                  <a:gd name="connsiteX0" fmla="*/ 69011 w 1896678"/>
                  <a:gd name="connsiteY0" fmla="*/ 373210 h 373210"/>
                  <a:gd name="connsiteX1" fmla="*/ 507508 w 1896678"/>
                  <a:gd name="connsiteY1" fmla="*/ 71429 h 373210"/>
                  <a:gd name="connsiteX2" fmla="*/ 1407559 w 1896678"/>
                  <a:gd name="connsiteY2" fmla="*/ 25085 h 373210"/>
                  <a:gd name="connsiteX3" fmla="*/ 1894793 w 1896678"/>
                  <a:gd name="connsiteY3" fmla="*/ 301953 h 373210"/>
                  <a:gd name="connsiteX4" fmla="*/ 1896678 w 1896678"/>
                  <a:gd name="connsiteY4" fmla="*/ 310604 h 373210"/>
                  <a:gd name="connsiteX5" fmla="*/ 1407122 w 1896678"/>
                  <a:gd name="connsiteY5" fmla="*/ 56872 h 373210"/>
                  <a:gd name="connsiteX6" fmla="*/ 1086886 w 1896678"/>
                  <a:gd name="connsiteY6" fmla="*/ 303365 h 373210"/>
                  <a:gd name="connsiteX7" fmla="*/ 69011 w 1896678"/>
                  <a:gd name="connsiteY7" fmla="*/ 373210 h 373210"/>
                  <a:gd name="connsiteX0" fmla="*/ 69010 w 1896677"/>
                  <a:gd name="connsiteY0" fmla="*/ 373210 h 373210"/>
                  <a:gd name="connsiteX1" fmla="*/ 392900 w 1896677"/>
                  <a:gd name="connsiteY1" fmla="*/ 80954 h 373210"/>
                  <a:gd name="connsiteX2" fmla="*/ 1407558 w 1896677"/>
                  <a:gd name="connsiteY2" fmla="*/ 25085 h 373210"/>
                  <a:gd name="connsiteX3" fmla="*/ 1894792 w 1896677"/>
                  <a:gd name="connsiteY3" fmla="*/ 301953 h 373210"/>
                  <a:gd name="connsiteX4" fmla="*/ 1896677 w 1896677"/>
                  <a:gd name="connsiteY4" fmla="*/ 310604 h 373210"/>
                  <a:gd name="connsiteX5" fmla="*/ 1407121 w 1896677"/>
                  <a:gd name="connsiteY5" fmla="*/ 56872 h 373210"/>
                  <a:gd name="connsiteX6" fmla="*/ 1086885 w 1896677"/>
                  <a:gd name="connsiteY6" fmla="*/ 303365 h 373210"/>
                  <a:gd name="connsiteX7" fmla="*/ 69010 w 1896677"/>
                  <a:gd name="connsiteY7" fmla="*/ 373210 h 37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677" h="373210">
                    <a:moveTo>
                      <a:pt x="69010" y="373210"/>
                    </a:moveTo>
                    <a:cubicBezTo>
                      <a:pt x="0" y="347625"/>
                      <a:pt x="172316" y="136063"/>
                      <a:pt x="392900" y="80954"/>
                    </a:cubicBezTo>
                    <a:cubicBezTo>
                      <a:pt x="605864" y="78232"/>
                      <a:pt x="1169994" y="0"/>
                      <a:pt x="1407558" y="25085"/>
                    </a:cubicBezTo>
                    <a:cubicBezTo>
                      <a:pt x="1658149" y="26094"/>
                      <a:pt x="1831952" y="128517"/>
                      <a:pt x="1894792" y="301953"/>
                    </a:cubicBezTo>
                    <a:lnTo>
                      <a:pt x="1896677" y="310604"/>
                    </a:lnTo>
                    <a:cubicBezTo>
                      <a:pt x="1838232" y="163375"/>
                      <a:pt x="1630450" y="57693"/>
                      <a:pt x="1407121" y="56872"/>
                    </a:cubicBezTo>
                    <a:cubicBezTo>
                      <a:pt x="1185892" y="56059"/>
                      <a:pt x="1149497" y="158432"/>
                      <a:pt x="1086885" y="303365"/>
                    </a:cubicBezTo>
                    <a:lnTo>
                      <a:pt x="69010" y="373210"/>
                    </a:lnTo>
                    <a:close/>
                  </a:path>
                </a:pathLst>
              </a:custGeom>
              <a:grpFill/>
              <a:ln w="12700" cap="flat" cmpd="sng" algn="ctr">
                <a:solidFill>
                  <a:srgbClr val="323947">
                    <a:lumMod val="65000"/>
                    <a:lumOff val="35000"/>
                  </a:srgbClr>
                </a:solidFill>
                <a:prstDash val="solid"/>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grpSp>
        <p:sp>
          <p:nvSpPr>
            <p:cNvPr id="64" name="Oval 44">
              <a:extLst>
                <a:ext uri="{FF2B5EF4-FFF2-40B4-BE49-F238E27FC236}">
                  <a16:creationId xmlns="" xmlns:a16="http://schemas.microsoft.com/office/drawing/2014/main" id="{DC87A76E-27C3-407F-9891-BDF8C3E9CBF7}"/>
                </a:ext>
              </a:extLst>
            </p:cNvPr>
            <p:cNvSpPr/>
            <p:nvPr/>
          </p:nvSpPr>
          <p:spPr>
            <a:xfrm>
              <a:off x="5496084" y="2229645"/>
              <a:ext cx="3302000" cy="1204685"/>
            </a:xfrm>
            <a:prstGeom prst="ellipse">
              <a:avLst/>
            </a:prstGeom>
            <a:noFill/>
            <a:ln w="12700" cap="flat" cmpd="sng" algn="ctr">
              <a:solidFill>
                <a:srgbClr val="FF0000"/>
              </a:solidFill>
              <a:prstDash val="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65" name="Oval 44">
              <a:extLst>
                <a:ext uri="{FF2B5EF4-FFF2-40B4-BE49-F238E27FC236}">
                  <a16:creationId xmlns="" xmlns:a16="http://schemas.microsoft.com/office/drawing/2014/main" id="{EFFEED38-E537-434D-B282-4F01222D7CAD}"/>
                </a:ext>
              </a:extLst>
            </p:cNvPr>
            <p:cNvSpPr>
              <a:spLocks noChangeAspect="1"/>
            </p:cNvSpPr>
            <p:nvPr/>
          </p:nvSpPr>
          <p:spPr>
            <a:xfrm>
              <a:off x="5582499" y="4064042"/>
              <a:ext cx="3161060" cy="1260000"/>
            </a:xfrm>
            <a:prstGeom prst="ellipse">
              <a:avLst/>
            </a:prstGeom>
            <a:noFill/>
            <a:ln w="12700" cap="flat" cmpd="sng" algn="ctr">
              <a:solidFill>
                <a:srgbClr val="5EAAF0"/>
              </a:solidFill>
              <a:prstDash val="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smtClean="0">
                <a:ln>
                  <a:noFill/>
                </a:ln>
                <a:solidFill>
                  <a:srgbClr val="FFFFFF"/>
                </a:solidFill>
                <a:effectLst/>
                <a:uLnTx/>
                <a:uFillTx/>
                <a:latin typeface="Arial" panose="020B0604020202020204"/>
                <a:ea typeface="+mn-ea"/>
                <a:cs typeface="+mn-cs"/>
                <a:sym typeface="Century Gothic"/>
              </a:endParaRPr>
            </a:p>
          </p:txBody>
        </p:sp>
        <p:sp>
          <p:nvSpPr>
            <p:cNvPr id="66" name="Line Callout 2 (Accent Bar) 41">
              <a:extLst>
                <a:ext uri="{FF2B5EF4-FFF2-40B4-BE49-F238E27FC236}">
                  <a16:creationId xmlns="" xmlns:a16="http://schemas.microsoft.com/office/drawing/2014/main" id="{3052B75A-2B0A-419B-9625-0D9307386EC8}"/>
                </a:ext>
              </a:extLst>
            </p:cNvPr>
            <p:cNvSpPr/>
            <p:nvPr/>
          </p:nvSpPr>
          <p:spPr>
            <a:xfrm>
              <a:off x="9393305" y="737238"/>
              <a:ext cx="1722722" cy="766482"/>
            </a:xfrm>
            <a:prstGeom prst="accentCallout2">
              <a:avLst>
                <a:gd name="adj1" fmla="val 18750"/>
                <a:gd name="adj2" fmla="val -8333"/>
                <a:gd name="adj3" fmla="val 18750"/>
                <a:gd name="adj4" fmla="val -16667"/>
                <a:gd name="adj5" fmla="val 178365"/>
                <a:gd name="adj6" fmla="val -22883"/>
              </a:avLst>
            </a:prstGeom>
            <a:noFill/>
            <a:ln w="9525" cap="flat" cmpd="sng" algn="ctr">
              <a:solidFill>
                <a:srgbClr val="B4D2F3">
                  <a:shade val="50000"/>
                </a:srgbClr>
              </a:solidFill>
              <a:prstDash val="sys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rPr>
                <a:t>Top occlusion sensors</a:t>
              </a:r>
            </a:p>
          </p:txBody>
        </p:sp>
        <p:sp>
          <p:nvSpPr>
            <p:cNvPr id="67" name="Ovale 66">
              <a:extLst>
                <a:ext uri="{FF2B5EF4-FFF2-40B4-BE49-F238E27FC236}">
                  <a16:creationId xmlns="" xmlns:a16="http://schemas.microsoft.com/office/drawing/2014/main" id="{81CFEFE3-7F4C-4BDE-8080-08DAF8DBDE18}"/>
                </a:ext>
              </a:extLst>
            </p:cNvPr>
            <p:cNvSpPr/>
            <p:nvPr/>
          </p:nvSpPr>
          <p:spPr>
            <a:xfrm>
              <a:off x="9016120" y="2229645"/>
              <a:ext cx="45719" cy="119855"/>
            </a:xfrm>
            <a:prstGeom prst="ellipse">
              <a:avLst/>
            </a:prstGeom>
            <a:solidFill>
              <a:srgbClr val="FF66CC"/>
            </a:solidFill>
            <a:ln w="12700" cap="flat" cmpd="sng" algn="ctr">
              <a:solidFill>
                <a:srgbClr val="FF66CC"/>
              </a:solidFill>
              <a:prstDash val="solid"/>
              <a:miter lim="800000"/>
            </a:ln>
            <a:effectLst/>
          </p:spPr>
          <p:txBody>
            <a:bodyPr lIns="36000" tIns="36000" rIns="36000" bIns="36000"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FFFFFF"/>
                </a:solidFill>
                <a:effectLst/>
                <a:uLnTx/>
                <a:uFillTx/>
                <a:latin typeface="Arial" panose="020B0604020202020204"/>
                <a:ea typeface="+mn-ea"/>
                <a:cs typeface="+mn-cs"/>
                <a:sym typeface="Century Gothic"/>
              </a:endParaRPr>
            </a:p>
          </p:txBody>
        </p:sp>
        <p:sp>
          <p:nvSpPr>
            <p:cNvPr id="68" name="Ovale 67">
              <a:extLst>
                <a:ext uri="{FF2B5EF4-FFF2-40B4-BE49-F238E27FC236}">
                  <a16:creationId xmlns="" xmlns:a16="http://schemas.microsoft.com/office/drawing/2014/main" id="{6D6B1DE6-299A-4994-94AF-5DEE606A4AA8}"/>
                </a:ext>
              </a:extLst>
            </p:cNvPr>
            <p:cNvSpPr/>
            <p:nvPr/>
          </p:nvSpPr>
          <p:spPr>
            <a:xfrm>
              <a:off x="9091520" y="2314668"/>
              <a:ext cx="45719" cy="119855"/>
            </a:xfrm>
            <a:prstGeom prst="ellipse">
              <a:avLst/>
            </a:prstGeom>
            <a:solidFill>
              <a:srgbClr val="FF66CC"/>
            </a:solidFill>
            <a:ln w="12700" cap="flat" cmpd="sng" algn="ctr">
              <a:solidFill>
                <a:srgbClr val="FF66CC"/>
              </a:solidFill>
              <a:prstDash val="solid"/>
              <a:miter lim="800000"/>
            </a:ln>
            <a:effectLst/>
          </p:spPr>
          <p:txBody>
            <a:bodyPr lIns="36000" tIns="36000" rIns="36000" bIns="36000" rtlCol="0" anchor="ctr"/>
            <a:lstStyle/>
            <a:p>
              <a:pPr marL="0" marR="0" lvl="0" indent="0" algn="ctr" defTabSz="8929" eaLnBrk="1" fontAlgn="auto" latinLnBrk="0" hangingPunct="0">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FFFFFF"/>
                </a:solidFill>
                <a:effectLst/>
                <a:uLnTx/>
                <a:uFillTx/>
                <a:latin typeface="Arial" panose="020B0604020202020204"/>
                <a:ea typeface="+mn-ea"/>
                <a:cs typeface="+mn-cs"/>
                <a:sym typeface="Century Gothic"/>
              </a:endParaRPr>
            </a:p>
          </p:txBody>
        </p:sp>
        <p:sp>
          <p:nvSpPr>
            <p:cNvPr id="69" name="Line Callout 2 (Accent Bar) 54">
              <a:extLst>
                <a:ext uri="{FF2B5EF4-FFF2-40B4-BE49-F238E27FC236}">
                  <a16:creationId xmlns="" xmlns:a16="http://schemas.microsoft.com/office/drawing/2014/main" id="{FA681951-963A-4C00-842F-1FB98128C6DD}"/>
                </a:ext>
              </a:extLst>
            </p:cNvPr>
            <p:cNvSpPr/>
            <p:nvPr/>
          </p:nvSpPr>
          <p:spPr>
            <a:xfrm>
              <a:off x="10416794" y="4540835"/>
              <a:ext cx="1597055" cy="554347"/>
            </a:xfrm>
            <a:prstGeom prst="accentCallout2">
              <a:avLst>
                <a:gd name="adj1" fmla="val 18750"/>
                <a:gd name="adj2" fmla="val -8333"/>
                <a:gd name="adj3" fmla="val 15314"/>
                <a:gd name="adj4" fmla="val -31667"/>
                <a:gd name="adj5" fmla="val -128154"/>
                <a:gd name="adj6" fmla="val -108037"/>
              </a:avLst>
            </a:prstGeom>
            <a:noFill/>
            <a:ln w="9525" cap="flat" cmpd="sng" algn="ctr">
              <a:solidFill>
                <a:srgbClr val="B4D2F3">
                  <a:shade val="50000"/>
                </a:srgbClr>
              </a:solidFill>
              <a:prstDash val="sysDash"/>
              <a:miter lim="800000"/>
            </a:ln>
            <a:effectLst/>
          </p:spPr>
          <p:txBody>
            <a:bodyPr rtlCol="0" anchor="ctr"/>
            <a:lstStyle/>
            <a:p>
              <a:pPr marL="0" marR="0" lvl="0" indent="0" algn="ctr" defTabSz="8929" eaLnBrk="1" fontAlgn="auto" latinLnBrk="0" hangingPunct="0">
                <a:lnSpc>
                  <a:spcPct val="100000"/>
                </a:lnSpc>
                <a:spcBef>
                  <a:spcPts val="0"/>
                </a:spcBef>
                <a:spcAft>
                  <a:spcPts val="0"/>
                </a:spcAft>
                <a:buClrTx/>
                <a:buSzTx/>
                <a:buFontTx/>
                <a:buNone/>
                <a:tabLst/>
                <a:defRPr/>
              </a:pPr>
              <a:r>
                <a:rPr kumimoji="0" lang="it-IT" sz="1000" b="1" i="0" u="none" strike="noStrike" kern="0" cap="none" spc="0" normalizeH="0" baseline="0" noProof="0" dirty="0" err="1" smtClean="0">
                  <a:ln>
                    <a:noFill/>
                  </a:ln>
                  <a:solidFill>
                    <a:srgbClr val="323947"/>
                  </a:solidFill>
                  <a:effectLst/>
                  <a:uLnTx/>
                  <a:uFillTx/>
                  <a:latin typeface="Arial" panose="020B0604020202020204"/>
                  <a:ea typeface="+mn-ea"/>
                  <a:cs typeface="+mn-cs"/>
                  <a:sym typeface="Century Gothic"/>
                </a:rPr>
                <a:t>Wiring</a:t>
              </a:r>
              <a:r>
                <a:rPr kumimoji="0" lang="it-IT"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rPr>
                <a:t> (</a:t>
              </a:r>
              <a:r>
                <a:rPr kumimoji="0" lang="it-IT" sz="1000" b="1" i="0" u="none" strike="noStrike" kern="0" cap="none" spc="0" normalizeH="0" baseline="0" noProof="0" dirty="0" err="1" smtClean="0">
                  <a:ln>
                    <a:noFill/>
                  </a:ln>
                  <a:solidFill>
                    <a:srgbClr val="323947"/>
                  </a:solidFill>
                  <a:effectLst/>
                  <a:uLnTx/>
                  <a:uFillTx/>
                  <a:latin typeface="Arial" panose="020B0604020202020204"/>
                  <a:ea typeface="+mn-ea"/>
                  <a:cs typeface="+mn-cs"/>
                  <a:sym typeface="Century Gothic"/>
                </a:rPr>
                <a:t>not</a:t>
              </a:r>
              <a:r>
                <a:rPr kumimoji="0" lang="it-IT"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rPr>
                <a:t> </a:t>
              </a:r>
              <a:r>
                <a:rPr kumimoji="0" lang="it-IT" sz="1000" b="1" i="0" u="none" strike="noStrike" kern="0" cap="none" spc="0" normalizeH="0" baseline="0" noProof="0" dirty="0" err="1" smtClean="0">
                  <a:ln>
                    <a:noFill/>
                  </a:ln>
                  <a:solidFill>
                    <a:srgbClr val="323947"/>
                  </a:solidFill>
                  <a:effectLst/>
                  <a:uLnTx/>
                  <a:uFillTx/>
                  <a:latin typeface="Arial" panose="020B0604020202020204"/>
                  <a:ea typeface="+mn-ea"/>
                  <a:cs typeface="+mn-cs"/>
                  <a:sym typeface="Century Gothic"/>
                </a:rPr>
                <a:t>visible</a:t>
              </a:r>
              <a:r>
                <a:rPr kumimoji="0" lang="it-IT" sz="1000" b="1" i="0" u="none" strike="noStrike" kern="0" cap="none" spc="0" normalizeH="0" baseline="0" noProof="0" dirty="0" smtClean="0">
                  <a:ln>
                    <a:noFill/>
                  </a:ln>
                  <a:solidFill>
                    <a:srgbClr val="323947"/>
                  </a:solidFill>
                  <a:effectLst/>
                  <a:uLnTx/>
                  <a:uFillTx/>
                  <a:latin typeface="Arial" panose="020B0604020202020204"/>
                  <a:ea typeface="+mn-ea"/>
                  <a:cs typeface="+mn-cs"/>
                  <a:sym typeface="Century Gothic"/>
                </a:rPr>
                <a:t>) </a:t>
              </a:r>
            </a:p>
          </p:txBody>
        </p:sp>
      </p:grpSp>
      <p:sp>
        <p:nvSpPr>
          <p:cNvPr id="70" name="CasellaDiTesto 69"/>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74" name="CasellaDiTesto 73"/>
          <p:cNvSpPr txBox="1"/>
          <p:nvPr/>
        </p:nvSpPr>
        <p:spPr>
          <a:xfrm>
            <a:off x="463276" y="822531"/>
            <a:ext cx="1957587"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technology</a:t>
            </a:r>
            <a:endParaRPr lang="en-US" dirty="0"/>
          </a:p>
        </p:txBody>
      </p:sp>
      <p:sp>
        <p:nvSpPr>
          <p:cNvPr id="72" name="Rectangle 1"/>
          <p:cNvSpPr>
            <a:spLocks noChangeArrowheads="1"/>
          </p:cNvSpPr>
          <p:nvPr/>
        </p:nvSpPr>
        <p:spPr bwMode="auto">
          <a:xfrm>
            <a:off x="480201" y="1564603"/>
            <a:ext cx="2900218" cy="4691341"/>
          </a:xfrm>
          <a:prstGeom prst="rect">
            <a:avLst/>
          </a:prstGeom>
        </p:spPr>
        <p:txBody>
          <a:bodyPr vert="horz" lIns="36000" tIns="36000" rIns="36000" bIns="36000"/>
          <a:lstStyle/>
          <a:p>
            <a:pPr algn="just">
              <a:spcBef>
                <a:spcPts val="400"/>
              </a:spcBef>
              <a:buFont typeface="Arial"/>
              <a:buNone/>
            </a:pP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a:t>
            </a:r>
            <a:r>
              <a:rPr lang="it-IT" altLang="it-IT"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sensing</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technology</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uses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 innovative and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patented</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approach</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(EP2516974 - EP2721377 AMSA and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Cefriel</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based</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on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electrical</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capacity</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variation</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between</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plates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of a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sensing</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level</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in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presence</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of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wastes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endPar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400"/>
              </a:spcBef>
              <a:buFont typeface="Arial"/>
              <a:buNone/>
            </a:pP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electronics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inside the box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stimulate</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plates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and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perform</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measurement</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algorithm</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allows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define</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the full /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empty</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state from the </a:t>
            </a:r>
            <a:r>
              <a:rPr lang="it-IT" altLang="it-IT"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measurement</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400"/>
              </a:spcBef>
              <a:buFont typeface="Arial"/>
              <a:buNone/>
            </a:pPr>
            <a:endPar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400"/>
              </a:spcBef>
              <a:buFont typeface="Arial"/>
              <a:buNone/>
            </a:pP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top </a:t>
            </a:r>
            <a:r>
              <a:rPr lang="it-IT" altLang="it-IT"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occlusion</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condition</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detected</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by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two</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auxiliary</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optical</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sensors</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400"/>
              </a:spcBef>
              <a:buFont typeface="Arial"/>
              <a:buNone/>
            </a:pPr>
            <a:endPar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400"/>
              </a:spcBef>
              <a:buFont typeface="Arial"/>
              <a:buNone/>
            </a:pPr>
            <a:r>
              <a:rPr lang="it-IT" altLang="it-IT" sz="12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Sending</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data from the container to the Data Collection and Processing Center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takes</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place</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via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LoRa</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WAN network or,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if</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necessary</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through</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the </a:t>
            </a:r>
            <a:r>
              <a:rPr lang="it-IT" altLang="it-IT"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traditional</a:t>
            </a:r>
            <a:r>
              <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GPRS </a:t>
            </a:r>
            <a:r>
              <a:rPr lang="it-IT" altLang="it-IT"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network.</a:t>
            </a:r>
            <a:endParaRPr lang="it-IT" altLang="it-IT"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7072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6"/>
          <p:cNvSpPr txBox="1">
            <a:spLocks/>
          </p:cNvSpPr>
          <p:nvPr/>
        </p:nvSpPr>
        <p:spPr>
          <a:xfrm>
            <a:off x="479376" y="1844674"/>
            <a:ext cx="2808337" cy="44568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buNone/>
            </a:pPr>
            <a:r>
              <a:rPr lang="en-US" sz="13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With two levels of plates, three basic states of the container can be detected:</a:t>
            </a:r>
          </a:p>
          <a:p>
            <a:pPr marL="171450" indent="-171450" fontAlgn="base">
              <a:buFont typeface="Arial" panose="020B0604020202020204" pitchFamily="34" charset="0"/>
              <a:buChar char="•"/>
            </a:pPr>
            <a:r>
              <a:rPr lang="en-US"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EMPTY</a:t>
            </a:r>
          </a:p>
          <a:p>
            <a:pPr marL="171450" indent="-171450" fontAlgn="base">
              <a:buFont typeface="Arial" panose="020B0604020202020204" pitchFamily="34" charset="0"/>
              <a:buChar char="•"/>
            </a:pPr>
            <a:r>
              <a:rPr lang="en-US"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FULL UNDER</a:t>
            </a:r>
          </a:p>
          <a:p>
            <a:pPr marL="171450" indent="-171450" fontAlgn="base">
              <a:buFont typeface="Arial" panose="020B0604020202020204" pitchFamily="34" charset="0"/>
              <a:buChar char="•"/>
            </a:pPr>
            <a:r>
              <a:rPr lang="en-US"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FULL (FULL OVER</a:t>
            </a:r>
            <a:r>
              <a:rPr lang="en-US" sz="12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marL="400050" lvl="1" indent="0" fontAlgn="base">
              <a:buNone/>
            </a:pPr>
            <a:endParaRPr lang="it-IT" sz="13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400050" lvl="1" indent="0" fontAlgn="base">
              <a:buNone/>
            </a:pPr>
            <a:endParaRPr lang="it-IT" sz="13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fontAlgn="base">
              <a:buNone/>
            </a:pPr>
            <a:r>
              <a:rPr lang="it-IT"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top </a:t>
            </a:r>
            <a:r>
              <a:rPr lang="it-IT" sz="13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occlusion</a:t>
            </a:r>
            <a:r>
              <a:rPr lang="it-IT"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it-IT" sz="13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condition</a:t>
            </a:r>
            <a:r>
              <a:rPr lang="it-IT"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is </a:t>
            </a:r>
            <a:r>
              <a:rPr lang="en-US" sz="13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detected in the presence of light by </a:t>
            </a:r>
            <a:r>
              <a:rPr lang="en-US"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additional </a:t>
            </a:r>
            <a:r>
              <a:rPr lang="en-US" sz="130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sensora</a:t>
            </a:r>
            <a:r>
              <a:rPr lang="en-US"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13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and is not correlated to the fill level. From its sensor, two status conditions are obtained</a:t>
            </a:r>
            <a:r>
              <a:rPr lang="en-US"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marL="0" indent="0" fontAlgn="base">
              <a:buNone/>
            </a:pPr>
            <a:endParaRPr lang="en-US"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171450" indent="-171450" fontAlgn="base">
              <a:buFont typeface="Arial" panose="020B0604020202020204" pitchFamily="34" charset="0"/>
              <a:buChar char="•"/>
            </a:pPr>
            <a:r>
              <a:rPr lang="it-IT"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OCCLUSION DETECTED</a:t>
            </a:r>
          </a:p>
          <a:p>
            <a:pPr marL="171450" indent="-171450" fontAlgn="base">
              <a:buFont typeface="Arial" panose="020B0604020202020204" pitchFamily="34" charset="0"/>
              <a:buChar char="•"/>
            </a:pPr>
            <a:r>
              <a:rPr lang="it-IT" sz="1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OCCLUSION NOT  DETECTED</a:t>
            </a:r>
          </a:p>
        </p:txBody>
      </p:sp>
      <p:grpSp>
        <p:nvGrpSpPr>
          <p:cNvPr id="84" name="Gruppo 83"/>
          <p:cNvGrpSpPr/>
          <p:nvPr/>
        </p:nvGrpSpPr>
        <p:grpSpPr>
          <a:xfrm>
            <a:off x="3384404" y="1844674"/>
            <a:ext cx="2314714" cy="4266515"/>
            <a:chOff x="4081520" y="405073"/>
            <a:chExt cx="3226131" cy="5946452"/>
          </a:xfrm>
        </p:grpSpPr>
        <p:grpSp>
          <p:nvGrpSpPr>
            <p:cNvPr id="6" name="Gruppo 5"/>
            <p:cNvGrpSpPr>
              <a:grpSpLocks noChangeAspect="1"/>
            </p:cNvGrpSpPr>
            <p:nvPr/>
          </p:nvGrpSpPr>
          <p:grpSpPr>
            <a:xfrm>
              <a:off x="6589965" y="2061000"/>
              <a:ext cx="717686" cy="864000"/>
              <a:chOff x="591758" y="71300"/>
              <a:chExt cx="2861441" cy="3444765"/>
            </a:xfrm>
          </p:grpSpPr>
          <p:sp>
            <p:nvSpPr>
              <p:cNvPr id="7" name="Trapezio 6"/>
              <p:cNvSpPr/>
              <p:nvPr/>
            </p:nvSpPr>
            <p:spPr>
              <a:xfrm rot="10800000">
                <a:off x="591758" y="71300"/>
                <a:ext cx="2861441" cy="3444765"/>
              </a:xfrm>
              <a:prstGeom prst="trapezoid">
                <a:avLst>
                  <a:gd name="adj" fmla="val 11777"/>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apezio 7"/>
              <p:cNvSpPr/>
              <p:nvPr/>
            </p:nvSpPr>
            <p:spPr>
              <a:xfrm rot="10800000">
                <a:off x="950423" y="2827926"/>
                <a:ext cx="2144110" cy="606394"/>
              </a:xfrm>
              <a:prstGeom prst="trapezoid">
                <a:avLst>
                  <a:gd name="adj" fmla="val 9055"/>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uppo 8"/>
            <p:cNvGrpSpPr>
              <a:grpSpLocks noChangeAspect="1"/>
            </p:cNvGrpSpPr>
            <p:nvPr/>
          </p:nvGrpSpPr>
          <p:grpSpPr>
            <a:xfrm>
              <a:off x="6558661" y="5486832"/>
              <a:ext cx="717686" cy="864000"/>
              <a:chOff x="7831365" y="71301"/>
              <a:chExt cx="2861441" cy="3444765"/>
            </a:xfrm>
          </p:grpSpPr>
          <p:sp>
            <p:nvSpPr>
              <p:cNvPr id="10" name="Trapezio 9"/>
              <p:cNvSpPr/>
              <p:nvPr/>
            </p:nvSpPr>
            <p:spPr>
              <a:xfrm rot="10800000">
                <a:off x="7831365" y="71301"/>
                <a:ext cx="2861441" cy="3444765"/>
              </a:xfrm>
              <a:prstGeom prst="trapezoid">
                <a:avLst>
                  <a:gd name="adj" fmla="val 11777"/>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rapezio 10"/>
              <p:cNvSpPr/>
              <p:nvPr/>
            </p:nvSpPr>
            <p:spPr>
              <a:xfrm rot="10800000">
                <a:off x="8197911" y="2827924"/>
                <a:ext cx="2128346" cy="606395"/>
              </a:xfrm>
              <a:prstGeom prst="trapezoid">
                <a:avLst>
                  <a:gd name="adj" fmla="val 9055"/>
                </a:avLst>
              </a:prstGeom>
              <a:pattFill prst="wdUpDiag">
                <a:fgClr>
                  <a:srgbClr val="70AD47"/>
                </a:fgClr>
                <a:bgClr>
                  <a:srgbClr val="A5A5A5"/>
                </a:bgClr>
              </a:patt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rapezio 11"/>
              <p:cNvSpPr/>
              <p:nvPr/>
            </p:nvSpPr>
            <p:spPr>
              <a:xfrm rot="10800000">
                <a:off x="8087550" y="1774709"/>
                <a:ext cx="2349061" cy="1237591"/>
              </a:xfrm>
              <a:prstGeom prst="trapezoid">
                <a:avLst>
                  <a:gd name="adj" fmla="val 9807"/>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rapezio 12"/>
              <p:cNvSpPr/>
              <p:nvPr/>
            </p:nvSpPr>
            <p:spPr>
              <a:xfrm rot="10800000">
                <a:off x="7935633" y="136617"/>
                <a:ext cx="2652897" cy="1619714"/>
              </a:xfrm>
              <a:prstGeom prst="trapezoid">
                <a:avLst>
                  <a:gd name="adj" fmla="val 9807"/>
                </a:avLst>
              </a:prstGeom>
              <a:solidFill>
                <a:srgbClr val="FF0000"/>
              </a:solidFill>
              <a:ln w="12700" cap="flat" cmpd="sng" algn="ctr">
                <a:solidFill>
                  <a:srgbClr val="C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uppo 13"/>
            <p:cNvGrpSpPr/>
            <p:nvPr/>
          </p:nvGrpSpPr>
          <p:grpSpPr>
            <a:xfrm>
              <a:off x="4081520" y="405073"/>
              <a:ext cx="2482627" cy="2520000"/>
              <a:chOff x="4081520" y="405073"/>
              <a:chExt cx="2482627" cy="2520000"/>
            </a:xfrm>
          </p:grpSpPr>
          <p:sp>
            <p:nvSpPr>
              <p:cNvPr id="15" name="Freeform 5"/>
              <p:cNvSpPr/>
              <p:nvPr/>
            </p:nvSpPr>
            <p:spPr bwMode="auto">
              <a:xfrm>
                <a:off x="4482920" y="466041"/>
                <a:ext cx="1989339" cy="2459032"/>
              </a:xfrm>
              <a:custGeom>
                <a:avLst/>
                <a:gdLst>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0 w 3088672"/>
                  <a:gd name="connsiteY8" fmla="*/ 50776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203200 w 3088672"/>
                  <a:gd name="connsiteY8" fmla="*/ 40616 h 3434080"/>
                  <a:gd name="connsiteX9" fmla="*/ 0 w 3088672"/>
                  <a:gd name="connsiteY9" fmla="*/ 50776 h 3434080"/>
                  <a:gd name="connsiteX0" fmla="*/ 0 w 3058192"/>
                  <a:gd name="connsiteY0" fmla="*/ 50776 h 4354804"/>
                  <a:gd name="connsiteX1" fmla="*/ 10192 w 3058192"/>
                  <a:gd name="connsiteY1" fmla="*/ 3434080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113624 w 3058192"/>
                  <a:gd name="connsiteY8" fmla="*/ 40616 h 4354804"/>
                  <a:gd name="connsiteX9" fmla="*/ 0 w 3058192"/>
                  <a:gd name="connsiteY9" fmla="*/ 50776 h 4354804"/>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213392 w 3058192"/>
                  <a:gd name="connsiteY7" fmla="*/ 40882 h 4365206"/>
                  <a:gd name="connsiteX8" fmla="*/ 113624 w 3058192"/>
                  <a:gd name="connsiteY8" fmla="*/ 51018 h 4365206"/>
                  <a:gd name="connsiteX9" fmla="*/ 0 w 3058192"/>
                  <a:gd name="connsiteY9"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824819 w 3058192"/>
                  <a:gd name="connsiteY5" fmla="*/ 4180577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824819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930682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92686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613090 w 3079181"/>
                  <a:gd name="connsiteY5" fmla="*/ 4159773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50776 h 4345009"/>
                  <a:gd name="connsiteX1" fmla="*/ 345 w 3079181"/>
                  <a:gd name="connsiteY1" fmla="*/ 4345009 h 4345009"/>
                  <a:gd name="connsiteX2" fmla="*/ 3079181 w 3079181"/>
                  <a:gd name="connsiteY2" fmla="*/ 4344402 h 4345009"/>
                  <a:gd name="connsiteX3" fmla="*/ 3074475 w 3079181"/>
                  <a:gd name="connsiteY3" fmla="*/ 0 h 4345009"/>
                  <a:gd name="connsiteX4" fmla="*/ 2604638 w 3079181"/>
                  <a:gd name="connsiteY4" fmla="*/ 10401 h 4345009"/>
                  <a:gd name="connsiteX5" fmla="*/ 2613090 w 3079181"/>
                  <a:gd name="connsiteY5" fmla="*/ 4149371 h 4345009"/>
                  <a:gd name="connsiteX6" fmla="*/ 127540 w 3079181"/>
                  <a:gd name="connsiteY6" fmla="*/ 4160015 h 4345009"/>
                  <a:gd name="connsiteX7" fmla="*/ 129907 w 3079181"/>
                  <a:gd name="connsiteY7" fmla="*/ 40616 h 4345009"/>
                  <a:gd name="connsiteX8" fmla="*/ 16283 w 3079181"/>
                  <a:gd name="connsiteY8" fmla="*/ 50776 h 4345009"/>
                  <a:gd name="connsiteX0" fmla="*/ 16283 w 3079181"/>
                  <a:gd name="connsiteY0" fmla="*/ 40376 h 4334609"/>
                  <a:gd name="connsiteX1" fmla="*/ 345 w 3079181"/>
                  <a:gd name="connsiteY1" fmla="*/ 4334609 h 4334609"/>
                  <a:gd name="connsiteX2" fmla="*/ 3079181 w 3079181"/>
                  <a:gd name="connsiteY2" fmla="*/ 4334002 h 4334609"/>
                  <a:gd name="connsiteX3" fmla="*/ 2699883 w 3079181"/>
                  <a:gd name="connsiteY3" fmla="*/ 2 h 4334609"/>
                  <a:gd name="connsiteX4" fmla="*/ 2604638 w 3079181"/>
                  <a:gd name="connsiteY4" fmla="*/ 1 h 4334609"/>
                  <a:gd name="connsiteX5" fmla="*/ 2613090 w 3079181"/>
                  <a:gd name="connsiteY5" fmla="*/ 4138971 h 4334609"/>
                  <a:gd name="connsiteX6" fmla="*/ 127540 w 3079181"/>
                  <a:gd name="connsiteY6" fmla="*/ 4149615 h 4334609"/>
                  <a:gd name="connsiteX7" fmla="*/ 129907 w 3079181"/>
                  <a:gd name="connsiteY7" fmla="*/ 30216 h 4334609"/>
                  <a:gd name="connsiteX8" fmla="*/ 16283 w 3079181"/>
                  <a:gd name="connsiteY8" fmla="*/ 40376 h 4334609"/>
                  <a:gd name="connsiteX0" fmla="*/ 16283 w 2745305"/>
                  <a:gd name="connsiteY0" fmla="*/ 40375 h 4334608"/>
                  <a:gd name="connsiteX1" fmla="*/ 345 w 2745305"/>
                  <a:gd name="connsiteY1" fmla="*/ 4334608 h 4334608"/>
                  <a:gd name="connsiteX2" fmla="*/ 2745305 w 2745305"/>
                  <a:gd name="connsiteY2" fmla="*/ 4323600 h 4334608"/>
                  <a:gd name="connsiteX3" fmla="*/ 2699883 w 2745305"/>
                  <a:gd name="connsiteY3" fmla="*/ 1 h 4334608"/>
                  <a:gd name="connsiteX4" fmla="*/ 2604638 w 2745305"/>
                  <a:gd name="connsiteY4" fmla="*/ 0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04638 w 2745305"/>
                  <a:gd name="connsiteY4" fmla="*/ 10400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81981 h 4376214"/>
                  <a:gd name="connsiteX1" fmla="*/ 345 w 2745305"/>
                  <a:gd name="connsiteY1" fmla="*/ 4376214 h 4376214"/>
                  <a:gd name="connsiteX2" fmla="*/ 2745305 w 2745305"/>
                  <a:gd name="connsiteY2" fmla="*/ 4365206 h 4376214"/>
                  <a:gd name="connsiteX3" fmla="*/ 2740599 w 2745305"/>
                  <a:gd name="connsiteY3" fmla="*/ 31206 h 4376214"/>
                  <a:gd name="connsiteX4" fmla="*/ 2653498 w 2745305"/>
                  <a:gd name="connsiteY4" fmla="*/ 0 h 4376214"/>
                  <a:gd name="connsiteX5" fmla="*/ 2613090 w 2745305"/>
                  <a:gd name="connsiteY5" fmla="*/ 4180576 h 4376214"/>
                  <a:gd name="connsiteX6" fmla="*/ 127540 w 2745305"/>
                  <a:gd name="connsiteY6" fmla="*/ 4191220 h 4376214"/>
                  <a:gd name="connsiteX7" fmla="*/ 129907 w 2745305"/>
                  <a:gd name="connsiteY7" fmla="*/ 71821 h 4376214"/>
                  <a:gd name="connsiteX8" fmla="*/ 16283 w 2745305"/>
                  <a:gd name="connsiteY8" fmla="*/ 81981 h 4376214"/>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12782 w 2745305"/>
                  <a:gd name="connsiteY4" fmla="*/ 10401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40375 h 4334608"/>
                  <a:gd name="connsiteX1" fmla="*/ 345 w 2745305"/>
                  <a:gd name="connsiteY1" fmla="*/ 4334608 h 4334608"/>
                  <a:gd name="connsiteX2" fmla="*/ 2745305 w 2745305"/>
                  <a:gd name="connsiteY2" fmla="*/ 4323600 h 4334608"/>
                  <a:gd name="connsiteX3" fmla="*/ 2740599 w 2745305"/>
                  <a:gd name="connsiteY3" fmla="*/ 2 h 4334608"/>
                  <a:gd name="connsiteX4" fmla="*/ 2612782 w 2745305"/>
                  <a:gd name="connsiteY4" fmla="*/ 1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40372 h 4334605"/>
                  <a:gd name="connsiteX1" fmla="*/ 345 w 2745305"/>
                  <a:gd name="connsiteY1" fmla="*/ 4334605 h 4334605"/>
                  <a:gd name="connsiteX2" fmla="*/ 2745305 w 2745305"/>
                  <a:gd name="connsiteY2" fmla="*/ 4323597 h 4334605"/>
                  <a:gd name="connsiteX3" fmla="*/ 2740599 w 2745305"/>
                  <a:gd name="connsiteY3" fmla="*/ -1 h 4334605"/>
                  <a:gd name="connsiteX4" fmla="*/ 2629069 w 2745305"/>
                  <a:gd name="connsiteY4" fmla="*/ 20802 h 4334605"/>
                  <a:gd name="connsiteX5" fmla="*/ 2613090 w 2745305"/>
                  <a:gd name="connsiteY5" fmla="*/ 4138967 h 4334605"/>
                  <a:gd name="connsiteX6" fmla="*/ 127540 w 2745305"/>
                  <a:gd name="connsiteY6" fmla="*/ 4149611 h 4334605"/>
                  <a:gd name="connsiteX7" fmla="*/ 129907 w 2745305"/>
                  <a:gd name="connsiteY7" fmla="*/ 30212 h 4334605"/>
                  <a:gd name="connsiteX8" fmla="*/ 16283 w 2745305"/>
                  <a:gd name="connsiteY8" fmla="*/ 40372 h 4334605"/>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0 h 4334606"/>
                  <a:gd name="connsiteX4" fmla="*/ 2620926 w 2745305"/>
                  <a:gd name="connsiteY4" fmla="*/ 10401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 name="connsiteX0" fmla="*/ 16283 w 2745305"/>
                  <a:gd name="connsiteY0" fmla="*/ 29973 h 4324206"/>
                  <a:gd name="connsiteX1" fmla="*/ 345 w 2745305"/>
                  <a:gd name="connsiteY1" fmla="*/ 4324206 h 4324206"/>
                  <a:gd name="connsiteX2" fmla="*/ 2745305 w 2745305"/>
                  <a:gd name="connsiteY2" fmla="*/ 4313198 h 4324206"/>
                  <a:gd name="connsiteX3" fmla="*/ 2740599 w 2745305"/>
                  <a:gd name="connsiteY3" fmla="*/ 10403 h 4324206"/>
                  <a:gd name="connsiteX4" fmla="*/ 2620926 w 2745305"/>
                  <a:gd name="connsiteY4" fmla="*/ 1 h 4324206"/>
                  <a:gd name="connsiteX5" fmla="*/ 2613090 w 2745305"/>
                  <a:gd name="connsiteY5" fmla="*/ 4128568 h 4324206"/>
                  <a:gd name="connsiteX6" fmla="*/ 127540 w 2745305"/>
                  <a:gd name="connsiteY6" fmla="*/ 4139212 h 4324206"/>
                  <a:gd name="connsiteX7" fmla="*/ 129907 w 2745305"/>
                  <a:gd name="connsiteY7" fmla="*/ 19813 h 4324206"/>
                  <a:gd name="connsiteX8" fmla="*/ 16283 w 2745305"/>
                  <a:gd name="connsiteY8" fmla="*/ 29973 h 4324206"/>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20803 h 4334606"/>
                  <a:gd name="connsiteX4" fmla="*/ 2604639 w 2745305"/>
                  <a:gd name="connsiteY4" fmla="*/ 0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5305" h="4334606">
                    <a:moveTo>
                      <a:pt x="16283" y="40373"/>
                    </a:moveTo>
                    <a:cubicBezTo>
                      <a:pt x="19670" y="1168133"/>
                      <a:pt x="-3042" y="3206846"/>
                      <a:pt x="345" y="4334606"/>
                    </a:cubicBezTo>
                    <a:lnTo>
                      <a:pt x="2745305" y="4323598"/>
                    </a:lnTo>
                    <a:cubicBezTo>
                      <a:pt x="2743736" y="2875464"/>
                      <a:pt x="2742168" y="1468937"/>
                      <a:pt x="2740599" y="20803"/>
                    </a:cubicBezTo>
                    <a:lnTo>
                      <a:pt x="2604639" y="0"/>
                    </a:lnTo>
                    <a:cubicBezTo>
                      <a:pt x="2599313" y="1393526"/>
                      <a:pt x="2618416" y="2745442"/>
                      <a:pt x="2613090" y="4138968"/>
                    </a:cubicBezTo>
                    <a:lnTo>
                      <a:pt x="127540" y="4149612"/>
                    </a:lnTo>
                    <a:lnTo>
                      <a:pt x="129907" y="30213"/>
                    </a:lnTo>
                    <a:lnTo>
                      <a:pt x="16283" y="40373"/>
                    </a:lnTo>
                    <a:close/>
                  </a:path>
                </a:pathLst>
              </a:cu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6" name="Rectangle 35"/>
              <p:cNvSpPr/>
              <p:nvPr/>
            </p:nvSpPr>
            <p:spPr bwMode="auto">
              <a:xfrm>
                <a:off x="6297704" y="668733"/>
                <a:ext cx="72267" cy="1902811"/>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7" name="Rectangle 35"/>
              <p:cNvSpPr/>
              <p:nvPr/>
            </p:nvSpPr>
            <p:spPr bwMode="auto">
              <a:xfrm>
                <a:off x="4576660" y="668734"/>
                <a:ext cx="72267" cy="1902811"/>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8" name="Freeform 6"/>
              <p:cNvSpPr/>
              <p:nvPr/>
            </p:nvSpPr>
            <p:spPr bwMode="auto">
              <a:xfrm>
                <a:off x="4423463" y="405073"/>
                <a:ext cx="2140684" cy="2341277"/>
              </a:xfrm>
              <a:custGeom>
                <a:avLst/>
                <a:gdLst>
                  <a:gd name="connsiteX0" fmla="*/ 0 w 3393440"/>
                  <a:gd name="connsiteY0" fmla="*/ 303107 h 3605107"/>
                  <a:gd name="connsiteX1" fmla="*/ 264160 w 3393440"/>
                  <a:gd name="connsiteY1" fmla="*/ 150707 h 3605107"/>
                  <a:gd name="connsiteX2" fmla="*/ 568960 w 3393440"/>
                  <a:gd name="connsiteY2" fmla="*/ 1197187 h 3605107"/>
                  <a:gd name="connsiteX3" fmla="*/ 579120 w 3393440"/>
                  <a:gd name="connsiteY3" fmla="*/ 2771987 h 3605107"/>
                  <a:gd name="connsiteX4" fmla="*/ 538480 w 3393440"/>
                  <a:gd name="connsiteY4" fmla="*/ 3208867 h 3605107"/>
                  <a:gd name="connsiteX5" fmla="*/ 1016000 w 3393440"/>
                  <a:gd name="connsiteY5" fmla="*/ 3259667 h 3605107"/>
                  <a:gd name="connsiteX6" fmla="*/ 2143760 w 3393440"/>
                  <a:gd name="connsiteY6" fmla="*/ 3249507 h 3605107"/>
                  <a:gd name="connsiteX7" fmla="*/ 2641600 w 3393440"/>
                  <a:gd name="connsiteY7" fmla="*/ 3239347 h 3605107"/>
                  <a:gd name="connsiteX8" fmla="*/ 2692400 w 3393440"/>
                  <a:gd name="connsiteY8" fmla="*/ 1054947 h 3605107"/>
                  <a:gd name="connsiteX9" fmla="*/ 2956560 w 3393440"/>
                  <a:gd name="connsiteY9" fmla="*/ 89747 h 3605107"/>
                  <a:gd name="connsiteX10" fmla="*/ 3393440 w 3393440"/>
                  <a:gd name="connsiteY10" fmla="*/ 516467 h 360510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92400 w 3393440"/>
                  <a:gd name="connsiteY8" fmla="*/ 1054947 h 3412067"/>
                  <a:gd name="connsiteX9" fmla="*/ 2956560 w 3393440"/>
                  <a:gd name="connsiteY9" fmla="*/ 89747 h 3412067"/>
                  <a:gd name="connsiteX10" fmla="*/ 3393440 w 3393440"/>
                  <a:gd name="connsiteY10"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225103 h 3206164"/>
                  <a:gd name="connsiteX1" fmla="*/ 264160 w 3393440"/>
                  <a:gd name="connsiteY1" fmla="*/ 72703 h 3206164"/>
                  <a:gd name="connsiteX2" fmla="*/ 492779 w 3393440"/>
                  <a:gd name="connsiteY2" fmla="*/ 1142612 h 3206164"/>
                  <a:gd name="connsiteX3" fmla="*/ 579120 w 3393440"/>
                  <a:gd name="connsiteY3" fmla="*/ 269398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92779 w 3393440"/>
                  <a:gd name="connsiteY2" fmla="*/ 114261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88322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17258"/>
                  <a:gd name="connsiteY0" fmla="*/ 311011 h 3206164"/>
                  <a:gd name="connsiteX1" fmla="*/ 306484 w 3317258"/>
                  <a:gd name="connsiteY1" fmla="*/ 166421 h 3206164"/>
                  <a:gd name="connsiteX2" fmla="*/ 374273 w 3317258"/>
                  <a:gd name="connsiteY2" fmla="*/ 1150422 h 3206164"/>
                  <a:gd name="connsiteX3" fmla="*/ 375968 w 3317258"/>
                  <a:gd name="connsiteY3" fmla="*/ 2678363 h 3206164"/>
                  <a:gd name="connsiteX4" fmla="*/ 462298 w 3317258"/>
                  <a:gd name="connsiteY4" fmla="*/ 3130863 h 3206164"/>
                  <a:gd name="connsiteX5" fmla="*/ 939818 w 3317258"/>
                  <a:gd name="connsiteY5" fmla="*/ 3181663 h 3206164"/>
                  <a:gd name="connsiteX6" fmla="*/ 2067578 w 3317258"/>
                  <a:gd name="connsiteY6" fmla="*/ 3171503 h 3206164"/>
                  <a:gd name="connsiteX7" fmla="*/ 2565418 w 3317258"/>
                  <a:gd name="connsiteY7" fmla="*/ 2968303 h 3206164"/>
                  <a:gd name="connsiteX8" fmla="*/ 2565418 w 3317258"/>
                  <a:gd name="connsiteY8" fmla="*/ 2968303 h 3206164"/>
                  <a:gd name="connsiteX9" fmla="*/ 2616218 w 3317258"/>
                  <a:gd name="connsiteY9" fmla="*/ 976943 h 3206164"/>
                  <a:gd name="connsiteX10" fmla="*/ 2880378 w 3317258"/>
                  <a:gd name="connsiteY10" fmla="*/ 11743 h 3206164"/>
                  <a:gd name="connsiteX11" fmla="*/ 3317258 w 3317258"/>
                  <a:gd name="connsiteY11" fmla="*/ 438463 h 3206164"/>
                  <a:gd name="connsiteX0" fmla="*/ 0 w 3317258"/>
                  <a:gd name="connsiteY0" fmla="*/ 203545 h 3098698"/>
                  <a:gd name="connsiteX1" fmla="*/ 306484 w 3317258"/>
                  <a:gd name="connsiteY1" fmla="*/ 58955 h 3098698"/>
                  <a:gd name="connsiteX2" fmla="*/ 374273 w 3317258"/>
                  <a:gd name="connsiteY2" fmla="*/ 1042956 h 3098698"/>
                  <a:gd name="connsiteX3" fmla="*/ 375968 w 3317258"/>
                  <a:gd name="connsiteY3" fmla="*/ 2570897 h 3098698"/>
                  <a:gd name="connsiteX4" fmla="*/ 462298 w 3317258"/>
                  <a:gd name="connsiteY4" fmla="*/ 3023397 h 3098698"/>
                  <a:gd name="connsiteX5" fmla="*/ 939818 w 3317258"/>
                  <a:gd name="connsiteY5" fmla="*/ 3074197 h 3098698"/>
                  <a:gd name="connsiteX6" fmla="*/ 2067578 w 3317258"/>
                  <a:gd name="connsiteY6" fmla="*/ 3064037 h 3098698"/>
                  <a:gd name="connsiteX7" fmla="*/ 2565418 w 3317258"/>
                  <a:gd name="connsiteY7" fmla="*/ 2860837 h 3098698"/>
                  <a:gd name="connsiteX8" fmla="*/ 2565418 w 3317258"/>
                  <a:gd name="connsiteY8" fmla="*/ 2860837 h 3098698"/>
                  <a:gd name="connsiteX9" fmla="*/ 2616218 w 3317258"/>
                  <a:gd name="connsiteY9" fmla="*/ 869477 h 3098698"/>
                  <a:gd name="connsiteX10" fmla="*/ 2762048 w 3317258"/>
                  <a:gd name="connsiteY10" fmla="*/ 31650 h 3098698"/>
                  <a:gd name="connsiteX11" fmla="*/ 3317258 w 3317258"/>
                  <a:gd name="connsiteY11" fmla="*/ 330997 h 3098698"/>
                  <a:gd name="connsiteX0" fmla="*/ 0 w 3070735"/>
                  <a:gd name="connsiteY0" fmla="*/ 203545 h 3098698"/>
                  <a:gd name="connsiteX1" fmla="*/ 306484 w 3070735"/>
                  <a:gd name="connsiteY1" fmla="*/ 58955 h 3098698"/>
                  <a:gd name="connsiteX2" fmla="*/ 374273 w 3070735"/>
                  <a:gd name="connsiteY2" fmla="*/ 1042956 h 3098698"/>
                  <a:gd name="connsiteX3" fmla="*/ 375968 w 3070735"/>
                  <a:gd name="connsiteY3" fmla="*/ 2570897 h 3098698"/>
                  <a:gd name="connsiteX4" fmla="*/ 462298 w 3070735"/>
                  <a:gd name="connsiteY4" fmla="*/ 3023397 h 3098698"/>
                  <a:gd name="connsiteX5" fmla="*/ 939818 w 3070735"/>
                  <a:gd name="connsiteY5" fmla="*/ 3074197 h 3098698"/>
                  <a:gd name="connsiteX6" fmla="*/ 2067578 w 3070735"/>
                  <a:gd name="connsiteY6" fmla="*/ 3064037 h 3098698"/>
                  <a:gd name="connsiteX7" fmla="*/ 2565418 w 3070735"/>
                  <a:gd name="connsiteY7" fmla="*/ 2860837 h 3098698"/>
                  <a:gd name="connsiteX8" fmla="*/ 2565418 w 3070735"/>
                  <a:gd name="connsiteY8" fmla="*/ 2860837 h 3098698"/>
                  <a:gd name="connsiteX9" fmla="*/ 2616218 w 3070735"/>
                  <a:gd name="connsiteY9" fmla="*/ 869477 h 3098698"/>
                  <a:gd name="connsiteX10" fmla="*/ 2762048 w 3070735"/>
                  <a:gd name="connsiteY10" fmla="*/ 31650 h 3098698"/>
                  <a:gd name="connsiteX11" fmla="*/ 3070735 w 3070735"/>
                  <a:gd name="connsiteY11" fmla="*/ 321899 h 3098698"/>
                  <a:gd name="connsiteX0" fmla="*/ 0 w 3070744"/>
                  <a:gd name="connsiteY0" fmla="*/ 203545 h 3098698"/>
                  <a:gd name="connsiteX1" fmla="*/ 306484 w 3070744"/>
                  <a:gd name="connsiteY1" fmla="*/ 58955 h 3098698"/>
                  <a:gd name="connsiteX2" fmla="*/ 374273 w 3070744"/>
                  <a:gd name="connsiteY2" fmla="*/ 1042956 h 3098698"/>
                  <a:gd name="connsiteX3" fmla="*/ 375968 w 3070744"/>
                  <a:gd name="connsiteY3" fmla="*/ 2570897 h 3098698"/>
                  <a:gd name="connsiteX4" fmla="*/ 462298 w 3070744"/>
                  <a:gd name="connsiteY4" fmla="*/ 3023397 h 3098698"/>
                  <a:gd name="connsiteX5" fmla="*/ 939818 w 3070744"/>
                  <a:gd name="connsiteY5" fmla="*/ 3074197 h 3098698"/>
                  <a:gd name="connsiteX6" fmla="*/ 2067578 w 3070744"/>
                  <a:gd name="connsiteY6" fmla="*/ 3064037 h 3098698"/>
                  <a:gd name="connsiteX7" fmla="*/ 2565418 w 3070744"/>
                  <a:gd name="connsiteY7" fmla="*/ 2860837 h 3098698"/>
                  <a:gd name="connsiteX8" fmla="*/ 2565418 w 3070744"/>
                  <a:gd name="connsiteY8" fmla="*/ 2860837 h 3098698"/>
                  <a:gd name="connsiteX9" fmla="*/ 2616218 w 3070744"/>
                  <a:gd name="connsiteY9" fmla="*/ 869477 h 3098698"/>
                  <a:gd name="connsiteX10" fmla="*/ 2762048 w 3070744"/>
                  <a:gd name="connsiteY10" fmla="*/ 31650 h 3098698"/>
                  <a:gd name="connsiteX11" fmla="*/ 3070735 w 3070744"/>
                  <a:gd name="connsiteY11" fmla="*/ 321899 h 30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0744" h="3098698">
                    <a:moveTo>
                      <a:pt x="0" y="203545"/>
                    </a:moveTo>
                    <a:cubicBezTo>
                      <a:pt x="84666" y="52838"/>
                      <a:pt x="244105" y="-80947"/>
                      <a:pt x="306484" y="58955"/>
                    </a:cubicBezTo>
                    <a:cubicBezTo>
                      <a:pt x="368863" y="198857"/>
                      <a:pt x="362692" y="624299"/>
                      <a:pt x="374273" y="1042956"/>
                    </a:cubicBezTo>
                    <a:cubicBezTo>
                      <a:pt x="385854" y="1461613"/>
                      <a:pt x="361297" y="2240824"/>
                      <a:pt x="375968" y="2570897"/>
                    </a:cubicBezTo>
                    <a:cubicBezTo>
                      <a:pt x="390639" y="2900971"/>
                      <a:pt x="368323" y="2939514"/>
                      <a:pt x="462298" y="3023397"/>
                    </a:cubicBezTo>
                    <a:cubicBezTo>
                      <a:pt x="556273" y="3107280"/>
                      <a:pt x="672271" y="3067424"/>
                      <a:pt x="939818" y="3074197"/>
                    </a:cubicBezTo>
                    <a:cubicBezTo>
                      <a:pt x="1207365" y="3080970"/>
                      <a:pt x="2067578" y="3064037"/>
                      <a:pt x="2067578" y="3064037"/>
                    </a:cubicBezTo>
                    <a:cubicBezTo>
                      <a:pt x="2338511" y="3060650"/>
                      <a:pt x="2473978" y="3226597"/>
                      <a:pt x="2565418" y="2860837"/>
                    </a:cubicBezTo>
                    <a:lnTo>
                      <a:pt x="2565418" y="2860837"/>
                    </a:lnTo>
                    <a:cubicBezTo>
                      <a:pt x="2573885" y="2528944"/>
                      <a:pt x="2583446" y="1341008"/>
                      <a:pt x="2616218" y="869477"/>
                    </a:cubicBezTo>
                    <a:cubicBezTo>
                      <a:pt x="2648990" y="397946"/>
                      <a:pt x="2645208" y="121397"/>
                      <a:pt x="2762048" y="31650"/>
                    </a:cubicBezTo>
                    <a:cubicBezTo>
                      <a:pt x="2878888" y="-58097"/>
                      <a:pt x="3072328" y="166571"/>
                      <a:pt x="3070735" y="321899"/>
                    </a:cubicBezTo>
                  </a:path>
                </a:pathLst>
              </a:custGeom>
              <a:noFill/>
              <a:ln w="3175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9" name="Rectangle 35"/>
              <p:cNvSpPr/>
              <p:nvPr/>
            </p:nvSpPr>
            <p:spPr bwMode="auto">
              <a:xfrm>
                <a:off x="4589136" y="1801352"/>
                <a:ext cx="39721" cy="708806"/>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20" name="Rectangle 35"/>
              <p:cNvSpPr/>
              <p:nvPr/>
            </p:nvSpPr>
            <p:spPr bwMode="auto">
              <a:xfrm>
                <a:off x="6327638" y="1799252"/>
                <a:ext cx="39721" cy="708806"/>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21" name="Rectangle 35"/>
              <p:cNvSpPr/>
              <p:nvPr/>
            </p:nvSpPr>
            <p:spPr bwMode="auto">
              <a:xfrm>
                <a:off x="6327638" y="768424"/>
                <a:ext cx="39721" cy="708806"/>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sp>
            <p:nvSpPr>
              <p:cNvPr id="22" name="Rectangle 35"/>
              <p:cNvSpPr/>
              <p:nvPr/>
            </p:nvSpPr>
            <p:spPr bwMode="auto">
              <a:xfrm>
                <a:off x="4591316" y="836488"/>
                <a:ext cx="39721" cy="708806"/>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grpSp>
            <p:nvGrpSpPr>
              <p:cNvPr id="23" name="Group 89"/>
              <p:cNvGrpSpPr/>
              <p:nvPr/>
            </p:nvGrpSpPr>
            <p:grpSpPr>
              <a:xfrm>
                <a:off x="4656846" y="1033350"/>
                <a:ext cx="1622968" cy="271921"/>
                <a:chOff x="6010088" y="2247132"/>
                <a:chExt cx="1886989" cy="372891"/>
              </a:xfrm>
            </p:grpSpPr>
            <p:cxnSp>
              <p:nvCxnSpPr>
                <p:cNvPr id="35" name="Straight Arrow Connector 28"/>
                <p:cNvCxnSpPr/>
                <p:nvPr/>
              </p:nvCxnSpPr>
              <p:spPr bwMode="auto">
                <a:xfrm>
                  <a:off x="6010088" y="2618435"/>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36" name="Straight Arrow Connector 29"/>
                <p:cNvCxnSpPr/>
                <p:nvPr/>
              </p:nvCxnSpPr>
              <p:spPr bwMode="auto">
                <a:xfrm>
                  <a:off x="6010088" y="2432784"/>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37" name="Straight Arrow Connector 30"/>
                <p:cNvCxnSpPr/>
                <p:nvPr/>
              </p:nvCxnSpPr>
              <p:spPr bwMode="auto">
                <a:xfrm>
                  <a:off x="6010088" y="2525610"/>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38" name="Straight Arrow Connector 31"/>
                <p:cNvCxnSpPr/>
                <p:nvPr/>
              </p:nvCxnSpPr>
              <p:spPr bwMode="auto">
                <a:xfrm>
                  <a:off x="6010088" y="2339958"/>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39" name="Straight Arrow Connector 32"/>
                <p:cNvCxnSpPr/>
                <p:nvPr/>
              </p:nvCxnSpPr>
              <p:spPr bwMode="auto">
                <a:xfrm>
                  <a:off x="6010088" y="2247132"/>
                  <a:ext cx="1886989" cy="1588"/>
                </a:xfrm>
                <a:prstGeom prst="straightConnector1">
                  <a:avLst/>
                </a:prstGeom>
                <a:noFill/>
                <a:ln w="12700" cap="flat" cmpd="sng" algn="ctr">
                  <a:solidFill>
                    <a:srgbClr val="0027CC"/>
                  </a:solidFill>
                  <a:prstDash val="solid"/>
                  <a:round/>
                  <a:headEnd type="none" w="med" len="med"/>
                  <a:tailEnd type="arrow"/>
                </a:ln>
                <a:effectLst/>
              </p:spPr>
            </p:cxnSp>
          </p:grpSp>
          <p:pic>
            <p:nvPicPr>
              <p:cNvPr id="24" name="Immagine 2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535029" y="2272679"/>
                <a:ext cx="740899" cy="493538"/>
              </a:xfrm>
              <a:prstGeom prst="rect">
                <a:avLst/>
              </a:prstGeom>
            </p:spPr>
          </p:pic>
          <p:pic>
            <p:nvPicPr>
              <p:cNvPr id="25" name="Immagine 2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674333" y="2300775"/>
                <a:ext cx="740899" cy="493538"/>
              </a:xfrm>
              <a:prstGeom prst="rect">
                <a:avLst/>
              </a:prstGeom>
            </p:spPr>
          </p:pic>
          <p:grpSp>
            <p:nvGrpSpPr>
              <p:cNvPr id="26" name="Group 92"/>
              <p:cNvGrpSpPr/>
              <p:nvPr/>
            </p:nvGrpSpPr>
            <p:grpSpPr>
              <a:xfrm>
                <a:off x="4657121" y="2043149"/>
                <a:ext cx="1632664" cy="271921"/>
                <a:chOff x="5993477" y="4034442"/>
                <a:chExt cx="1886989" cy="372891"/>
              </a:xfrm>
            </p:grpSpPr>
            <p:cxnSp>
              <p:nvCxnSpPr>
                <p:cNvPr id="30" name="Straight Arrow Connector 10"/>
                <p:cNvCxnSpPr/>
                <p:nvPr/>
              </p:nvCxnSpPr>
              <p:spPr bwMode="auto">
                <a:xfrm>
                  <a:off x="5993477" y="4405745"/>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31" name="Straight Arrow Connector 11"/>
                <p:cNvCxnSpPr/>
                <p:nvPr/>
              </p:nvCxnSpPr>
              <p:spPr bwMode="auto">
                <a:xfrm>
                  <a:off x="5993477" y="4220094"/>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32" name="Straight Arrow Connector 12"/>
                <p:cNvCxnSpPr/>
                <p:nvPr/>
              </p:nvCxnSpPr>
              <p:spPr bwMode="auto">
                <a:xfrm>
                  <a:off x="5993477" y="4312920"/>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33" name="Straight Arrow Connector 13"/>
                <p:cNvCxnSpPr/>
                <p:nvPr/>
              </p:nvCxnSpPr>
              <p:spPr bwMode="auto">
                <a:xfrm>
                  <a:off x="5993477" y="4127268"/>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34" name="Straight Arrow Connector 14"/>
                <p:cNvCxnSpPr/>
                <p:nvPr/>
              </p:nvCxnSpPr>
              <p:spPr bwMode="auto">
                <a:xfrm>
                  <a:off x="5993477" y="4034442"/>
                  <a:ext cx="1886989" cy="1588"/>
                </a:xfrm>
                <a:prstGeom prst="straightConnector1">
                  <a:avLst/>
                </a:prstGeom>
                <a:noFill/>
                <a:ln w="12700" cap="flat" cmpd="sng" algn="ctr">
                  <a:solidFill>
                    <a:srgbClr val="FF0000"/>
                  </a:solidFill>
                  <a:prstDash val="solid"/>
                  <a:round/>
                  <a:headEnd type="none" w="med" len="med"/>
                  <a:tailEnd type="arrow"/>
                </a:ln>
                <a:effectLst/>
              </p:spPr>
            </p:cxnSp>
          </p:grpSp>
          <p:sp>
            <p:nvSpPr>
              <p:cNvPr id="27" name="Rectangle 35"/>
              <p:cNvSpPr/>
              <p:nvPr/>
            </p:nvSpPr>
            <p:spPr bwMode="auto">
              <a:xfrm>
                <a:off x="4412871" y="692818"/>
                <a:ext cx="72267" cy="472537"/>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pic>
            <p:nvPicPr>
              <p:cNvPr id="28" name="Picture 4" descr="Image result for radio wav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78796">
                <a:off x="4081520" y="426619"/>
                <a:ext cx="429521" cy="429521"/>
              </a:xfrm>
              <a:prstGeom prst="rect">
                <a:avLst/>
              </a:prstGeom>
              <a:noFill/>
              <a:extLst>
                <a:ext uri="{909E8E84-426E-40DD-AFC4-6F175D3DCCD1}">
                  <a14:hiddenFill xmlns:a14="http://schemas.microsoft.com/office/drawing/2010/main">
                    <a:solidFill>
                      <a:srgbClr val="FFFFFF"/>
                    </a:solidFill>
                  </a14:hiddenFill>
                </a:ext>
              </a:extLst>
            </p:spPr>
          </p:pic>
          <p:pic>
            <p:nvPicPr>
              <p:cNvPr id="29" name="Immagine 2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894094" y="2273892"/>
                <a:ext cx="740899" cy="493538"/>
              </a:xfrm>
              <a:prstGeom prst="rect">
                <a:avLst/>
              </a:prstGeom>
            </p:spPr>
          </p:pic>
        </p:grpSp>
        <p:grpSp>
          <p:nvGrpSpPr>
            <p:cNvPr id="40" name="Gruppo 39"/>
            <p:cNvGrpSpPr/>
            <p:nvPr/>
          </p:nvGrpSpPr>
          <p:grpSpPr>
            <a:xfrm>
              <a:off x="4403673" y="3831525"/>
              <a:ext cx="2151276" cy="2520000"/>
              <a:chOff x="4403673" y="3831525"/>
              <a:chExt cx="2151276" cy="2520000"/>
            </a:xfrm>
          </p:grpSpPr>
          <p:sp>
            <p:nvSpPr>
              <p:cNvPr id="41" name="Freeform 5"/>
              <p:cNvSpPr/>
              <p:nvPr/>
            </p:nvSpPr>
            <p:spPr bwMode="auto">
              <a:xfrm>
                <a:off x="4473722" y="3892493"/>
                <a:ext cx="1989339" cy="2459032"/>
              </a:xfrm>
              <a:custGeom>
                <a:avLst/>
                <a:gdLst>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0 w 3088672"/>
                  <a:gd name="connsiteY8" fmla="*/ 50776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203200 w 3088672"/>
                  <a:gd name="connsiteY8" fmla="*/ 40616 h 3434080"/>
                  <a:gd name="connsiteX9" fmla="*/ 0 w 3088672"/>
                  <a:gd name="connsiteY9" fmla="*/ 50776 h 3434080"/>
                  <a:gd name="connsiteX0" fmla="*/ 0 w 3058192"/>
                  <a:gd name="connsiteY0" fmla="*/ 50776 h 4354804"/>
                  <a:gd name="connsiteX1" fmla="*/ 10192 w 3058192"/>
                  <a:gd name="connsiteY1" fmla="*/ 3434080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113624 w 3058192"/>
                  <a:gd name="connsiteY8" fmla="*/ 40616 h 4354804"/>
                  <a:gd name="connsiteX9" fmla="*/ 0 w 3058192"/>
                  <a:gd name="connsiteY9" fmla="*/ 50776 h 4354804"/>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213392 w 3058192"/>
                  <a:gd name="connsiteY7" fmla="*/ 40882 h 4365206"/>
                  <a:gd name="connsiteX8" fmla="*/ 113624 w 3058192"/>
                  <a:gd name="connsiteY8" fmla="*/ 51018 h 4365206"/>
                  <a:gd name="connsiteX9" fmla="*/ 0 w 3058192"/>
                  <a:gd name="connsiteY9"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824819 w 3058192"/>
                  <a:gd name="connsiteY5" fmla="*/ 4180577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824819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930682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92686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613090 w 3079181"/>
                  <a:gd name="connsiteY5" fmla="*/ 4159773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50776 h 4345009"/>
                  <a:gd name="connsiteX1" fmla="*/ 345 w 3079181"/>
                  <a:gd name="connsiteY1" fmla="*/ 4345009 h 4345009"/>
                  <a:gd name="connsiteX2" fmla="*/ 3079181 w 3079181"/>
                  <a:gd name="connsiteY2" fmla="*/ 4344402 h 4345009"/>
                  <a:gd name="connsiteX3" fmla="*/ 3074475 w 3079181"/>
                  <a:gd name="connsiteY3" fmla="*/ 0 h 4345009"/>
                  <a:gd name="connsiteX4" fmla="*/ 2604638 w 3079181"/>
                  <a:gd name="connsiteY4" fmla="*/ 10401 h 4345009"/>
                  <a:gd name="connsiteX5" fmla="*/ 2613090 w 3079181"/>
                  <a:gd name="connsiteY5" fmla="*/ 4149371 h 4345009"/>
                  <a:gd name="connsiteX6" fmla="*/ 127540 w 3079181"/>
                  <a:gd name="connsiteY6" fmla="*/ 4160015 h 4345009"/>
                  <a:gd name="connsiteX7" fmla="*/ 129907 w 3079181"/>
                  <a:gd name="connsiteY7" fmla="*/ 40616 h 4345009"/>
                  <a:gd name="connsiteX8" fmla="*/ 16283 w 3079181"/>
                  <a:gd name="connsiteY8" fmla="*/ 50776 h 4345009"/>
                  <a:gd name="connsiteX0" fmla="*/ 16283 w 3079181"/>
                  <a:gd name="connsiteY0" fmla="*/ 40376 h 4334609"/>
                  <a:gd name="connsiteX1" fmla="*/ 345 w 3079181"/>
                  <a:gd name="connsiteY1" fmla="*/ 4334609 h 4334609"/>
                  <a:gd name="connsiteX2" fmla="*/ 3079181 w 3079181"/>
                  <a:gd name="connsiteY2" fmla="*/ 4334002 h 4334609"/>
                  <a:gd name="connsiteX3" fmla="*/ 2699883 w 3079181"/>
                  <a:gd name="connsiteY3" fmla="*/ 2 h 4334609"/>
                  <a:gd name="connsiteX4" fmla="*/ 2604638 w 3079181"/>
                  <a:gd name="connsiteY4" fmla="*/ 1 h 4334609"/>
                  <a:gd name="connsiteX5" fmla="*/ 2613090 w 3079181"/>
                  <a:gd name="connsiteY5" fmla="*/ 4138971 h 4334609"/>
                  <a:gd name="connsiteX6" fmla="*/ 127540 w 3079181"/>
                  <a:gd name="connsiteY6" fmla="*/ 4149615 h 4334609"/>
                  <a:gd name="connsiteX7" fmla="*/ 129907 w 3079181"/>
                  <a:gd name="connsiteY7" fmla="*/ 30216 h 4334609"/>
                  <a:gd name="connsiteX8" fmla="*/ 16283 w 3079181"/>
                  <a:gd name="connsiteY8" fmla="*/ 40376 h 4334609"/>
                  <a:gd name="connsiteX0" fmla="*/ 16283 w 2745305"/>
                  <a:gd name="connsiteY0" fmla="*/ 40375 h 4334608"/>
                  <a:gd name="connsiteX1" fmla="*/ 345 w 2745305"/>
                  <a:gd name="connsiteY1" fmla="*/ 4334608 h 4334608"/>
                  <a:gd name="connsiteX2" fmla="*/ 2745305 w 2745305"/>
                  <a:gd name="connsiteY2" fmla="*/ 4323600 h 4334608"/>
                  <a:gd name="connsiteX3" fmla="*/ 2699883 w 2745305"/>
                  <a:gd name="connsiteY3" fmla="*/ 1 h 4334608"/>
                  <a:gd name="connsiteX4" fmla="*/ 2604638 w 2745305"/>
                  <a:gd name="connsiteY4" fmla="*/ 0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04638 w 2745305"/>
                  <a:gd name="connsiteY4" fmla="*/ 10400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81981 h 4376214"/>
                  <a:gd name="connsiteX1" fmla="*/ 345 w 2745305"/>
                  <a:gd name="connsiteY1" fmla="*/ 4376214 h 4376214"/>
                  <a:gd name="connsiteX2" fmla="*/ 2745305 w 2745305"/>
                  <a:gd name="connsiteY2" fmla="*/ 4365206 h 4376214"/>
                  <a:gd name="connsiteX3" fmla="*/ 2740599 w 2745305"/>
                  <a:gd name="connsiteY3" fmla="*/ 31206 h 4376214"/>
                  <a:gd name="connsiteX4" fmla="*/ 2653498 w 2745305"/>
                  <a:gd name="connsiteY4" fmla="*/ 0 h 4376214"/>
                  <a:gd name="connsiteX5" fmla="*/ 2613090 w 2745305"/>
                  <a:gd name="connsiteY5" fmla="*/ 4180576 h 4376214"/>
                  <a:gd name="connsiteX6" fmla="*/ 127540 w 2745305"/>
                  <a:gd name="connsiteY6" fmla="*/ 4191220 h 4376214"/>
                  <a:gd name="connsiteX7" fmla="*/ 129907 w 2745305"/>
                  <a:gd name="connsiteY7" fmla="*/ 71821 h 4376214"/>
                  <a:gd name="connsiteX8" fmla="*/ 16283 w 2745305"/>
                  <a:gd name="connsiteY8" fmla="*/ 81981 h 4376214"/>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12782 w 2745305"/>
                  <a:gd name="connsiteY4" fmla="*/ 10401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40375 h 4334608"/>
                  <a:gd name="connsiteX1" fmla="*/ 345 w 2745305"/>
                  <a:gd name="connsiteY1" fmla="*/ 4334608 h 4334608"/>
                  <a:gd name="connsiteX2" fmla="*/ 2745305 w 2745305"/>
                  <a:gd name="connsiteY2" fmla="*/ 4323600 h 4334608"/>
                  <a:gd name="connsiteX3" fmla="*/ 2740599 w 2745305"/>
                  <a:gd name="connsiteY3" fmla="*/ 2 h 4334608"/>
                  <a:gd name="connsiteX4" fmla="*/ 2612782 w 2745305"/>
                  <a:gd name="connsiteY4" fmla="*/ 1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40372 h 4334605"/>
                  <a:gd name="connsiteX1" fmla="*/ 345 w 2745305"/>
                  <a:gd name="connsiteY1" fmla="*/ 4334605 h 4334605"/>
                  <a:gd name="connsiteX2" fmla="*/ 2745305 w 2745305"/>
                  <a:gd name="connsiteY2" fmla="*/ 4323597 h 4334605"/>
                  <a:gd name="connsiteX3" fmla="*/ 2740599 w 2745305"/>
                  <a:gd name="connsiteY3" fmla="*/ -1 h 4334605"/>
                  <a:gd name="connsiteX4" fmla="*/ 2629069 w 2745305"/>
                  <a:gd name="connsiteY4" fmla="*/ 20802 h 4334605"/>
                  <a:gd name="connsiteX5" fmla="*/ 2613090 w 2745305"/>
                  <a:gd name="connsiteY5" fmla="*/ 4138967 h 4334605"/>
                  <a:gd name="connsiteX6" fmla="*/ 127540 w 2745305"/>
                  <a:gd name="connsiteY6" fmla="*/ 4149611 h 4334605"/>
                  <a:gd name="connsiteX7" fmla="*/ 129907 w 2745305"/>
                  <a:gd name="connsiteY7" fmla="*/ 30212 h 4334605"/>
                  <a:gd name="connsiteX8" fmla="*/ 16283 w 2745305"/>
                  <a:gd name="connsiteY8" fmla="*/ 40372 h 4334605"/>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0 h 4334606"/>
                  <a:gd name="connsiteX4" fmla="*/ 2620926 w 2745305"/>
                  <a:gd name="connsiteY4" fmla="*/ 10401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 name="connsiteX0" fmla="*/ 16283 w 2745305"/>
                  <a:gd name="connsiteY0" fmla="*/ 29973 h 4324206"/>
                  <a:gd name="connsiteX1" fmla="*/ 345 w 2745305"/>
                  <a:gd name="connsiteY1" fmla="*/ 4324206 h 4324206"/>
                  <a:gd name="connsiteX2" fmla="*/ 2745305 w 2745305"/>
                  <a:gd name="connsiteY2" fmla="*/ 4313198 h 4324206"/>
                  <a:gd name="connsiteX3" fmla="*/ 2740599 w 2745305"/>
                  <a:gd name="connsiteY3" fmla="*/ 10403 h 4324206"/>
                  <a:gd name="connsiteX4" fmla="*/ 2620926 w 2745305"/>
                  <a:gd name="connsiteY4" fmla="*/ 1 h 4324206"/>
                  <a:gd name="connsiteX5" fmla="*/ 2613090 w 2745305"/>
                  <a:gd name="connsiteY5" fmla="*/ 4128568 h 4324206"/>
                  <a:gd name="connsiteX6" fmla="*/ 127540 w 2745305"/>
                  <a:gd name="connsiteY6" fmla="*/ 4139212 h 4324206"/>
                  <a:gd name="connsiteX7" fmla="*/ 129907 w 2745305"/>
                  <a:gd name="connsiteY7" fmla="*/ 19813 h 4324206"/>
                  <a:gd name="connsiteX8" fmla="*/ 16283 w 2745305"/>
                  <a:gd name="connsiteY8" fmla="*/ 29973 h 4324206"/>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20803 h 4334606"/>
                  <a:gd name="connsiteX4" fmla="*/ 2604639 w 2745305"/>
                  <a:gd name="connsiteY4" fmla="*/ 0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5305" h="4334606">
                    <a:moveTo>
                      <a:pt x="16283" y="40373"/>
                    </a:moveTo>
                    <a:cubicBezTo>
                      <a:pt x="19670" y="1168133"/>
                      <a:pt x="-3042" y="3206846"/>
                      <a:pt x="345" y="4334606"/>
                    </a:cubicBezTo>
                    <a:lnTo>
                      <a:pt x="2745305" y="4323598"/>
                    </a:lnTo>
                    <a:cubicBezTo>
                      <a:pt x="2743736" y="2875464"/>
                      <a:pt x="2742168" y="1468937"/>
                      <a:pt x="2740599" y="20803"/>
                    </a:cubicBezTo>
                    <a:lnTo>
                      <a:pt x="2604639" y="0"/>
                    </a:lnTo>
                    <a:cubicBezTo>
                      <a:pt x="2599313" y="1393526"/>
                      <a:pt x="2618416" y="2745442"/>
                      <a:pt x="2613090" y="4138968"/>
                    </a:cubicBezTo>
                    <a:lnTo>
                      <a:pt x="127540" y="4149612"/>
                    </a:lnTo>
                    <a:lnTo>
                      <a:pt x="129907" y="30213"/>
                    </a:lnTo>
                    <a:lnTo>
                      <a:pt x="16283" y="40373"/>
                    </a:lnTo>
                    <a:close/>
                  </a:path>
                </a:pathLst>
              </a:cu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42" name="Rectangle 35"/>
              <p:cNvSpPr/>
              <p:nvPr/>
            </p:nvSpPr>
            <p:spPr bwMode="auto">
              <a:xfrm>
                <a:off x="6288506" y="4095185"/>
                <a:ext cx="72267" cy="1902811"/>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43" name="Rectangle 35"/>
              <p:cNvSpPr/>
              <p:nvPr/>
            </p:nvSpPr>
            <p:spPr bwMode="auto">
              <a:xfrm>
                <a:off x="4567462" y="4095186"/>
                <a:ext cx="72267" cy="1902811"/>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44" name="Freeform 6"/>
              <p:cNvSpPr/>
              <p:nvPr/>
            </p:nvSpPr>
            <p:spPr bwMode="auto">
              <a:xfrm>
                <a:off x="4414265" y="3831525"/>
                <a:ext cx="2140684" cy="2341277"/>
              </a:xfrm>
              <a:custGeom>
                <a:avLst/>
                <a:gdLst>
                  <a:gd name="connsiteX0" fmla="*/ 0 w 3393440"/>
                  <a:gd name="connsiteY0" fmla="*/ 303107 h 3605107"/>
                  <a:gd name="connsiteX1" fmla="*/ 264160 w 3393440"/>
                  <a:gd name="connsiteY1" fmla="*/ 150707 h 3605107"/>
                  <a:gd name="connsiteX2" fmla="*/ 568960 w 3393440"/>
                  <a:gd name="connsiteY2" fmla="*/ 1197187 h 3605107"/>
                  <a:gd name="connsiteX3" fmla="*/ 579120 w 3393440"/>
                  <a:gd name="connsiteY3" fmla="*/ 2771987 h 3605107"/>
                  <a:gd name="connsiteX4" fmla="*/ 538480 w 3393440"/>
                  <a:gd name="connsiteY4" fmla="*/ 3208867 h 3605107"/>
                  <a:gd name="connsiteX5" fmla="*/ 1016000 w 3393440"/>
                  <a:gd name="connsiteY5" fmla="*/ 3259667 h 3605107"/>
                  <a:gd name="connsiteX6" fmla="*/ 2143760 w 3393440"/>
                  <a:gd name="connsiteY6" fmla="*/ 3249507 h 3605107"/>
                  <a:gd name="connsiteX7" fmla="*/ 2641600 w 3393440"/>
                  <a:gd name="connsiteY7" fmla="*/ 3239347 h 3605107"/>
                  <a:gd name="connsiteX8" fmla="*/ 2692400 w 3393440"/>
                  <a:gd name="connsiteY8" fmla="*/ 1054947 h 3605107"/>
                  <a:gd name="connsiteX9" fmla="*/ 2956560 w 3393440"/>
                  <a:gd name="connsiteY9" fmla="*/ 89747 h 3605107"/>
                  <a:gd name="connsiteX10" fmla="*/ 3393440 w 3393440"/>
                  <a:gd name="connsiteY10" fmla="*/ 516467 h 360510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92400 w 3393440"/>
                  <a:gd name="connsiteY8" fmla="*/ 1054947 h 3412067"/>
                  <a:gd name="connsiteX9" fmla="*/ 2956560 w 3393440"/>
                  <a:gd name="connsiteY9" fmla="*/ 89747 h 3412067"/>
                  <a:gd name="connsiteX10" fmla="*/ 3393440 w 3393440"/>
                  <a:gd name="connsiteY10"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225103 h 3206164"/>
                  <a:gd name="connsiteX1" fmla="*/ 264160 w 3393440"/>
                  <a:gd name="connsiteY1" fmla="*/ 72703 h 3206164"/>
                  <a:gd name="connsiteX2" fmla="*/ 492779 w 3393440"/>
                  <a:gd name="connsiteY2" fmla="*/ 1142612 h 3206164"/>
                  <a:gd name="connsiteX3" fmla="*/ 579120 w 3393440"/>
                  <a:gd name="connsiteY3" fmla="*/ 269398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92779 w 3393440"/>
                  <a:gd name="connsiteY2" fmla="*/ 114261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88322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17258"/>
                  <a:gd name="connsiteY0" fmla="*/ 311011 h 3206164"/>
                  <a:gd name="connsiteX1" fmla="*/ 306484 w 3317258"/>
                  <a:gd name="connsiteY1" fmla="*/ 166421 h 3206164"/>
                  <a:gd name="connsiteX2" fmla="*/ 374273 w 3317258"/>
                  <a:gd name="connsiteY2" fmla="*/ 1150422 h 3206164"/>
                  <a:gd name="connsiteX3" fmla="*/ 375968 w 3317258"/>
                  <a:gd name="connsiteY3" fmla="*/ 2678363 h 3206164"/>
                  <a:gd name="connsiteX4" fmla="*/ 462298 w 3317258"/>
                  <a:gd name="connsiteY4" fmla="*/ 3130863 h 3206164"/>
                  <a:gd name="connsiteX5" fmla="*/ 939818 w 3317258"/>
                  <a:gd name="connsiteY5" fmla="*/ 3181663 h 3206164"/>
                  <a:gd name="connsiteX6" fmla="*/ 2067578 w 3317258"/>
                  <a:gd name="connsiteY6" fmla="*/ 3171503 h 3206164"/>
                  <a:gd name="connsiteX7" fmla="*/ 2565418 w 3317258"/>
                  <a:gd name="connsiteY7" fmla="*/ 2968303 h 3206164"/>
                  <a:gd name="connsiteX8" fmla="*/ 2565418 w 3317258"/>
                  <a:gd name="connsiteY8" fmla="*/ 2968303 h 3206164"/>
                  <a:gd name="connsiteX9" fmla="*/ 2616218 w 3317258"/>
                  <a:gd name="connsiteY9" fmla="*/ 976943 h 3206164"/>
                  <a:gd name="connsiteX10" fmla="*/ 2880378 w 3317258"/>
                  <a:gd name="connsiteY10" fmla="*/ 11743 h 3206164"/>
                  <a:gd name="connsiteX11" fmla="*/ 3317258 w 3317258"/>
                  <a:gd name="connsiteY11" fmla="*/ 438463 h 3206164"/>
                  <a:gd name="connsiteX0" fmla="*/ 0 w 3317258"/>
                  <a:gd name="connsiteY0" fmla="*/ 203545 h 3098698"/>
                  <a:gd name="connsiteX1" fmla="*/ 306484 w 3317258"/>
                  <a:gd name="connsiteY1" fmla="*/ 58955 h 3098698"/>
                  <a:gd name="connsiteX2" fmla="*/ 374273 w 3317258"/>
                  <a:gd name="connsiteY2" fmla="*/ 1042956 h 3098698"/>
                  <a:gd name="connsiteX3" fmla="*/ 375968 w 3317258"/>
                  <a:gd name="connsiteY3" fmla="*/ 2570897 h 3098698"/>
                  <a:gd name="connsiteX4" fmla="*/ 462298 w 3317258"/>
                  <a:gd name="connsiteY4" fmla="*/ 3023397 h 3098698"/>
                  <a:gd name="connsiteX5" fmla="*/ 939818 w 3317258"/>
                  <a:gd name="connsiteY5" fmla="*/ 3074197 h 3098698"/>
                  <a:gd name="connsiteX6" fmla="*/ 2067578 w 3317258"/>
                  <a:gd name="connsiteY6" fmla="*/ 3064037 h 3098698"/>
                  <a:gd name="connsiteX7" fmla="*/ 2565418 w 3317258"/>
                  <a:gd name="connsiteY7" fmla="*/ 2860837 h 3098698"/>
                  <a:gd name="connsiteX8" fmla="*/ 2565418 w 3317258"/>
                  <a:gd name="connsiteY8" fmla="*/ 2860837 h 3098698"/>
                  <a:gd name="connsiteX9" fmla="*/ 2616218 w 3317258"/>
                  <a:gd name="connsiteY9" fmla="*/ 869477 h 3098698"/>
                  <a:gd name="connsiteX10" fmla="*/ 2762048 w 3317258"/>
                  <a:gd name="connsiteY10" fmla="*/ 31650 h 3098698"/>
                  <a:gd name="connsiteX11" fmla="*/ 3317258 w 3317258"/>
                  <a:gd name="connsiteY11" fmla="*/ 330997 h 3098698"/>
                  <a:gd name="connsiteX0" fmla="*/ 0 w 3070735"/>
                  <a:gd name="connsiteY0" fmla="*/ 203545 h 3098698"/>
                  <a:gd name="connsiteX1" fmla="*/ 306484 w 3070735"/>
                  <a:gd name="connsiteY1" fmla="*/ 58955 h 3098698"/>
                  <a:gd name="connsiteX2" fmla="*/ 374273 w 3070735"/>
                  <a:gd name="connsiteY2" fmla="*/ 1042956 h 3098698"/>
                  <a:gd name="connsiteX3" fmla="*/ 375968 w 3070735"/>
                  <a:gd name="connsiteY3" fmla="*/ 2570897 h 3098698"/>
                  <a:gd name="connsiteX4" fmla="*/ 462298 w 3070735"/>
                  <a:gd name="connsiteY4" fmla="*/ 3023397 h 3098698"/>
                  <a:gd name="connsiteX5" fmla="*/ 939818 w 3070735"/>
                  <a:gd name="connsiteY5" fmla="*/ 3074197 h 3098698"/>
                  <a:gd name="connsiteX6" fmla="*/ 2067578 w 3070735"/>
                  <a:gd name="connsiteY6" fmla="*/ 3064037 h 3098698"/>
                  <a:gd name="connsiteX7" fmla="*/ 2565418 w 3070735"/>
                  <a:gd name="connsiteY7" fmla="*/ 2860837 h 3098698"/>
                  <a:gd name="connsiteX8" fmla="*/ 2565418 w 3070735"/>
                  <a:gd name="connsiteY8" fmla="*/ 2860837 h 3098698"/>
                  <a:gd name="connsiteX9" fmla="*/ 2616218 w 3070735"/>
                  <a:gd name="connsiteY9" fmla="*/ 869477 h 3098698"/>
                  <a:gd name="connsiteX10" fmla="*/ 2762048 w 3070735"/>
                  <a:gd name="connsiteY10" fmla="*/ 31650 h 3098698"/>
                  <a:gd name="connsiteX11" fmla="*/ 3070735 w 3070735"/>
                  <a:gd name="connsiteY11" fmla="*/ 321899 h 3098698"/>
                  <a:gd name="connsiteX0" fmla="*/ 0 w 3070744"/>
                  <a:gd name="connsiteY0" fmla="*/ 203545 h 3098698"/>
                  <a:gd name="connsiteX1" fmla="*/ 306484 w 3070744"/>
                  <a:gd name="connsiteY1" fmla="*/ 58955 h 3098698"/>
                  <a:gd name="connsiteX2" fmla="*/ 374273 w 3070744"/>
                  <a:gd name="connsiteY2" fmla="*/ 1042956 h 3098698"/>
                  <a:gd name="connsiteX3" fmla="*/ 375968 w 3070744"/>
                  <a:gd name="connsiteY3" fmla="*/ 2570897 h 3098698"/>
                  <a:gd name="connsiteX4" fmla="*/ 462298 w 3070744"/>
                  <a:gd name="connsiteY4" fmla="*/ 3023397 h 3098698"/>
                  <a:gd name="connsiteX5" fmla="*/ 939818 w 3070744"/>
                  <a:gd name="connsiteY5" fmla="*/ 3074197 h 3098698"/>
                  <a:gd name="connsiteX6" fmla="*/ 2067578 w 3070744"/>
                  <a:gd name="connsiteY6" fmla="*/ 3064037 h 3098698"/>
                  <a:gd name="connsiteX7" fmla="*/ 2565418 w 3070744"/>
                  <a:gd name="connsiteY7" fmla="*/ 2860837 h 3098698"/>
                  <a:gd name="connsiteX8" fmla="*/ 2565418 w 3070744"/>
                  <a:gd name="connsiteY8" fmla="*/ 2860837 h 3098698"/>
                  <a:gd name="connsiteX9" fmla="*/ 2616218 w 3070744"/>
                  <a:gd name="connsiteY9" fmla="*/ 869477 h 3098698"/>
                  <a:gd name="connsiteX10" fmla="*/ 2762048 w 3070744"/>
                  <a:gd name="connsiteY10" fmla="*/ 31650 h 3098698"/>
                  <a:gd name="connsiteX11" fmla="*/ 3070735 w 3070744"/>
                  <a:gd name="connsiteY11" fmla="*/ 321899 h 30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0744" h="3098698">
                    <a:moveTo>
                      <a:pt x="0" y="203545"/>
                    </a:moveTo>
                    <a:cubicBezTo>
                      <a:pt x="84666" y="52838"/>
                      <a:pt x="244105" y="-80947"/>
                      <a:pt x="306484" y="58955"/>
                    </a:cubicBezTo>
                    <a:cubicBezTo>
                      <a:pt x="368863" y="198857"/>
                      <a:pt x="362692" y="624299"/>
                      <a:pt x="374273" y="1042956"/>
                    </a:cubicBezTo>
                    <a:cubicBezTo>
                      <a:pt x="385854" y="1461613"/>
                      <a:pt x="361297" y="2240824"/>
                      <a:pt x="375968" y="2570897"/>
                    </a:cubicBezTo>
                    <a:cubicBezTo>
                      <a:pt x="390639" y="2900971"/>
                      <a:pt x="368323" y="2939514"/>
                      <a:pt x="462298" y="3023397"/>
                    </a:cubicBezTo>
                    <a:cubicBezTo>
                      <a:pt x="556273" y="3107280"/>
                      <a:pt x="672271" y="3067424"/>
                      <a:pt x="939818" y="3074197"/>
                    </a:cubicBezTo>
                    <a:cubicBezTo>
                      <a:pt x="1207365" y="3080970"/>
                      <a:pt x="2067578" y="3064037"/>
                      <a:pt x="2067578" y="3064037"/>
                    </a:cubicBezTo>
                    <a:cubicBezTo>
                      <a:pt x="2338511" y="3060650"/>
                      <a:pt x="2473978" y="3226597"/>
                      <a:pt x="2565418" y="2860837"/>
                    </a:cubicBezTo>
                    <a:lnTo>
                      <a:pt x="2565418" y="2860837"/>
                    </a:lnTo>
                    <a:cubicBezTo>
                      <a:pt x="2573885" y="2528944"/>
                      <a:pt x="2583446" y="1341008"/>
                      <a:pt x="2616218" y="869477"/>
                    </a:cubicBezTo>
                    <a:cubicBezTo>
                      <a:pt x="2648990" y="397946"/>
                      <a:pt x="2645208" y="121397"/>
                      <a:pt x="2762048" y="31650"/>
                    </a:cubicBezTo>
                    <a:cubicBezTo>
                      <a:pt x="2878888" y="-58097"/>
                      <a:pt x="3072328" y="166571"/>
                      <a:pt x="3070735" y="321899"/>
                    </a:cubicBezTo>
                  </a:path>
                </a:pathLst>
              </a:custGeom>
              <a:noFill/>
              <a:ln w="3175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45" name="Rectangle 35"/>
              <p:cNvSpPr/>
              <p:nvPr/>
            </p:nvSpPr>
            <p:spPr bwMode="auto">
              <a:xfrm>
                <a:off x="4579938" y="5227804"/>
                <a:ext cx="39721" cy="708806"/>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46" name="Rectangle 35"/>
              <p:cNvSpPr/>
              <p:nvPr/>
            </p:nvSpPr>
            <p:spPr bwMode="auto">
              <a:xfrm>
                <a:off x="6318440" y="5225704"/>
                <a:ext cx="39721" cy="708806"/>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47" name="Rectangle 35"/>
              <p:cNvSpPr/>
              <p:nvPr/>
            </p:nvSpPr>
            <p:spPr bwMode="auto">
              <a:xfrm>
                <a:off x="6318440" y="4194876"/>
                <a:ext cx="39721" cy="708806"/>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sp>
            <p:nvSpPr>
              <p:cNvPr id="48" name="Rectangle 35"/>
              <p:cNvSpPr/>
              <p:nvPr/>
            </p:nvSpPr>
            <p:spPr bwMode="auto">
              <a:xfrm>
                <a:off x="4582118" y="4262940"/>
                <a:ext cx="39721" cy="708806"/>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pic>
            <p:nvPicPr>
              <p:cNvPr id="49" name="Immagine 4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525831" y="5699131"/>
                <a:ext cx="740899" cy="493538"/>
              </a:xfrm>
              <a:prstGeom prst="rect">
                <a:avLst/>
              </a:prstGeom>
            </p:spPr>
          </p:pic>
          <p:pic>
            <p:nvPicPr>
              <p:cNvPr id="50" name="Immagine 4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769062" y="5679265"/>
                <a:ext cx="740899" cy="493538"/>
              </a:xfrm>
              <a:prstGeom prst="rect">
                <a:avLst/>
              </a:prstGeom>
            </p:spPr>
          </p:pic>
          <p:pic>
            <p:nvPicPr>
              <p:cNvPr id="51" name="Immagine 5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02380" y="5699131"/>
                <a:ext cx="740899" cy="493538"/>
              </a:xfrm>
              <a:prstGeom prst="rect">
                <a:avLst/>
              </a:prstGeom>
            </p:spPr>
          </p:pic>
          <p:pic>
            <p:nvPicPr>
              <p:cNvPr id="52" name="Immagine 5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09101" y="5459108"/>
                <a:ext cx="740899" cy="493538"/>
              </a:xfrm>
              <a:prstGeom prst="rect">
                <a:avLst/>
              </a:prstGeom>
            </p:spPr>
          </p:pic>
          <p:pic>
            <p:nvPicPr>
              <p:cNvPr id="53" name="Immagine 5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925443" y="5493596"/>
                <a:ext cx="740899" cy="493538"/>
              </a:xfrm>
              <a:prstGeom prst="rect">
                <a:avLst/>
              </a:prstGeom>
            </p:spPr>
          </p:pic>
          <p:pic>
            <p:nvPicPr>
              <p:cNvPr id="54" name="Immagine 5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728027" y="5101120"/>
                <a:ext cx="740899" cy="493538"/>
              </a:xfrm>
              <a:prstGeom prst="rect">
                <a:avLst/>
              </a:prstGeom>
            </p:spPr>
          </p:pic>
          <p:pic>
            <p:nvPicPr>
              <p:cNvPr id="55" name="Immagine 5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508267" y="5659168"/>
                <a:ext cx="740899" cy="493538"/>
              </a:xfrm>
              <a:prstGeom prst="rect">
                <a:avLst/>
              </a:prstGeom>
            </p:spPr>
          </p:pic>
          <p:pic>
            <p:nvPicPr>
              <p:cNvPr id="56" name="Picture 2" descr="Image result for crushed plastic bottl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200" b="94400" l="9867" r="89867">
                            <a14:foregroundMark x1="40267" y1="90800" x2="40267" y2="90800"/>
                            <a14:foregroundMark x1="31733" y1="94400" x2="31733" y2="94400"/>
                            <a14:foregroundMark x1="70667" y1="7200" x2="70667" y2="7200"/>
                            <a14:foregroundMark x1="68267" y1="5200" x2="68267" y2="5200"/>
                          </a14:backgroundRemoval>
                        </a14:imgEffect>
                      </a14:imgLayer>
                    </a14:imgProps>
                  </a:ext>
                  <a:ext uri="{28A0092B-C50C-407E-A947-70E740481C1C}">
                    <a14:useLocalDpi xmlns:a14="http://schemas.microsoft.com/office/drawing/2010/main" val="0"/>
                  </a:ext>
                </a:extLst>
              </a:blip>
              <a:srcRect/>
              <a:stretch>
                <a:fillRect/>
              </a:stretch>
            </p:blipFill>
            <p:spPr bwMode="auto">
              <a:xfrm>
                <a:off x="5419165" y="5398487"/>
                <a:ext cx="550765" cy="734352"/>
              </a:xfrm>
              <a:prstGeom prst="rect">
                <a:avLst/>
              </a:prstGeom>
              <a:noFill/>
              <a:extLst>
                <a:ext uri="{909E8E84-426E-40DD-AFC4-6F175D3DCCD1}">
                  <a14:hiddenFill xmlns:a14="http://schemas.microsoft.com/office/drawing/2010/main">
                    <a:solidFill>
                      <a:srgbClr val="FFFFFF"/>
                    </a:solidFill>
                  </a14:hiddenFill>
                </a:ext>
              </a:extLst>
            </p:spPr>
          </p:pic>
          <p:pic>
            <p:nvPicPr>
              <p:cNvPr id="57" name="Immagine 5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2601"/>
              <a:stretch/>
            </p:blipFill>
            <p:spPr>
              <a:xfrm>
                <a:off x="5668235" y="5350524"/>
                <a:ext cx="573450" cy="493538"/>
              </a:xfrm>
              <a:prstGeom prst="rect">
                <a:avLst/>
              </a:prstGeom>
            </p:spPr>
          </p:pic>
          <p:pic>
            <p:nvPicPr>
              <p:cNvPr id="58" name="Immagine 5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50890" y="5220314"/>
                <a:ext cx="740899" cy="493538"/>
              </a:xfrm>
              <a:prstGeom prst="rect">
                <a:avLst/>
              </a:prstGeom>
            </p:spPr>
          </p:pic>
          <p:pic>
            <p:nvPicPr>
              <p:cNvPr id="59" name="Picture 2" descr="Image result for crushed plastic bottl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200" b="94400" l="9867" r="89867">
                            <a14:foregroundMark x1="40267" y1="90800" x2="40267" y2="90800"/>
                            <a14:foregroundMark x1="31733" y1="94400" x2="31733" y2="94400"/>
                            <a14:foregroundMark x1="70667" y1="7200" x2="70667" y2="7200"/>
                            <a14:foregroundMark x1="68267" y1="5200" x2="68267" y2="5200"/>
                          </a14:backgroundRemoval>
                        </a14:imgEffect>
                      </a14:imgLayer>
                    </a14:imgProps>
                  </a:ext>
                  <a:ext uri="{28A0092B-C50C-407E-A947-70E740481C1C}">
                    <a14:useLocalDpi xmlns:a14="http://schemas.microsoft.com/office/drawing/2010/main" val="0"/>
                  </a:ext>
                </a:extLst>
              </a:blip>
              <a:srcRect/>
              <a:stretch>
                <a:fillRect/>
              </a:stretch>
            </p:blipFill>
            <p:spPr bwMode="auto">
              <a:xfrm>
                <a:off x="4609766" y="4829630"/>
                <a:ext cx="550765" cy="734352"/>
              </a:xfrm>
              <a:prstGeom prst="rect">
                <a:avLst/>
              </a:prstGeom>
              <a:noFill/>
              <a:extLst>
                <a:ext uri="{909E8E84-426E-40DD-AFC4-6F175D3DCCD1}">
                  <a14:hiddenFill xmlns:a14="http://schemas.microsoft.com/office/drawing/2010/main">
                    <a:solidFill>
                      <a:srgbClr val="FFFFFF"/>
                    </a:solidFill>
                  </a14:hiddenFill>
                </a:ext>
              </a:extLst>
            </p:spPr>
          </p:pic>
          <p:pic>
            <p:nvPicPr>
              <p:cNvPr id="60" name="Immagine 5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335251" y="5014669"/>
                <a:ext cx="740899" cy="493538"/>
              </a:xfrm>
              <a:prstGeom prst="rect">
                <a:avLst/>
              </a:prstGeom>
            </p:spPr>
          </p:pic>
          <p:pic>
            <p:nvPicPr>
              <p:cNvPr id="61" name="Immagine 6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658936" y="5014647"/>
                <a:ext cx="740899" cy="493538"/>
              </a:xfrm>
              <a:prstGeom prst="rect">
                <a:avLst/>
              </a:prstGeom>
            </p:spPr>
          </p:pic>
          <p:grpSp>
            <p:nvGrpSpPr>
              <p:cNvPr id="62" name="Group 92"/>
              <p:cNvGrpSpPr/>
              <p:nvPr/>
            </p:nvGrpSpPr>
            <p:grpSpPr>
              <a:xfrm>
                <a:off x="4647923" y="5469601"/>
                <a:ext cx="1632664" cy="271921"/>
                <a:chOff x="5993477" y="4034442"/>
                <a:chExt cx="1886989" cy="372891"/>
              </a:xfrm>
            </p:grpSpPr>
            <p:cxnSp>
              <p:nvCxnSpPr>
                <p:cNvPr id="79" name="Straight Arrow Connector 10"/>
                <p:cNvCxnSpPr/>
                <p:nvPr/>
              </p:nvCxnSpPr>
              <p:spPr bwMode="auto">
                <a:xfrm>
                  <a:off x="5993477" y="4405745"/>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80" name="Straight Arrow Connector 11"/>
                <p:cNvCxnSpPr/>
                <p:nvPr/>
              </p:nvCxnSpPr>
              <p:spPr bwMode="auto">
                <a:xfrm>
                  <a:off x="5993477" y="4220094"/>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81" name="Straight Arrow Connector 12"/>
                <p:cNvCxnSpPr/>
                <p:nvPr/>
              </p:nvCxnSpPr>
              <p:spPr bwMode="auto">
                <a:xfrm>
                  <a:off x="5993477" y="4312920"/>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82" name="Straight Arrow Connector 13"/>
                <p:cNvCxnSpPr/>
                <p:nvPr/>
              </p:nvCxnSpPr>
              <p:spPr bwMode="auto">
                <a:xfrm>
                  <a:off x="5993477" y="4127268"/>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83" name="Straight Arrow Connector 14"/>
                <p:cNvCxnSpPr/>
                <p:nvPr/>
              </p:nvCxnSpPr>
              <p:spPr bwMode="auto">
                <a:xfrm>
                  <a:off x="5993477" y="4034442"/>
                  <a:ext cx="1886989" cy="1588"/>
                </a:xfrm>
                <a:prstGeom prst="straightConnector1">
                  <a:avLst/>
                </a:prstGeom>
                <a:noFill/>
                <a:ln w="12700" cap="flat" cmpd="sng" algn="ctr">
                  <a:solidFill>
                    <a:srgbClr val="FF0000"/>
                  </a:solidFill>
                  <a:prstDash val="solid"/>
                  <a:round/>
                  <a:headEnd type="none" w="med" len="med"/>
                  <a:tailEnd type="arrow"/>
                </a:ln>
                <a:effectLst/>
              </p:spPr>
            </p:cxnSp>
          </p:grpSp>
          <p:sp>
            <p:nvSpPr>
              <p:cNvPr id="63" name="Rectangle 35"/>
              <p:cNvSpPr/>
              <p:nvPr/>
            </p:nvSpPr>
            <p:spPr bwMode="auto">
              <a:xfrm>
                <a:off x="4403673" y="4119270"/>
                <a:ext cx="72267" cy="472537"/>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pic>
            <p:nvPicPr>
              <p:cNvPr id="64" name="Immagine 6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873571" y="4794455"/>
                <a:ext cx="740899" cy="493538"/>
              </a:xfrm>
              <a:prstGeom prst="rect">
                <a:avLst/>
              </a:prstGeom>
            </p:spPr>
          </p:pic>
          <p:pic>
            <p:nvPicPr>
              <p:cNvPr id="65" name="Immagine 6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209535" y="4732166"/>
                <a:ext cx="740899" cy="493538"/>
              </a:xfrm>
              <a:prstGeom prst="rect">
                <a:avLst/>
              </a:prstGeom>
            </p:spPr>
          </p:pic>
          <p:pic>
            <p:nvPicPr>
              <p:cNvPr id="66" name="Picture 2" descr="Image result for crushed plastic bottl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200" b="94400" l="9867" r="89867">
                            <a14:foregroundMark x1="40267" y1="90800" x2="40267" y2="90800"/>
                            <a14:foregroundMark x1="31733" y1="94400" x2="31733" y2="94400"/>
                            <a14:foregroundMark x1="70667" y1="7200" x2="70667" y2="7200"/>
                            <a14:foregroundMark x1="68267" y1="5200" x2="68267" y2="5200"/>
                          </a14:backgroundRemoval>
                        </a14:imgEffect>
                      </a14:imgLayer>
                    </a14:imgProps>
                  </a:ext>
                  <a:ext uri="{28A0092B-C50C-407E-A947-70E740481C1C}">
                    <a14:useLocalDpi xmlns:a14="http://schemas.microsoft.com/office/drawing/2010/main" val="0"/>
                  </a:ext>
                </a:extLst>
              </a:blip>
              <a:srcRect l="1" r="16313"/>
              <a:stretch/>
            </p:blipFill>
            <p:spPr bwMode="auto">
              <a:xfrm>
                <a:off x="5715396" y="4393407"/>
                <a:ext cx="460916" cy="73435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crushed plastic bottl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200" b="94400" l="9867" r="89867">
                            <a14:foregroundMark x1="40267" y1="90800" x2="40267" y2="90800"/>
                            <a14:foregroundMark x1="31733" y1="94400" x2="31733" y2="94400"/>
                            <a14:foregroundMark x1="70667" y1="7200" x2="70667" y2="7200"/>
                            <a14:foregroundMark x1="68267" y1="5200" x2="68267" y2="5200"/>
                          </a14:backgroundRemoval>
                        </a14:imgEffect>
                      </a14:imgLayer>
                    </a14:imgProps>
                  </a:ext>
                  <a:ext uri="{28A0092B-C50C-407E-A947-70E740481C1C}">
                    <a14:useLocalDpi xmlns:a14="http://schemas.microsoft.com/office/drawing/2010/main" val="0"/>
                  </a:ext>
                </a:extLst>
              </a:blip>
              <a:srcRect/>
              <a:stretch>
                <a:fillRect/>
              </a:stretch>
            </p:blipFill>
            <p:spPr bwMode="auto">
              <a:xfrm>
                <a:off x="5279914" y="4044245"/>
                <a:ext cx="550765" cy="734352"/>
              </a:xfrm>
              <a:prstGeom prst="rect">
                <a:avLst/>
              </a:prstGeom>
              <a:noFill/>
              <a:extLst>
                <a:ext uri="{909E8E84-426E-40DD-AFC4-6F175D3DCCD1}">
                  <a14:hiddenFill xmlns:a14="http://schemas.microsoft.com/office/drawing/2010/main">
                    <a:solidFill>
                      <a:srgbClr val="FFFFFF"/>
                    </a:solidFill>
                  </a14:hiddenFill>
                </a:ext>
              </a:extLst>
            </p:spPr>
          </p:pic>
          <p:pic>
            <p:nvPicPr>
              <p:cNvPr id="68" name="Immagine 6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534559" y="4450854"/>
                <a:ext cx="740899" cy="493538"/>
              </a:xfrm>
              <a:prstGeom prst="rect">
                <a:avLst/>
              </a:prstGeom>
            </p:spPr>
          </p:pic>
          <p:pic>
            <p:nvPicPr>
              <p:cNvPr id="69" name="Immagine 6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848031" y="4433293"/>
                <a:ext cx="740899" cy="493538"/>
              </a:xfrm>
              <a:prstGeom prst="rect">
                <a:avLst/>
              </a:prstGeom>
            </p:spPr>
          </p:pic>
          <p:pic>
            <p:nvPicPr>
              <p:cNvPr id="70" name="Immagine 6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388591" y="4295462"/>
                <a:ext cx="740899" cy="493538"/>
              </a:xfrm>
              <a:prstGeom prst="rect">
                <a:avLst/>
              </a:prstGeom>
            </p:spPr>
          </p:pic>
          <p:pic>
            <p:nvPicPr>
              <p:cNvPr id="71" name="Immagine 7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545151" y="4066513"/>
                <a:ext cx="740899" cy="493538"/>
              </a:xfrm>
              <a:prstGeom prst="rect">
                <a:avLst/>
              </a:prstGeom>
            </p:spPr>
          </p:pic>
          <p:pic>
            <p:nvPicPr>
              <p:cNvPr id="72" name="Immagine 7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877930" y="4086495"/>
                <a:ext cx="740899" cy="493538"/>
              </a:xfrm>
              <a:prstGeom prst="rect">
                <a:avLst/>
              </a:prstGeom>
            </p:spPr>
          </p:pic>
          <p:grpSp>
            <p:nvGrpSpPr>
              <p:cNvPr id="73" name="Group 89"/>
              <p:cNvGrpSpPr/>
              <p:nvPr/>
            </p:nvGrpSpPr>
            <p:grpSpPr>
              <a:xfrm>
                <a:off x="4647648" y="4459802"/>
                <a:ext cx="1622968" cy="271921"/>
                <a:chOff x="6010088" y="2247132"/>
                <a:chExt cx="1886989" cy="372891"/>
              </a:xfrm>
            </p:grpSpPr>
            <p:cxnSp>
              <p:nvCxnSpPr>
                <p:cNvPr id="74" name="Straight Arrow Connector 28"/>
                <p:cNvCxnSpPr/>
                <p:nvPr/>
              </p:nvCxnSpPr>
              <p:spPr bwMode="auto">
                <a:xfrm>
                  <a:off x="6010088" y="2618435"/>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75" name="Straight Arrow Connector 29"/>
                <p:cNvCxnSpPr/>
                <p:nvPr/>
              </p:nvCxnSpPr>
              <p:spPr bwMode="auto">
                <a:xfrm>
                  <a:off x="6010088" y="2432784"/>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76" name="Straight Arrow Connector 30"/>
                <p:cNvCxnSpPr/>
                <p:nvPr/>
              </p:nvCxnSpPr>
              <p:spPr bwMode="auto">
                <a:xfrm>
                  <a:off x="6010088" y="2525610"/>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77" name="Straight Arrow Connector 31"/>
                <p:cNvCxnSpPr/>
                <p:nvPr/>
              </p:nvCxnSpPr>
              <p:spPr bwMode="auto">
                <a:xfrm>
                  <a:off x="6010088" y="2339958"/>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78" name="Straight Arrow Connector 32"/>
                <p:cNvCxnSpPr/>
                <p:nvPr/>
              </p:nvCxnSpPr>
              <p:spPr bwMode="auto">
                <a:xfrm>
                  <a:off x="6010088" y="2247132"/>
                  <a:ext cx="1886989" cy="1588"/>
                </a:xfrm>
                <a:prstGeom prst="straightConnector1">
                  <a:avLst/>
                </a:prstGeom>
                <a:noFill/>
                <a:ln w="12700" cap="flat" cmpd="sng" algn="ctr">
                  <a:solidFill>
                    <a:srgbClr val="0027CC"/>
                  </a:solidFill>
                  <a:prstDash val="solid"/>
                  <a:round/>
                  <a:headEnd type="none" w="med" len="med"/>
                  <a:tailEnd type="arrow"/>
                </a:ln>
                <a:effectLst/>
              </p:spPr>
            </p:cxnSp>
          </p:grpSp>
        </p:grpSp>
      </p:grpSp>
      <p:grpSp>
        <p:nvGrpSpPr>
          <p:cNvPr id="142" name="Gruppo 141"/>
          <p:cNvGrpSpPr/>
          <p:nvPr/>
        </p:nvGrpSpPr>
        <p:grpSpPr>
          <a:xfrm>
            <a:off x="6322705" y="1649481"/>
            <a:ext cx="2441466" cy="4494527"/>
            <a:chOff x="8130735" y="405073"/>
            <a:chExt cx="3233872" cy="5953277"/>
          </a:xfrm>
        </p:grpSpPr>
        <p:pic>
          <p:nvPicPr>
            <p:cNvPr id="85" name="Picture 2" descr="Image result for cartone pizza"/>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84243" y="2693452"/>
              <a:ext cx="2081227"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uppo 85"/>
            <p:cNvGrpSpPr>
              <a:grpSpLocks noChangeAspect="1"/>
            </p:cNvGrpSpPr>
            <p:nvPr/>
          </p:nvGrpSpPr>
          <p:grpSpPr>
            <a:xfrm>
              <a:off x="8130735" y="405073"/>
              <a:ext cx="2482627" cy="2520000"/>
              <a:chOff x="8191605" y="2829107"/>
              <a:chExt cx="3404474" cy="3455727"/>
            </a:xfrm>
          </p:grpSpPr>
          <p:sp>
            <p:nvSpPr>
              <p:cNvPr id="87" name="Freeform 5"/>
              <p:cNvSpPr/>
              <p:nvPr/>
            </p:nvSpPr>
            <p:spPr bwMode="auto">
              <a:xfrm>
                <a:off x="8742052" y="2912713"/>
                <a:ext cx="2728019" cy="3372121"/>
              </a:xfrm>
              <a:custGeom>
                <a:avLst/>
                <a:gdLst>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0 w 3088672"/>
                  <a:gd name="connsiteY8" fmla="*/ 50776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203200 w 3088672"/>
                  <a:gd name="connsiteY8" fmla="*/ 40616 h 3434080"/>
                  <a:gd name="connsiteX9" fmla="*/ 0 w 3088672"/>
                  <a:gd name="connsiteY9" fmla="*/ 50776 h 3434080"/>
                  <a:gd name="connsiteX0" fmla="*/ 0 w 3058192"/>
                  <a:gd name="connsiteY0" fmla="*/ 50776 h 4354804"/>
                  <a:gd name="connsiteX1" fmla="*/ 10192 w 3058192"/>
                  <a:gd name="connsiteY1" fmla="*/ 3434080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113624 w 3058192"/>
                  <a:gd name="connsiteY8" fmla="*/ 40616 h 4354804"/>
                  <a:gd name="connsiteX9" fmla="*/ 0 w 3058192"/>
                  <a:gd name="connsiteY9" fmla="*/ 50776 h 4354804"/>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213392 w 3058192"/>
                  <a:gd name="connsiteY7" fmla="*/ 40882 h 4365206"/>
                  <a:gd name="connsiteX8" fmla="*/ 113624 w 3058192"/>
                  <a:gd name="connsiteY8" fmla="*/ 51018 h 4365206"/>
                  <a:gd name="connsiteX9" fmla="*/ 0 w 3058192"/>
                  <a:gd name="connsiteY9"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824819 w 3058192"/>
                  <a:gd name="connsiteY5" fmla="*/ 4180577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824819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930682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92686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613090 w 3079181"/>
                  <a:gd name="connsiteY5" fmla="*/ 4159773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50776 h 4345009"/>
                  <a:gd name="connsiteX1" fmla="*/ 345 w 3079181"/>
                  <a:gd name="connsiteY1" fmla="*/ 4345009 h 4345009"/>
                  <a:gd name="connsiteX2" fmla="*/ 3079181 w 3079181"/>
                  <a:gd name="connsiteY2" fmla="*/ 4344402 h 4345009"/>
                  <a:gd name="connsiteX3" fmla="*/ 3074475 w 3079181"/>
                  <a:gd name="connsiteY3" fmla="*/ 0 h 4345009"/>
                  <a:gd name="connsiteX4" fmla="*/ 2604638 w 3079181"/>
                  <a:gd name="connsiteY4" fmla="*/ 10401 h 4345009"/>
                  <a:gd name="connsiteX5" fmla="*/ 2613090 w 3079181"/>
                  <a:gd name="connsiteY5" fmla="*/ 4149371 h 4345009"/>
                  <a:gd name="connsiteX6" fmla="*/ 127540 w 3079181"/>
                  <a:gd name="connsiteY6" fmla="*/ 4160015 h 4345009"/>
                  <a:gd name="connsiteX7" fmla="*/ 129907 w 3079181"/>
                  <a:gd name="connsiteY7" fmla="*/ 40616 h 4345009"/>
                  <a:gd name="connsiteX8" fmla="*/ 16283 w 3079181"/>
                  <a:gd name="connsiteY8" fmla="*/ 50776 h 4345009"/>
                  <a:gd name="connsiteX0" fmla="*/ 16283 w 3079181"/>
                  <a:gd name="connsiteY0" fmla="*/ 40376 h 4334609"/>
                  <a:gd name="connsiteX1" fmla="*/ 345 w 3079181"/>
                  <a:gd name="connsiteY1" fmla="*/ 4334609 h 4334609"/>
                  <a:gd name="connsiteX2" fmla="*/ 3079181 w 3079181"/>
                  <a:gd name="connsiteY2" fmla="*/ 4334002 h 4334609"/>
                  <a:gd name="connsiteX3" fmla="*/ 2699883 w 3079181"/>
                  <a:gd name="connsiteY3" fmla="*/ 2 h 4334609"/>
                  <a:gd name="connsiteX4" fmla="*/ 2604638 w 3079181"/>
                  <a:gd name="connsiteY4" fmla="*/ 1 h 4334609"/>
                  <a:gd name="connsiteX5" fmla="*/ 2613090 w 3079181"/>
                  <a:gd name="connsiteY5" fmla="*/ 4138971 h 4334609"/>
                  <a:gd name="connsiteX6" fmla="*/ 127540 w 3079181"/>
                  <a:gd name="connsiteY6" fmla="*/ 4149615 h 4334609"/>
                  <a:gd name="connsiteX7" fmla="*/ 129907 w 3079181"/>
                  <a:gd name="connsiteY7" fmla="*/ 30216 h 4334609"/>
                  <a:gd name="connsiteX8" fmla="*/ 16283 w 3079181"/>
                  <a:gd name="connsiteY8" fmla="*/ 40376 h 4334609"/>
                  <a:gd name="connsiteX0" fmla="*/ 16283 w 2745305"/>
                  <a:gd name="connsiteY0" fmla="*/ 40375 h 4334608"/>
                  <a:gd name="connsiteX1" fmla="*/ 345 w 2745305"/>
                  <a:gd name="connsiteY1" fmla="*/ 4334608 h 4334608"/>
                  <a:gd name="connsiteX2" fmla="*/ 2745305 w 2745305"/>
                  <a:gd name="connsiteY2" fmla="*/ 4323600 h 4334608"/>
                  <a:gd name="connsiteX3" fmla="*/ 2699883 w 2745305"/>
                  <a:gd name="connsiteY3" fmla="*/ 1 h 4334608"/>
                  <a:gd name="connsiteX4" fmla="*/ 2604638 w 2745305"/>
                  <a:gd name="connsiteY4" fmla="*/ 0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04638 w 2745305"/>
                  <a:gd name="connsiteY4" fmla="*/ 10400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81981 h 4376214"/>
                  <a:gd name="connsiteX1" fmla="*/ 345 w 2745305"/>
                  <a:gd name="connsiteY1" fmla="*/ 4376214 h 4376214"/>
                  <a:gd name="connsiteX2" fmla="*/ 2745305 w 2745305"/>
                  <a:gd name="connsiteY2" fmla="*/ 4365206 h 4376214"/>
                  <a:gd name="connsiteX3" fmla="*/ 2740599 w 2745305"/>
                  <a:gd name="connsiteY3" fmla="*/ 31206 h 4376214"/>
                  <a:gd name="connsiteX4" fmla="*/ 2653498 w 2745305"/>
                  <a:gd name="connsiteY4" fmla="*/ 0 h 4376214"/>
                  <a:gd name="connsiteX5" fmla="*/ 2613090 w 2745305"/>
                  <a:gd name="connsiteY5" fmla="*/ 4180576 h 4376214"/>
                  <a:gd name="connsiteX6" fmla="*/ 127540 w 2745305"/>
                  <a:gd name="connsiteY6" fmla="*/ 4191220 h 4376214"/>
                  <a:gd name="connsiteX7" fmla="*/ 129907 w 2745305"/>
                  <a:gd name="connsiteY7" fmla="*/ 71821 h 4376214"/>
                  <a:gd name="connsiteX8" fmla="*/ 16283 w 2745305"/>
                  <a:gd name="connsiteY8" fmla="*/ 81981 h 4376214"/>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12782 w 2745305"/>
                  <a:gd name="connsiteY4" fmla="*/ 10401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40375 h 4334608"/>
                  <a:gd name="connsiteX1" fmla="*/ 345 w 2745305"/>
                  <a:gd name="connsiteY1" fmla="*/ 4334608 h 4334608"/>
                  <a:gd name="connsiteX2" fmla="*/ 2745305 w 2745305"/>
                  <a:gd name="connsiteY2" fmla="*/ 4323600 h 4334608"/>
                  <a:gd name="connsiteX3" fmla="*/ 2740599 w 2745305"/>
                  <a:gd name="connsiteY3" fmla="*/ 2 h 4334608"/>
                  <a:gd name="connsiteX4" fmla="*/ 2612782 w 2745305"/>
                  <a:gd name="connsiteY4" fmla="*/ 1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40372 h 4334605"/>
                  <a:gd name="connsiteX1" fmla="*/ 345 w 2745305"/>
                  <a:gd name="connsiteY1" fmla="*/ 4334605 h 4334605"/>
                  <a:gd name="connsiteX2" fmla="*/ 2745305 w 2745305"/>
                  <a:gd name="connsiteY2" fmla="*/ 4323597 h 4334605"/>
                  <a:gd name="connsiteX3" fmla="*/ 2740599 w 2745305"/>
                  <a:gd name="connsiteY3" fmla="*/ -1 h 4334605"/>
                  <a:gd name="connsiteX4" fmla="*/ 2629069 w 2745305"/>
                  <a:gd name="connsiteY4" fmla="*/ 20802 h 4334605"/>
                  <a:gd name="connsiteX5" fmla="*/ 2613090 w 2745305"/>
                  <a:gd name="connsiteY5" fmla="*/ 4138967 h 4334605"/>
                  <a:gd name="connsiteX6" fmla="*/ 127540 w 2745305"/>
                  <a:gd name="connsiteY6" fmla="*/ 4149611 h 4334605"/>
                  <a:gd name="connsiteX7" fmla="*/ 129907 w 2745305"/>
                  <a:gd name="connsiteY7" fmla="*/ 30212 h 4334605"/>
                  <a:gd name="connsiteX8" fmla="*/ 16283 w 2745305"/>
                  <a:gd name="connsiteY8" fmla="*/ 40372 h 4334605"/>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0 h 4334606"/>
                  <a:gd name="connsiteX4" fmla="*/ 2620926 w 2745305"/>
                  <a:gd name="connsiteY4" fmla="*/ 10401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 name="connsiteX0" fmla="*/ 16283 w 2745305"/>
                  <a:gd name="connsiteY0" fmla="*/ 29973 h 4324206"/>
                  <a:gd name="connsiteX1" fmla="*/ 345 w 2745305"/>
                  <a:gd name="connsiteY1" fmla="*/ 4324206 h 4324206"/>
                  <a:gd name="connsiteX2" fmla="*/ 2745305 w 2745305"/>
                  <a:gd name="connsiteY2" fmla="*/ 4313198 h 4324206"/>
                  <a:gd name="connsiteX3" fmla="*/ 2740599 w 2745305"/>
                  <a:gd name="connsiteY3" fmla="*/ 10403 h 4324206"/>
                  <a:gd name="connsiteX4" fmla="*/ 2620926 w 2745305"/>
                  <a:gd name="connsiteY4" fmla="*/ 1 h 4324206"/>
                  <a:gd name="connsiteX5" fmla="*/ 2613090 w 2745305"/>
                  <a:gd name="connsiteY5" fmla="*/ 4128568 h 4324206"/>
                  <a:gd name="connsiteX6" fmla="*/ 127540 w 2745305"/>
                  <a:gd name="connsiteY6" fmla="*/ 4139212 h 4324206"/>
                  <a:gd name="connsiteX7" fmla="*/ 129907 w 2745305"/>
                  <a:gd name="connsiteY7" fmla="*/ 19813 h 4324206"/>
                  <a:gd name="connsiteX8" fmla="*/ 16283 w 2745305"/>
                  <a:gd name="connsiteY8" fmla="*/ 29973 h 4324206"/>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20803 h 4334606"/>
                  <a:gd name="connsiteX4" fmla="*/ 2604639 w 2745305"/>
                  <a:gd name="connsiteY4" fmla="*/ 0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5305" h="4334606">
                    <a:moveTo>
                      <a:pt x="16283" y="40373"/>
                    </a:moveTo>
                    <a:cubicBezTo>
                      <a:pt x="19670" y="1168133"/>
                      <a:pt x="-3042" y="3206846"/>
                      <a:pt x="345" y="4334606"/>
                    </a:cubicBezTo>
                    <a:lnTo>
                      <a:pt x="2745305" y="4323598"/>
                    </a:lnTo>
                    <a:cubicBezTo>
                      <a:pt x="2743736" y="2875464"/>
                      <a:pt x="2742168" y="1468937"/>
                      <a:pt x="2740599" y="20803"/>
                    </a:cubicBezTo>
                    <a:lnTo>
                      <a:pt x="2604639" y="0"/>
                    </a:lnTo>
                    <a:cubicBezTo>
                      <a:pt x="2599313" y="1393526"/>
                      <a:pt x="2618416" y="2745442"/>
                      <a:pt x="2613090" y="4138968"/>
                    </a:cubicBezTo>
                    <a:lnTo>
                      <a:pt x="127540" y="4149612"/>
                    </a:lnTo>
                    <a:lnTo>
                      <a:pt x="129907" y="30213"/>
                    </a:lnTo>
                    <a:lnTo>
                      <a:pt x="16283" y="40373"/>
                    </a:lnTo>
                    <a:close/>
                  </a:path>
                </a:pathLst>
              </a:cu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88" name="Rectangle 35"/>
              <p:cNvSpPr/>
              <p:nvPr/>
            </p:nvSpPr>
            <p:spPr bwMode="auto">
              <a:xfrm>
                <a:off x="11230701" y="3190669"/>
                <a:ext cx="99101" cy="2609363"/>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89" name="Rectangle 35"/>
              <p:cNvSpPr/>
              <p:nvPr/>
            </p:nvSpPr>
            <p:spPr bwMode="auto">
              <a:xfrm>
                <a:off x="8870600" y="3190670"/>
                <a:ext cx="99101" cy="2609363"/>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90" name="Freeform 6"/>
              <p:cNvSpPr/>
              <p:nvPr/>
            </p:nvSpPr>
            <p:spPr bwMode="auto">
              <a:xfrm>
                <a:off x="8660518" y="2829107"/>
                <a:ext cx="2935561" cy="3210641"/>
              </a:xfrm>
              <a:custGeom>
                <a:avLst/>
                <a:gdLst>
                  <a:gd name="connsiteX0" fmla="*/ 0 w 3393440"/>
                  <a:gd name="connsiteY0" fmla="*/ 303107 h 3605107"/>
                  <a:gd name="connsiteX1" fmla="*/ 264160 w 3393440"/>
                  <a:gd name="connsiteY1" fmla="*/ 150707 h 3605107"/>
                  <a:gd name="connsiteX2" fmla="*/ 568960 w 3393440"/>
                  <a:gd name="connsiteY2" fmla="*/ 1197187 h 3605107"/>
                  <a:gd name="connsiteX3" fmla="*/ 579120 w 3393440"/>
                  <a:gd name="connsiteY3" fmla="*/ 2771987 h 3605107"/>
                  <a:gd name="connsiteX4" fmla="*/ 538480 w 3393440"/>
                  <a:gd name="connsiteY4" fmla="*/ 3208867 h 3605107"/>
                  <a:gd name="connsiteX5" fmla="*/ 1016000 w 3393440"/>
                  <a:gd name="connsiteY5" fmla="*/ 3259667 h 3605107"/>
                  <a:gd name="connsiteX6" fmla="*/ 2143760 w 3393440"/>
                  <a:gd name="connsiteY6" fmla="*/ 3249507 h 3605107"/>
                  <a:gd name="connsiteX7" fmla="*/ 2641600 w 3393440"/>
                  <a:gd name="connsiteY7" fmla="*/ 3239347 h 3605107"/>
                  <a:gd name="connsiteX8" fmla="*/ 2692400 w 3393440"/>
                  <a:gd name="connsiteY8" fmla="*/ 1054947 h 3605107"/>
                  <a:gd name="connsiteX9" fmla="*/ 2956560 w 3393440"/>
                  <a:gd name="connsiteY9" fmla="*/ 89747 h 3605107"/>
                  <a:gd name="connsiteX10" fmla="*/ 3393440 w 3393440"/>
                  <a:gd name="connsiteY10" fmla="*/ 516467 h 360510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92400 w 3393440"/>
                  <a:gd name="connsiteY8" fmla="*/ 1054947 h 3412067"/>
                  <a:gd name="connsiteX9" fmla="*/ 2956560 w 3393440"/>
                  <a:gd name="connsiteY9" fmla="*/ 89747 h 3412067"/>
                  <a:gd name="connsiteX10" fmla="*/ 3393440 w 3393440"/>
                  <a:gd name="connsiteY10"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225103 h 3206164"/>
                  <a:gd name="connsiteX1" fmla="*/ 264160 w 3393440"/>
                  <a:gd name="connsiteY1" fmla="*/ 72703 h 3206164"/>
                  <a:gd name="connsiteX2" fmla="*/ 492779 w 3393440"/>
                  <a:gd name="connsiteY2" fmla="*/ 1142612 h 3206164"/>
                  <a:gd name="connsiteX3" fmla="*/ 579120 w 3393440"/>
                  <a:gd name="connsiteY3" fmla="*/ 269398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92779 w 3393440"/>
                  <a:gd name="connsiteY2" fmla="*/ 114261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88322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17258"/>
                  <a:gd name="connsiteY0" fmla="*/ 311011 h 3206164"/>
                  <a:gd name="connsiteX1" fmla="*/ 306484 w 3317258"/>
                  <a:gd name="connsiteY1" fmla="*/ 166421 h 3206164"/>
                  <a:gd name="connsiteX2" fmla="*/ 374273 w 3317258"/>
                  <a:gd name="connsiteY2" fmla="*/ 1150422 h 3206164"/>
                  <a:gd name="connsiteX3" fmla="*/ 375968 w 3317258"/>
                  <a:gd name="connsiteY3" fmla="*/ 2678363 h 3206164"/>
                  <a:gd name="connsiteX4" fmla="*/ 462298 w 3317258"/>
                  <a:gd name="connsiteY4" fmla="*/ 3130863 h 3206164"/>
                  <a:gd name="connsiteX5" fmla="*/ 939818 w 3317258"/>
                  <a:gd name="connsiteY5" fmla="*/ 3181663 h 3206164"/>
                  <a:gd name="connsiteX6" fmla="*/ 2067578 w 3317258"/>
                  <a:gd name="connsiteY6" fmla="*/ 3171503 h 3206164"/>
                  <a:gd name="connsiteX7" fmla="*/ 2565418 w 3317258"/>
                  <a:gd name="connsiteY7" fmla="*/ 2968303 h 3206164"/>
                  <a:gd name="connsiteX8" fmla="*/ 2565418 w 3317258"/>
                  <a:gd name="connsiteY8" fmla="*/ 2968303 h 3206164"/>
                  <a:gd name="connsiteX9" fmla="*/ 2616218 w 3317258"/>
                  <a:gd name="connsiteY9" fmla="*/ 976943 h 3206164"/>
                  <a:gd name="connsiteX10" fmla="*/ 2880378 w 3317258"/>
                  <a:gd name="connsiteY10" fmla="*/ 11743 h 3206164"/>
                  <a:gd name="connsiteX11" fmla="*/ 3317258 w 3317258"/>
                  <a:gd name="connsiteY11" fmla="*/ 438463 h 3206164"/>
                  <a:gd name="connsiteX0" fmla="*/ 0 w 3317258"/>
                  <a:gd name="connsiteY0" fmla="*/ 203545 h 3098698"/>
                  <a:gd name="connsiteX1" fmla="*/ 306484 w 3317258"/>
                  <a:gd name="connsiteY1" fmla="*/ 58955 h 3098698"/>
                  <a:gd name="connsiteX2" fmla="*/ 374273 w 3317258"/>
                  <a:gd name="connsiteY2" fmla="*/ 1042956 h 3098698"/>
                  <a:gd name="connsiteX3" fmla="*/ 375968 w 3317258"/>
                  <a:gd name="connsiteY3" fmla="*/ 2570897 h 3098698"/>
                  <a:gd name="connsiteX4" fmla="*/ 462298 w 3317258"/>
                  <a:gd name="connsiteY4" fmla="*/ 3023397 h 3098698"/>
                  <a:gd name="connsiteX5" fmla="*/ 939818 w 3317258"/>
                  <a:gd name="connsiteY5" fmla="*/ 3074197 h 3098698"/>
                  <a:gd name="connsiteX6" fmla="*/ 2067578 w 3317258"/>
                  <a:gd name="connsiteY6" fmla="*/ 3064037 h 3098698"/>
                  <a:gd name="connsiteX7" fmla="*/ 2565418 w 3317258"/>
                  <a:gd name="connsiteY7" fmla="*/ 2860837 h 3098698"/>
                  <a:gd name="connsiteX8" fmla="*/ 2565418 w 3317258"/>
                  <a:gd name="connsiteY8" fmla="*/ 2860837 h 3098698"/>
                  <a:gd name="connsiteX9" fmla="*/ 2616218 w 3317258"/>
                  <a:gd name="connsiteY9" fmla="*/ 869477 h 3098698"/>
                  <a:gd name="connsiteX10" fmla="*/ 2762048 w 3317258"/>
                  <a:gd name="connsiteY10" fmla="*/ 31650 h 3098698"/>
                  <a:gd name="connsiteX11" fmla="*/ 3317258 w 3317258"/>
                  <a:gd name="connsiteY11" fmla="*/ 330997 h 3098698"/>
                  <a:gd name="connsiteX0" fmla="*/ 0 w 3070735"/>
                  <a:gd name="connsiteY0" fmla="*/ 203545 h 3098698"/>
                  <a:gd name="connsiteX1" fmla="*/ 306484 w 3070735"/>
                  <a:gd name="connsiteY1" fmla="*/ 58955 h 3098698"/>
                  <a:gd name="connsiteX2" fmla="*/ 374273 w 3070735"/>
                  <a:gd name="connsiteY2" fmla="*/ 1042956 h 3098698"/>
                  <a:gd name="connsiteX3" fmla="*/ 375968 w 3070735"/>
                  <a:gd name="connsiteY3" fmla="*/ 2570897 h 3098698"/>
                  <a:gd name="connsiteX4" fmla="*/ 462298 w 3070735"/>
                  <a:gd name="connsiteY4" fmla="*/ 3023397 h 3098698"/>
                  <a:gd name="connsiteX5" fmla="*/ 939818 w 3070735"/>
                  <a:gd name="connsiteY5" fmla="*/ 3074197 h 3098698"/>
                  <a:gd name="connsiteX6" fmla="*/ 2067578 w 3070735"/>
                  <a:gd name="connsiteY6" fmla="*/ 3064037 h 3098698"/>
                  <a:gd name="connsiteX7" fmla="*/ 2565418 w 3070735"/>
                  <a:gd name="connsiteY7" fmla="*/ 2860837 h 3098698"/>
                  <a:gd name="connsiteX8" fmla="*/ 2565418 w 3070735"/>
                  <a:gd name="connsiteY8" fmla="*/ 2860837 h 3098698"/>
                  <a:gd name="connsiteX9" fmla="*/ 2616218 w 3070735"/>
                  <a:gd name="connsiteY9" fmla="*/ 869477 h 3098698"/>
                  <a:gd name="connsiteX10" fmla="*/ 2762048 w 3070735"/>
                  <a:gd name="connsiteY10" fmla="*/ 31650 h 3098698"/>
                  <a:gd name="connsiteX11" fmla="*/ 3070735 w 3070735"/>
                  <a:gd name="connsiteY11" fmla="*/ 321899 h 3098698"/>
                  <a:gd name="connsiteX0" fmla="*/ 0 w 3070744"/>
                  <a:gd name="connsiteY0" fmla="*/ 203545 h 3098698"/>
                  <a:gd name="connsiteX1" fmla="*/ 306484 w 3070744"/>
                  <a:gd name="connsiteY1" fmla="*/ 58955 h 3098698"/>
                  <a:gd name="connsiteX2" fmla="*/ 374273 w 3070744"/>
                  <a:gd name="connsiteY2" fmla="*/ 1042956 h 3098698"/>
                  <a:gd name="connsiteX3" fmla="*/ 375968 w 3070744"/>
                  <a:gd name="connsiteY3" fmla="*/ 2570897 h 3098698"/>
                  <a:gd name="connsiteX4" fmla="*/ 462298 w 3070744"/>
                  <a:gd name="connsiteY4" fmla="*/ 3023397 h 3098698"/>
                  <a:gd name="connsiteX5" fmla="*/ 939818 w 3070744"/>
                  <a:gd name="connsiteY5" fmla="*/ 3074197 h 3098698"/>
                  <a:gd name="connsiteX6" fmla="*/ 2067578 w 3070744"/>
                  <a:gd name="connsiteY6" fmla="*/ 3064037 h 3098698"/>
                  <a:gd name="connsiteX7" fmla="*/ 2565418 w 3070744"/>
                  <a:gd name="connsiteY7" fmla="*/ 2860837 h 3098698"/>
                  <a:gd name="connsiteX8" fmla="*/ 2565418 w 3070744"/>
                  <a:gd name="connsiteY8" fmla="*/ 2860837 h 3098698"/>
                  <a:gd name="connsiteX9" fmla="*/ 2616218 w 3070744"/>
                  <a:gd name="connsiteY9" fmla="*/ 869477 h 3098698"/>
                  <a:gd name="connsiteX10" fmla="*/ 2762048 w 3070744"/>
                  <a:gd name="connsiteY10" fmla="*/ 31650 h 3098698"/>
                  <a:gd name="connsiteX11" fmla="*/ 3070735 w 3070744"/>
                  <a:gd name="connsiteY11" fmla="*/ 321899 h 30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0744" h="3098698">
                    <a:moveTo>
                      <a:pt x="0" y="203545"/>
                    </a:moveTo>
                    <a:cubicBezTo>
                      <a:pt x="84666" y="52838"/>
                      <a:pt x="244105" y="-80947"/>
                      <a:pt x="306484" y="58955"/>
                    </a:cubicBezTo>
                    <a:cubicBezTo>
                      <a:pt x="368863" y="198857"/>
                      <a:pt x="362692" y="624299"/>
                      <a:pt x="374273" y="1042956"/>
                    </a:cubicBezTo>
                    <a:cubicBezTo>
                      <a:pt x="385854" y="1461613"/>
                      <a:pt x="361297" y="2240824"/>
                      <a:pt x="375968" y="2570897"/>
                    </a:cubicBezTo>
                    <a:cubicBezTo>
                      <a:pt x="390639" y="2900971"/>
                      <a:pt x="368323" y="2939514"/>
                      <a:pt x="462298" y="3023397"/>
                    </a:cubicBezTo>
                    <a:cubicBezTo>
                      <a:pt x="556273" y="3107280"/>
                      <a:pt x="672271" y="3067424"/>
                      <a:pt x="939818" y="3074197"/>
                    </a:cubicBezTo>
                    <a:cubicBezTo>
                      <a:pt x="1207365" y="3080970"/>
                      <a:pt x="2067578" y="3064037"/>
                      <a:pt x="2067578" y="3064037"/>
                    </a:cubicBezTo>
                    <a:cubicBezTo>
                      <a:pt x="2338511" y="3060650"/>
                      <a:pt x="2473978" y="3226597"/>
                      <a:pt x="2565418" y="2860837"/>
                    </a:cubicBezTo>
                    <a:lnTo>
                      <a:pt x="2565418" y="2860837"/>
                    </a:lnTo>
                    <a:cubicBezTo>
                      <a:pt x="2573885" y="2528944"/>
                      <a:pt x="2583446" y="1341008"/>
                      <a:pt x="2616218" y="869477"/>
                    </a:cubicBezTo>
                    <a:cubicBezTo>
                      <a:pt x="2648990" y="397946"/>
                      <a:pt x="2645208" y="121397"/>
                      <a:pt x="2762048" y="31650"/>
                    </a:cubicBezTo>
                    <a:cubicBezTo>
                      <a:pt x="2878888" y="-58097"/>
                      <a:pt x="3072328" y="166571"/>
                      <a:pt x="3070735" y="321899"/>
                    </a:cubicBezTo>
                  </a:path>
                </a:pathLst>
              </a:custGeom>
              <a:noFill/>
              <a:ln w="3175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91" name="Rectangle 35"/>
              <p:cNvSpPr/>
              <p:nvPr/>
            </p:nvSpPr>
            <p:spPr bwMode="auto">
              <a:xfrm>
                <a:off x="8887709" y="4743853"/>
                <a:ext cx="54470" cy="972000"/>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92" name="Rectangle 35"/>
              <p:cNvSpPr/>
              <p:nvPr/>
            </p:nvSpPr>
            <p:spPr bwMode="auto">
              <a:xfrm>
                <a:off x="11271750" y="4740973"/>
                <a:ext cx="54470" cy="972000"/>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93" name="Rectangle 35"/>
              <p:cNvSpPr/>
              <p:nvPr/>
            </p:nvSpPr>
            <p:spPr bwMode="auto">
              <a:xfrm>
                <a:off x="11271750" y="3327377"/>
                <a:ext cx="54470" cy="972000"/>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sp>
            <p:nvSpPr>
              <p:cNvPr id="94" name="Rectangle 35"/>
              <p:cNvSpPr/>
              <p:nvPr/>
            </p:nvSpPr>
            <p:spPr bwMode="auto">
              <a:xfrm>
                <a:off x="8890698" y="3420715"/>
                <a:ext cx="54470" cy="972000"/>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grpSp>
            <p:nvGrpSpPr>
              <p:cNvPr id="95" name="Group 89"/>
              <p:cNvGrpSpPr/>
              <p:nvPr/>
            </p:nvGrpSpPr>
            <p:grpSpPr>
              <a:xfrm>
                <a:off x="8980560" y="3690676"/>
                <a:ext cx="2225607" cy="372891"/>
                <a:chOff x="6010088" y="2247132"/>
                <a:chExt cx="1886989" cy="372891"/>
              </a:xfrm>
            </p:grpSpPr>
            <p:cxnSp>
              <p:nvCxnSpPr>
                <p:cNvPr id="117" name="Straight Arrow Connector 28"/>
                <p:cNvCxnSpPr/>
                <p:nvPr/>
              </p:nvCxnSpPr>
              <p:spPr bwMode="auto">
                <a:xfrm>
                  <a:off x="6010088" y="2618435"/>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118" name="Straight Arrow Connector 29"/>
                <p:cNvCxnSpPr/>
                <p:nvPr/>
              </p:nvCxnSpPr>
              <p:spPr bwMode="auto">
                <a:xfrm>
                  <a:off x="6010088" y="2432784"/>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119" name="Straight Arrow Connector 30"/>
                <p:cNvCxnSpPr/>
                <p:nvPr/>
              </p:nvCxnSpPr>
              <p:spPr bwMode="auto">
                <a:xfrm>
                  <a:off x="6010088" y="2525610"/>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120" name="Straight Arrow Connector 31"/>
                <p:cNvCxnSpPr/>
                <p:nvPr/>
              </p:nvCxnSpPr>
              <p:spPr bwMode="auto">
                <a:xfrm>
                  <a:off x="6010088" y="2339958"/>
                  <a:ext cx="1886989" cy="1588"/>
                </a:xfrm>
                <a:prstGeom prst="straightConnector1">
                  <a:avLst/>
                </a:prstGeom>
                <a:noFill/>
                <a:ln w="12700" cap="flat" cmpd="sng" algn="ctr">
                  <a:solidFill>
                    <a:srgbClr val="0027CC"/>
                  </a:solidFill>
                  <a:prstDash val="solid"/>
                  <a:round/>
                  <a:headEnd type="none" w="med" len="med"/>
                  <a:tailEnd type="arrow"/>
                </a:ln>
                <a:effectLst/>
              </p:spPr>
            </p:cxnSp>
            <p:cxnSp>
              <p:nvCxnSpPr>
                <p:cNvPr id="121" name="Straight Arrow Connector 32"/>
                <p:cNvCxnSpPr/>
                <p:nvPr/>
              </p:nvCxnSpPr>
              <p:spPr bwMode="auto">
                <a:xfrm>
                  <a:off x="6010088" y="2247132"/>
                  <a:ext cx="1886989" cy="1588"/>
                </a:xfrm>
                <a:prstGeom prst="straightConnector1">
                  <a:avLst/>
                </a:prstGeom>
                <a:noFill/>
                <a:ln w="12700" cap="flat" cmpd="sng" algn="ctr">
                  <a:solidFill>
                    <a:srgbClr val="0027CC"/>
                  </a:solidFill>
                  <a:prstDash val="solid"/>
                  <a:round/>
                  <a:headEnd type="none" w="med" len="med"/>
                  <a:tailEnd type="arrow"/>
                </a:ln>
                <a:effectLst/>
              </p:spPr>
            </p:cxnSp>
          </p:grpSp>
          <p:pic>
            <p:nvPicPr>
              <p:cNvPr id="96" name="Immagine 9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813511" y="5390193"/>
                <a:ext cx="1016009" cy="676798"/>
              </a:xfrm>
              <a:prstGeom prst="rect">
                <a:avLst/>
              </a:prstGeom>
            </p:spPr>
          </p:pic>
          <p:pic>
            <p:nvPicPr>
              <p:cNvPr id="97" name="Immagine 9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47058" y="5362950"/>
                <a:ext cx="1016009" cy="676798"/>
              </a:xfrm>
              <a:prstGeom prst="rect">
                <a:avLst/>
              </a:prstGeom>
            </p:spPr>
          </p:pic>
          <p:pic>
            <p:nvPicPr>
              <p:cNvPr id="98" name="Immagine 9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467012" y="5390193"/>
                <a:ext cx="1016009" cy="676798"/>
              </a:xfrm>
              <a:prstGeom prst="rect">
                <a:avLst/>
              </a:prstGeom>
            </p:spPr>
          </p:pic>
          <p:pic>
            <p:nvPicPr>
              <p:cNvPr id="99" name="Immagine 9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8927700" y="5061045"/>
                <a:ext cx="1016009" cy="676798"/>
              </a:xfrm>
              <a:prstGeom prst="rect">
                <a:avLst/>
              </a:prstGeom>
            </p:spPr>
          </p:pic>
          <p:pic>
            <p:nvPicPr>
              <p:cNvPr id="100" name="Immagine 9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361506" y="5108338"/>
                <a:ext cx="1016009" cy="676798"/>
              </a:xfrm>
              <a:prstGeom prst="rect">
                <a:avLst/>
              </a:prstGeom>
            </p:spPr>
          </p:pic>
          <p:pic>
            <p:nvPicPr>
              <p:cNvPr id="101" name="Immagine 10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090786" y="4570129"/>
                <a:ext cx="1016009" cy="676798"/>
              </a:xfrm>
              <a:prstGeom prst="rect">
                <a:avLst/>
              </a:prstGeom>
            </p:spPr>
          </p:pic>
          <p:pic>
            <p:nvPicPr>
              <p:cNvPr id="102" name="Immagine 10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160744" y="5335391"/>
                <a:ext cx="1016009" cy="676798"/>
              </a:xfrm>
              <a:prstGeom prst="rect">
                <a:avLst/>
              </a:prstGeom>
            </p:spPr>
          </p:pic>
          <p:pic>
            <p:nvPicPr>
              <p:cNvPr id="103" name="Picture 2" descr="Image result for crushed plastic bottl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200" b="94400" l="9867" r="89867">
                            <a14:foregroundMark x1="40267" y1="90800" x2="40267" y2="90800"/>
                            <a14:foregroundMark x1="31733" y1="94400" x2="31733" y2="94400"/>
                            <a14:foregroundMark x1="70667" y1="7200" x2="70667" y2="7200"/>
                            <a14:foregroundMark x1="68267" y1="5200" x2="68267" y2="5200"/>
                          </a14:backgroundRemoval>
                        </a14:imgEffect>
                      </a14:imgLayer>
                    </a14:imgProps>
                  </a:ext>
                  <a:ext uri="{28A0092B-C50C-407E-A947-70E740481C1C}">
                    <a14:useLocalDpi xmlns:a14="http://schemas.microsoft.com/office/drawing/2010/main" val="0"/>
                  </a:ext>
                </a:extLst>
              </a:blip>
              <a:srcRect/>
              <a:stretch>
                <a:fillRect/>
              </a:stretch>
            </p:blipFill>
            <p:spPr bwMode="auto">
              <a:xfrm>
                <a:off x="10038556" y="4977914"/>
                <a:ext cx="755274" cy="1007032"/>
              </a:xfrm>
              <a:prstGeom prst="rect">
                <a:avLst/>
              </a:prstGeom>
              <a:noFill/>
              <a:extLst>
                <a:ext uri="{909E8E84-426E-40DD-AFC4-6F175D3DCCD1}">
                  <a14:hiddenFill xmlns:a14="http://schemas.microsoft.com/office/drawing/2010/main">
                    <a:solidFill>
                      <a:srgbClr val="FFFFFF"/>
                    </a:solidFill>
                  </a14:hiddenFill>
                </a:ext>
              </a:extLst>
            </p:spPr>
          </p:pic>
          <p:pic>
            <p:nvPicPr>
              <p:cNvPr id="104" name="Immagine 10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2601"/>
              <a:stretch/>
            </p:blipFill>
            <p:spPr>
              <a:xfrm>
                <a:off x="10380111" y="4912141"/>
                <a:ext cx="786383" cy="676798"/>
              </a:xfrm>
              <a:prstGeom prst="rect">
                <a:avLst/>
              </a:prstGeom>
            </p:spPr>
          </p:pic>
          <p:pic>
            <p:nvPicPr>
              <p:cNvPr id="105" name="Immagine 10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533534" y="4733581"/>
                <a:ext cx="1016009" cy="676798"/>
              </a:xfrm>
              <a:prstGeom prst="rect">
                <a:avLst/>
              </a:prstGeom>
            </p:spPr>
          </p:pic>
          <p:pic>
            <p:nvPicPr>
              <p:cNvPr id="106" name="Picture 2" descr="Image result for crushed plastic bottl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200" b="94400" l="9867" r="89867">
                            <a14:foregroundMark x1="40267" y1="90800" x2="40267" y2="90800"/>
                            <a14:foregroundMark x1="31733" y1="94400" x2="31733" y2="94400"/>
                            <a14:foregroundMark x1="70667" y1="7200" x2="70667" y2="7200"/>
                            <a14:foregroundMark x1="68267" y1="5200" x2="68267" y2="5200"/>
                          </a14:backgroundRemoval>
                        </a14:imgEffect>
                      </a14:imgLayer>
                    </a14:imgProps>
                  </a:ext>
                  <a:ext uri="{28A0092B-C50C-407E-A947-70E740481C1C}">
                    <a14:useLocalDpi xmlns:a14="http://schemas.microsoft.com/office/drawing/2010/main" val="0"/>
                  </a:ext>
                </a:extLst>
              </a:blip>
              <a:srcRect/>
              <a:stretch>
                <a:fillRect/>
              </a:stretch>
            </p:blipFill>
            <p:spPr bwMode="auto">
              <a:xfrm>
                <a:off x="8928612" y="4197829"/>
                <a:ext cx="755274" cy="1007032"/>
              </a:xfrm>
              <a:prstGeom prst="rect">
                <a:avLst/>
              </a:prstGeom>
              <a:noFill/>
              <a:extLst>
                <a:ext uri="{909E8E84-426E-40DD-AFC4-6F175D3DCCD1}">
                  <a14:hiddenFill xmlns:a14="http://schemas.microsoft.com/office/drawing/2010/main">
                    <a:solidFill>
                      <a:srgbClr val="FFFFFF"/>
                    </a:solidFill>
                  </a14:hiddenFill>
                </a:ext>
              </a:extLst>
            </p:spPr>
          </p:pic>
          <p:pic>
            <p:nvPicPr>
              <p:cNvPr id="107" name="Immagine 10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923484" y="4451576"/>
                <a:ext cx="1016009" cy="676798"/>
              </a:xfrm>
              <a:prstGeom prst="rect">
                <a:avLst/>
              </a:prstGeom>
            </p:spPr>
          </p:pic>
          <p:pic>
            <p:nvPicPr>
              <p:cNvPr id="108" name="Immagine 10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367359" y="4451546"/>
                <a:ext cx="1016009" cy="676798"/>
              </a:xfrm>
              <a:prstGeom prst="rect">
                <a:avLst/>
              </a:prstGeom>
            </p:spPr>
          </p:pic>
          <p:grpSp>
            <p:nvGrpSpPr>
              <p:cNvPr id="109" name="Group 92"/>
              <p:cNvGrpSpPr/>
              <p:nvPr/>
            </p:nvGrpSpPr>
            <p:grpSpPr>
              <a:xfrm>
                <a:off x="8980938" y="5075434"/>
                <a:ext cx="2238903" cy="372891"/>
                <a:chOff x="5993477" y="4034442"/>
                <a:chExt cx="1886989" cy="372891"/>
              </a:xfrm>
            </p:grpSpPr>
            <p:cxnSp>
              <p:nvCxnSpPr>
                <p:cNvPr id="112" name="Straight Arrow Connector 10"/>
                <p:cNvCxnSpPr/>
                <p:nvPr/>
              </p:nvCxnSpPr>
              <p:spPr bwMode="auto">
                <a:xfrm>
                  <a:off x="5993477" y="4405745"/>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113" name="Straight Arrow Connector 11"/>
                <p:cNvCxnSpPr/>
                <p:nvPr/>
              </p:nvCxnSpPr>
              <p:spPr bwMode="auto">
                <a:xfrm>
                  <a:off x="5993477" y="4220094"/>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114" name="Straight Arrow Connector 12"/>
                <p:cNvCxnSpPr/>
                <p:nvPr/>
              </p:nvCxnSpPr>
              <p:spPr bwMode="auto">
                <a:xfrm>
                  <a:off x="5993477" y="4312920"/>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115" name="Straight Arrow Connector 13"/>
                <p:cNvCxnSpPr/>
                <p:nvPr/>
              </p:nvCxnSpPr>
              <p:spPr bwMode="auto">
                <a:xfrm>
                  <a:off x="5993477" y="4127268"/>
                  <a:ext cx="1886989" cy="1588"/>
                </a:xfrm>
                <a:prstGeom prst="straightConnector1">
                  <a:avLst/>
                </a:prstGeom>
                <a:noFill/>
                <a:ln w="12700" cap="flat" cmpd="sng" algn="ctr">
                  <a:solidFill>
                    <a:srgbClr val="FF0000"/>
                  </a:solidFill>
                  <a:prstDash val="solid"/>
                  <a:round/>
                  <a:headEnd type="none" w="med" len="med"/>
                  <a:tailEnd type="arrow"/>
                </a:ln>
                <a:effectLst/>
              </p:spPr>
            </p:cxnSp>
            <p:cxnSp>
              <p:nvCxnSpPr>
                <p:cNvPr id="116" name="Straight Arrow Connector 14"/>
                <p:cNvCxnSpPr/>
                <p:nvPr/>
              </p:nvCxnSpPr>
              <p:spPr bwMode="auto">
                <a:xfrm>
                  <a:off x="5993477" y="4034442"/>
                  <a:ext cx="1886989" cy="1588"/>
                </a:xfrm>
                <a:prstGeom prst="straightConnector1">
                  <a:avLst/>
                </a:prstGeom>
                <a:noFill/>
                <a:ln w="12700" cap="flat" cmpd="sng" algn="ctr">
                  <a:solidFill>
                    <a:srgbClr val="FF0000"/>
                  </a:solidFill>
                  <a:prstDash val="solid"/>
                  <a:round/>
                  <a:headEnd type="none" w="med" len="med"/>
                  <a:tailEnd type="arrow"/>
                </a:ln>
                <a:effectLst/>
              </p:spPr>
            </p:cxnSp>
          </p:grpSp>
          <p:sp>
            <p:nvSpPr>
              <p:cNvPr id="110" name="Rectangle 35"/>
              <p:cNvSpPr/>
              <p:nvPr/>
            </p:nvSpPr>
            <p:spPr bwMode="auto">
              <a:xfrm>
                <a:off x="8645993" y="3223697"/>
                <a:ext cx="99101" cy="648000"/>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pic>
            <p:nvPicPr>
              <p:cNvPr id="111" name="Picture 4" descr="Image result for radio wav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78796">
                <a:off x="8191605" y="2858653"/>
                <a:ext cx="589011" cy="589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uppo 121"/>
            <p:cNvGrpSpPr>
              <a:grpSpLocks noChangeAspect="1"/>
            </p:cNvGrpSpPr>
            <p:nvPr/>
          </p:nvGrpSpPr>
          <p:grpSpPr>
            <a:xfrm>
              <a:off x="10640494" y="2040631"/>
              <a:ext cx="717686" cy="864000"/>
              <a:chOff x="4211562" y="71301"/>
              <a:chExt cx="2861441" cy="3444765"/>
            </a:xfrm>
          </p:grpSpPr>
          <p:sp>
            <p:nvSpPr>
              <p:cNvPr id="123" name="Trapezio 122"/>
              <p:cNvSpPr/>
              <p:nvPr/>
            </p:nvSpPr>
            <p:spPr>
              <a:xfrm rot="10800000">
                <a:off x="4211562" y="71301"/>
                <a:ext cx="2861441" cy="3444765"/>
              </a:xfrm>
              <a:prstGeom prst="trapezoid">
                <a:avLst>
                  <a:gd name="adj" fmla="val 11777"/>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Trapezio 123"/>
              <p:cNvSpPr/>
              <p:nvPr/>
            </p:nvSpPr>
            <p:spPr>
              <a:xfrm rot="10800000">
                <a:off x="4581328" y="2827923"/>
                <a:ext cx="2128346" cy="606395"/>
              </a:xfrm>
              <a:prstGeom prst="trapezoid">
                <a:avLst>
                  <a:gd name="adj" fmla="val 9055"/>
                </a:avLst>
              </a:prstGeom>
              <a:pattFill prst="wdUpDiag">
                <a:fgClr>
                  <a:srgbClr val="70AD47"/>
                </a:fgClr>
                <a:bgClr>
                  <a:srgbClr val="A5A5A5"/>
                </a:bgClr>
              </a:patt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Trapezio 124"/>
              <p:cNvSpPr/>
              <p:nvPr/>
            </p:nvSpPr>
            <p:spPr>
              <a:xfrm rot="10800000">
                <a:off x="4470968" y="1590041"/>
                <a:ext cx="2349061" cy="1424155"/>
              </a:xfrm>
              <a:prstGeom prst="trapezoid">
                <a:avLst>
                  <a:gd name="adj" fmla="val 9807"/>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6" name="Gruppo 125"/>
            <p:cNvGrpSpPr>
              <a:grpSpLocks noChangeAspect="1"/>
            </p:cNvGrpSpPr>
            <p:nvPr/>
          </p:nvGrpSpPr>
          <p:grpSpPr>
            <a:xfrm>
              <a:off x="10646921" y="5491065"/>
              <a:ext cx="717686" cy="864000"/>
              <a:chOff x="4367970" y="3983299"/>
              <a:chExt cx="2861441" cy="3444765"/>
            </a:xfrm>
          </p:grpSpPr>
          <p:sp>
            <p:nvSpPr>
              <p:cNvPr id="127" name="Trapezio 126"/>
              <p:cNvSpPr/>
              <p:nvPr/>
            </p:nvSpPr>
            <p:spPr>
              <a:xfrm rot="10800000">
                <a:off x="4367970" y="3983299"/>
                <a:ext cx="2861441" cy="3444765"/>
              </a:xfrm>
              <a:prstGeom prst="trapezoid">
                <a:avLst>
                  <a:gd name="adj" fmla="val 11777"/>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Trapezio 127"/>
              <p:cNvSpPr/>
              <p:nvPr/>
            </p:nvSpPr>
            <p:spPr>
              <a:xfrm rot="10800000">
                <a:off x="4734516" y="6739922"/>
                <a:ext cx="2128346" cy="606395"/>
              </a:xfrm>
              <a:prstGeom prst="trapezoid">
                <a:avLst>
                  <a:gd name="adj" fmla="val 9055"/>
                </a:avLst>
              </a:prstGeom>
              <a:pattFill prst="wdUpDiag">
                <a:fgClr>
                  <a:srgbClr val="70AD47"/>
                </a:fgClr>
                <a:bgClr>
                  <a:srgbClr val="A5A5A5"/>
                </a:bgClr>
              </a:patt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Trapezio 128"/>
              <p:cNvSpPr/>
              <p:nvPr/>
            </p:nvSpPr>
            <p:spPr>
              <a:xfrm rot="10800000">
                <a:off x="4624155" y="5686707"/>
                <a:ext cx="2349061" cy="1237591"/>
              </a:xfrm>
              <a:prstGeom prst="trapezoid">
                <a:avLst>
                  <a:gd name="adj" fmla="val 9807"/>
                </a:avLst>
              </a:prstGeom>
              <a:pattFill prst="wdDnDiag">
                <a:fgClr>
                  <a:srgbClr val="FFC000"/>
                </a:fgClr>
                <a:bgClr>
                  <a:srgbClr val="A5A5A5"/>
                </a:bgClr>
              </a:patt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Trapezio 129"/>
              <p:cNvSpPr/>
              <p:nvPr/>
            </p:nvSpPr>
            <p:spPr>
              <a:xfrm rot="10800000">
                <a:off x="4472238" y="4048615"/>
                <a:ext cx="2652897" cy="1619714"/>
              </a:xfrm>
              <a:prstGeom prst="trapezoid">
                <a:avLst>
                  <a:gd name="adj" fmla="val 9807"/>
                </a:avLst>
              </a:prstGeom>
              <a:pattFill prst="wdUpDiag">
                <a:fgClr>
                  <a:srgbClr val="FF0000"/>
                </a:fgClr>
                <a:bgClr>
                  <a:srgbClr val="A5A5A5"/>
                </a:bgClr>
              </a:pattFill>
              <a:ln w="12700" cap="flat" cmpd="sng" algn="ctr">
                <a:noFill/>
                <a:prstDash val="solid"/>
                <a:miter lim="800000"/>
              </a:ln>
              <a:effectLst/>
            </p:spPr>
            <p:txBody>
              <a:bodyPr rtlCol="0" anchor="ctr"/>
              <a:lstStyle/>
              <a:p>
                <a:pPr defTabSz="914400" hangingPunct="1"/>
                <a:endParaRPr lang="en-GB" sz="1800" kern="1200">
                  <a:solidFill>
                    <a:prstClr val="white"/>
                  </a:solidFill>
                  <a:latin typeface="Calibri" panose="020F0502020204030204"/>
                </a:endParaRPr>
              </a:p>
            </p:txBody>
          </p:sp>
        </p:grpSp>
        <p:grpSp>
          <p:nvGrpSpPr>
            <p:cNvPr id="131" name="Gruppo 130"/>
            <p:cNvGrpSpPr/>
            <p:nvPr/>
          </p:nvGrpSpPr>
          <p:grpSpPr>
            <a:xfrm>
              <a:off x="8130735" y="3838350"/>
              <a:ext cx="2482627" cy="2520000"/>
              <a:chOff x="8130735" y="3838350"/>
              <a:chExt cx="2482627" cy="2520000"/>
            </a:xfrm>
          </p:grpSpPr>
          <p:sp>
            <p:nvSpPr>
              <p:cNvPr id="132" name="Freeform 5"/>
              <p:cNvSpPr/>
              <p:nvPr/>
            </p:nvSpPr>
            <p:spPr bwMode="auto">
              <a:xfrm>
                <a:off x="8532135" y="3899318"/>
                <a:ext cx="1989339" cy="2459032"/>
              </a:xfrm>
              <a:custGeom>
                <a:avLst/>
                <a:gdLst>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40"/>
                  <a:gd name="connsiteY0" fmla="*/ 50800 h 3434080"/>
                  <a:gd name="connsiteX1" fmla="*/ 10160 w 3088640"/>
                  <a:gd name="connsiteY1" fmla="*/ 3434080 h 3434080"/>
                  <a:gd name="connsiteX2" fmla="*/ 3088640 w 3088640"/>
                  <a:gd name="connsiteY2" fmla="*/ 3434080 h 3434080"/>
                  <a:gd name="connsiteX3" fmla="*/ 3058160 w 3088640"/>
                  <a:gd name="connsiteY3" fmla="*/ 0 h 3434080"/>
                  <a:gd name="connsiteX4" fmla="*/ 2824480 w 3088640"/>
                  <a:gd name="connsiteY4" fmla="*/ 0 h 3434080"/>
                  <a:gd name="connsiteX5" fmla="*/ 2661920 w 3088640"/>
                  <a:gd name="connsiteY5" fmla="*/ 3098800 h 3434080"/>
                  <a:gd name="connsiteX6" fmla="*/ 396240 w 3088640"/>
                  <a:gd name="connsiteY6" fmla="*/ 3088640 h 3434080"/>
                  <a:gd name="connsiteX7" fmla="*/ 213360 w 3088640"/>
                  <a:gd name="connsiteY7" fmla="*/ 30480 h 3434080"/>
                  <a:gd name="connsiteX8" fmla="*/ 0 w 3088640"/>
                  <a:gd name="connsiteY8" fmla="*/ 50800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0 w 3088672"/>
                  <a:gd name="connsiteY8" fmla="*/ 50776 h 3434080"/>
                  <a:gd name="connsiteX0" fmla="*/ 0 w 3088672"/>
                  <a:gd name="connsiteY0" fmla="*/ 50776 h 3434080"/>
                  <a:gd name="connsiteX1" fmla="*/ 10192 w 3088672"/>
                  <a:gd name="connsiteY1" fmla="*/ 3434080 h 3434080"/>
                  <a:gd name="connsiteX2" fmla="*/ 3088672 w 3088672"/>
                  <a:gd name="connsiteY2" fmla="*/ 3434080 h 3434080"/>
                  <a:gd name="connsiteX3" fmla="*/ 3058192 w 3088672"/>
                  <a:gd name="connsiteY3" fmla="*/ 0 h 3434080"/>
                  <a:gd name="connsiteX4" fmla="*/ 2824512 w 3088672"/>
                  <a:gd name="connsiteY4" fmla="*/ 0 h 3434080"/>
                  <a:gd name="connsiteX5" fmla="*/ 2661952 w 3088672"/>
                  <a:gd name="connsiteY5" fmla="*/ 3098800 h 3434080"/>
                  <a:gd name="connsiteX6" fmla="*/ 396272 w 3088672"/>
                  <a:gd name="connsiteY6" fmla="*/ 3088640 h 3434080"/>
                  <a:gd name="connsiteX7" fmla="*/ 213392 w 3088672"/>
                  <a:gd name="connsiteY7" fmla="*/ 30480 h 3434080"/>
                  <a:gd name="connsiteX8" fmla="*/ 203200 w 3088672"/>
                  <a:gd name="connsiteY8" fmla="*/ 40616 h 3434080"/>
                  <a:gd name="connsiteX9" fmla="*/ 0 w 3088672"/>
                  <a:gd name="connsiteY9" fmla="*/ 50776 h 3434080"/>
                  <a:gd name="connsiteX0" fmla="*/ 0 w 3058192"/>
                  <a:gd name="connsiteY0" fmla="*/ 50776 h 4354804"/>
                  <a:gd name="connsiteX1" fmla="*/ 10192 w 3058192"/>
                  <a:gd name="connsiteY1" fmla="*/ 3434080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61952 w 3058192"/>
                  <a:gd name="connsiteY5" fmla="*/ 3098800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396272 w 3058192"/>
                  <a:gd name="connsiteY6" fmla="*/ 3088640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203200 w 3058192"/>
                  <a:gd name="connsiteY8" fmla="*/ 40616 h 4354804"/>
                  <a:gd name="connsiteX9" fmla="*/ 0 w 3058192"/>
                  <a:gd name="connsiteY9" fmla="*/ 50776 h 4354804"/>
                  <a:gd name="connsiteX0" fmla="*/ 0 w 3058192"/>
                  <a:gd name="connsiteY0" fmla="*/ 50776 h 4354804"/>
                  <a:gd name="connsiteX1" fmla="*/ 41066 w 3058192"/>
                  <a:gd name="connsiteY1" fmla="*/ 4345009 h 4354804"/>
                  <a:gd name="connsiteX2" fmla="*/ 2965177 w 3058192"/>
                  <a:gd name="connsiteY2" fmla="*/ 4354804 h 4354804"/>
                  <a:gd name="connsiteX3" fmla="*/ 3058192 w 3058192"/>
                  <a:gd name="connsiteY3" fmla="*/ 0 h 4354804"/>
                  <a:gd name="connsiteX4" fmla="*/ 2824512 w 3058192"/>
                  <a:gd name="connsiteY4" fmla="*/ 0 h 4354804"/>
                  <a:gd name="connsiteX5" fmla="*/ 2670095 w 3058192"/>
                  <a:gd name="connsiteY5" fmla="*/ 4086961 h 4354804"/>
                  <a:gd name="connsiteX6" fmla="*/ 176403 w 3058192"/>
                  <a:gd name="connsiteY6" fmla="*/ 4160015 h 4354804"/>
                  <a:gd name="connsiteX7" fmla="*/ 213392 w 3058192"/>
                  <a:gd name="connsiteY7" fmla="*/ 30480 h 4354804"/>
                  <a:gd name="connsiteX8" fmla="*/ 113624 w 3058192"/>
                  <a:gd name="connsiteY8" fmla="*/ 40616 h 4354804"/>
                  <a:gd name="connsiteX9" fmla="*/ 0 w 3058192"/>
                  <a:gd name="connsiteY9" fmla="*/ 50776 h 4354804"/>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213392 w 3058192"/>
                  <a:gd name="connsiteY7" fmla="*/ 40882 h 4365206"/>
                  <a:gd name="connsiteX8" fmla="*/ 113624 w 3058192"/>
                  <a:gd name="connsiteY8" fmla="*/ 51018 h 4365206"/>
                  <a:gd name="connsiteX9" fmla="*/ 0 w 3058192"/>
                  <a:gd name="connsiteY9"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670095 w 3058192"/>
                  <a:gd name="connsiteY5" fmla="*/ 4097363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58192"/>
                  <a:gd name="connsiteY0" fmla="*/ 61178 h 4365206"/>
                  <a:gd name="connsiteX1" fmla="*/ 41066 w 3058192"/>
                  <a:gd name="connsiteY1" fmla="*/ 4355411 h 4365206"/>
                  <a:gd name="connsiteX2" fmla="*/ 2965177 w 3058192"/>
                  <a:gd name="connsiteY2" fmla="*/ 4365206 h 4365206"/>
                  <a:gd name="connsiteX3" fmla="*/ 3058192 w 3058192"/>
                  <a:gd name="connsiteY3" fmla="*/ 10402 h 4365206"/>
                  <a:gd name="connsiteX4" fmla="*/ 2946661 w 3058192"/>
                  <a:gd name="connsiteY4" fmla="*/ 0 h 4365206"/>
                  <a:gd name="connsiteX5" fmla="*/ 2824819 w 3058192"/>
                  <a:gd name="connsiteY5" fmla="*/ 4180577 h 4365206"/>
                  <a:gd name="connsiteX6" fmla="*/ 176403 w 3058192"/>
                  <a:gd name="connsiteY6" fmla="*/ 4170417 h 4365206"/>
                  <a:gd name="connsiteX7" fmla="*/ 113624 w 3058192"/>
                  <a:gd name="connsiteY7" fmla="*/ 51018 h 4365206"/>
                  <a:gd name="connsiteX8" fmla="*/ 0 w 3058192"/>
                  <a:gd name="connsiteY8" fmla="*/ 61178 h 4365206"/>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824819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0 w 3062898"/>
                  <a:gd name="connsiteY0" fmla="*/ 61178 h 4355411"/>
                  <a:gd name="connsiteX1" fmla="*/ 41066 w 3062898"/>
                  <a:gd name="connsiteY1" fmla="*/ 4355411 h 4355411"/>
                  <a:gd name="connsiteX2" fmla="*/ 3062898 w 3062898"/>
                  <a:gd name="connsiteY2" fmla="*/ 4354804 h 4355411"/>
                  <a:gd name="connsiteX3" fmla="*/ 3058192 w 3062898"/>
                  <a:gd name="connsiteY3" fmla="*/ 10402 h 4355411"/>
                  <a:gd name="connsiteX4" fmla="*/ 2946661 w 3062898"/>
                  <a:gd name="connsiteY4" fmla="*/ 0 h 4355411"/>
                  <a:gd name="connsiteX5" fmla="*/ 2930682 w 3062898"/>
                  <a:gd name="connsiteY5" fmla="*/ 4180577 h 4355411"/>
                  <a:gd name="connsiteX6" fmla="*/ 176403 w 3062898"/>
                  <a:gd name="connsiteY6" fmla="*/ 4170417 h 4355411"/>
                  <a:gd name="connsiteX7" fmla="*/ 113624 w 3062898"/>
                  <a:gd name="connsiteY7" fmla="*/ 51018 h 4355411"/>
                  <a:gd name="connsiteX8" fmla="*/ 0 w 3062898"/>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92686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946965 w 3079181"/>
                  <a:gd name="connsiteY5" fmla="*/ 4180577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61178 h 4355411"/>
                  <a:gd name="connsiteX1" fmla="*/ 345 w 3079181"/>
                  <a:gd name="connsiteY1" fmla="*/ 4355411 h 4355411"/>
                  <a:gd name="connsiteX2" fmla="*/ 3079181 w 3079181"/>
                  <a:gd name="connsiteY2" fmla="*/ 4354804 h 4355411"/>
                  <a:gd name="connsiteX3" fmla="*/ 3074475 w 3079181"/>
                  <a:gd name="connsiteY3" fmla="*/ 10402 h 4355411"/>
                  <a:gd name="connsiteX4" fmla="*/ 2962944 w 3079181"/>
                  <a:gd name="connsiteY4" fmla="*/ 0 h 4355411"/>
                  <a:gd name="connsiteX5" fmla="*/ 2613090 w 3079181"/>
                  <a:gd name="connsiteY5" fmla="*/ 4159773 h 4355411"/>
                  <a:gd name="connsiteX6" fmla="*/ 127540 w 3079181"/>
                  <a:gd name="connsiteY6" fmla="*/ 4170417 h 4355411"/>
                  <a:gd name="connsiteX7" fmla="*/ 129907 w 3079181"/>
                  <a:gd name="connsiteY7" fmla="*/ 51018 h 4355411"/>
                  <a:gd name="connsiteX8" fmla="*/ 16283 w 3079181"/>
                  <a:gd name="connsiteY8" fmla="*/ 61178 h 4355411"/>
                  <a:gd name="connsiteX0" fmla="*/ 16283 w 3079181"/>
                  <a:gd name="connsiteY0" fmla="*/ 50776 h 4345009"/>
                  <a:gd name="connsiteX1" fmla="*/ 345 w 3079181"/>
                  <a:gd name="connsiteY1" fmla="*/ 4345009 h 4345009"/>
                  <a:gd name="connsiteX2" fmla="*/ 3079181 w 3079181"/>
                  <a:gd name="connsiteY2" fmla="*/ 4344402 h 4345009"/>
                  <a:gd name="connsiteX3" fmla="*/ 3074475 w 3079181"/>
                  <a:gd name="connsiteY3" fmla="*/ 0 h 4345009"/>
                  <a:gd name="connsiteX4" fmla="*/ 2604638 w 3079181"/>
                  <a:gd name="connsiteY4" fmla="*/ 10401 h 4345009"/>
                  <a:gd name="connsiteX5" fmla="*/ 2613090 w 3079181"/>
                  <a:gd name="connsiteY5" fmla="*/ 4149371 h 4345009"/>
                  <a:gd name="connsiteX6" fmla="*/ 127540 w 3079181"/>
                  <a:gd name="connsiteY6" fmla="*/ 4160015 h 4345009"/>
                  <a:gd name="connsiteX7" fmla="*/ 129907 w 3079181"/>
                  <a:gd name="connsiteY7" fmla="*/ 40616 h 4345009"/>
                  <a:gd name="connsiteX8" fmla="*/ 16283 w 3079181"/>
                  <a:gd name="connsiteY8" fmla="*/ 50776 h 4345009"/>
                  <a:gd name="connsiteX0" fmla="*/ 16283 w 3079181"/>
                  <a:gd name="connsiteY0" fmla="*/ 40376 h 4334609"/>
                  <a:gd name="connsiteX1" fmla="*/ 345 w 3079181"/>
                  <a:gd name="connsiteY1" fmla="*/ 4334609 h 4334609"/>
                  <a:gd name="connsiteX2" fmla="*/ 3079181 w 3079181"/>
                  <a:gd name="connsiteY2" fmla="*/ 4334002 h 4334609"/>
                  <a:gd name="connsiteX3" fmla="*/ 2699883 w 3079181"/>
                  <a:gd name="connsiteY3" fmla="*/ 2 h 4334609"/>
                  <a:gd name="connsiteX4" fmla="*/ 2604638 w 3079181"/>
                  <a:gd name="connsiteY4" fmla="*/ 1 h 4334609"/>
                  <a:gd name="connsiteX5" fmla="*/ 2613090 w 3079181"/>
                  <a:gd name="connsiteY5" fmla="*/ 4138971 h 4334609"/>
                  <a:gd name="connsiteX6" fmla="*/ 127540 w 3079181"/>
                  <a:gd name="connsiteY6" fmla="*/ 4149615 h 4334609"/>
                  <a:gd name="connsiteX7" fmla="*/ 129907 w 3079181"/>
                  <a:gd name="connsiteY7" fmla="*/ 30216 h 4334609"/>
                  <a:gd name="connsiteX8" fmla="*/ 16283 w 3079181"/>
                  <a:gd name="connsiteY8" fmla="*/ 40376 h 4334609"/>
                  <a:gd name="connsiteX0" fmla="*/ 16283 w 2745305"/>
                  <a:gd name="connsiteY0" fmla="*/ 40375 h 4334608"/>
                  <a:gd name="connsiteX1" fmla="*/ 345 w 2745305"/>
                  <a:gd name="connsiteY1" fmla="*/ 4334608 h 4334608"/>
                  <a:gd name="connsiteX2" fmla="*/ 2745305 w 2745305"/>
                  <a:gd name="connsiteY2" fmla="*/ 4323600 h 4334608"/>
                  <a:gd name="connsiteX3" fmla="*/ 2699883 w 2745305"/>
                  <a:gd name="connsiteY3" fmla="*/ 1 h 4334608"/>
                  <a:gd name="connsiteX4" fmla="*/ 2604638 w 2745305"/>
                  <a:gd name="connsiteY4" fmla="*/ 0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04638 w 2745305"/>
                  <a:gd name="connsiteY4" fmla="*/ 10400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81981 h 4376214"/>
                  <a:gd name="connsiteX1" fmla="*/ 345 w 2745305"/>
                  <a:gd name="connsiteY1" fmla="*/ 4376214 h 4376214"/>
                  <a:gd name="connsiteX2" fmla="*/ 2745305 w 2745305"/>
                  <a:gd name="connsiteY2" fmla="*/ 4365206 h 4376214"/>
                  <a:gd name="connsiteX3" fmla="*/ 2740599 w 2745305"/>
                  <a:gd name="connsiteY3" fmla="*/ 31206 h 4376214"/>
                  <a:gd name="connsiteX4" fmla="*/ 2653498 w 2745305"/>
                  <a:gd name="connsiteY4" fmla="*/ 0 h 4376214"/>
                  <a:gd name="connsiteX5" fmla="*/ 2613090 w 2745305"/>
                  <a:gd name="connsiteY5" fmla="*/ 4180576 h 4376214"/>
                  <a:gd name="connsiteX6" fmla="*/ 127540 w 2745305"/>
                  <a:gd name="connsiteY6" fmla="*/ 4191220 h 4376214"/>
                  <a:gd name="connsiteX7" fmla="*/ 129907 w 2745305"/>
                  <a:gd name="connsiteY7" fmla="*/ 71821 h 4376214"/>
                  <a:gd name="connsiteX8" fmla="*/ 16283 w 2745305"/>
                  <a:gd name="connsiteY8" fmla="*/ 81981 h 4376214"/>
                  <a:gd name="connsiteX0" fmla="*/ 16283 w 2745305"/>
                  <a:gd name="connsiteY0" fmla="*/ 50775 h 4345008"/>
                  <a:gd name="connsiteX1" fmla="*/ 345 w 2745305"/>
                  <a:gd name="connsiteY1" fmla="*/ 4345008 h 4345008"/>
                  <a:gd name="connsiteX2" fmla="*/ 2745305 w 2745305"/>
                  <a:gd name="connsiteY2" fmla="*/ 4334000 h 4345008"/>
                  <a:gd name="connsiteX3" fmla="*/ 2740599 w 2745305"/>
                  <a:gd name="connsiteY3" fmla="*/ 0 h 4345008"/>
                  <a:gd name="connsiteX4" fmla="*/ 2612782 w 2745305"/>
                  <a:gd name="connsiteY4" fmla="*/ 10401 h 4345008"/>
                  <a:gd name="connsiteX5" fmla="*/ 2613090 w 2745305"/>
                  <a:gd name="connsiteY5" fmla="*/ 4149370 h 4345008"/>
                  <a:gd name="connsiteX6" fmla="*/ 127540 w 2745305"/>
                  <a:gd name="connsiteY6" fmla="*/ 4160014 h 4345008"/>
                  <a:gd name="connsiteX7" fmla="*/ 129907 w 2745305"/>
                  <a:gd name="connsiteY7" fmla="*/ 40615 h 4345008"/>
                  <a:gd name="connsiteX8" fmla="*/ 16283 w 2745305"/>
                  <a:gd name="connsiteY8" fmla="*/ 50775 h 4345008"/>
                  <a:gd name="connsiteX0" fmla="*/ 16283 w 2745305"/>
                  <a:gd name="connsiteY0" fmla="*/ 40375 h 4334608"/>
                  <a:gd name="connsiteX1" fmla="*/ 345 w 2745305"/>
                  <a:gd name="connsiteY1" fmla="*/ 4334608 h 4334608"/>
                  <a:gd name="connsiteX2" fmla="*/ 2745305 w 2745305"/>
                  <a:gd name="connsiteY2" fmla="*/ 4323600 h 4334608"/>
                  <a:gd name="connsiteX3" fmla="*/ 2740599 w 2745305"/>
                  <a:gd name="connsiteY3" fmla="*/ 2 h 4334608"/>
                  <a:gd name="connsiteX4" fmla="*/ 2612782 w 2745305"/>
                  <a:gd name="connsiteY4" fmla="*/ 1 h 4334608"/>
                  <a:gd name="connsiteX5" fmla="*/ 2613090 w 2745305"/>
                  <a:gd name="connsiteY5" fmla="*/ 4138970 h 4334608"/>
                  <a:gd name="connsiteX6" fmla="*/ 127540 w 2745305"/>
                  <a:gd name="connsiteY6" fmla="*/ 4149614 h 4334608"/>
                  <a:gd name="connsiteX7" fmla="*/ 129907 w 2745305"/>
                  <a:gd name="connsiteY7" fmla="*/ 30215 h 4334608"/>
                  <a:gd name="connsiteX8" fmla="*/ 16283 w 2745305"/>
                  <a:gd name="connsiteY8" fmla="*/ 40375 h 4334608"/>
                  <a:gd name="connsiteX0" fmla="*/ 16283 w 2745305"/>
                  <a:gd name="connsiteY0" fmla="*/ 40372 h 4334605"/>
                  <a:gd name="connsiteX1" fmla="*/ 345 w 2745305"/>
                  <a:gd name="connsiteY1" fmla="*/ 4334605 h 4334605"/>
                  <a:gd name="connsiteX2" fmla="*/ 2745305 w 2745305"/>
                  <a:gd name="connsiteY2" fmla="*/ 4323597 h 4334605"/>
                  <a:gd name="connsiteX3" fmla="*/ 2740599 w 2745305"/>
                  <a:gd name="connsiteY3" fmla="*/ -1 h 4334605"/>
                  <a:gd name="connsiteX4" fmla="*/ 2629069 w 2745305"/>
                  <a:gd name="connsiteY4" fmla="*/ 20802 h 4334605"/>
                  <a:gd name="connsiteX5" fmla="*/ 2613090 w 2745305"/>
                  <a:gd name="connsiteY5" fmla="*/ 4138967 h 4334605"/>
                  <a:gd name="connsiteX6" fmla="*/ 127540 w 2745305"/>
                  <a:gd name="connsiteY6" fmla="*/ 4149611 h 4334605"/>
                  <a:gd name="connsiteX7" fmla="*/ 129907 w 2745305"/>
                  <a:gd name="connsiteY7" fmla="*/ 30212 h 4334605"/>
                  <a:gd name="connsiteX8" fmla="*/ 16283 w 2745305"/>
                  <a:gd name="connsiteY8" fmla="*/ 40372 h 4334605"/>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0 h 4334606"/>
                  <a:gd name="connsiteX4" fmla="*/ 2620926 w 2745305"/>
                  <a:gd name="connsiteY4" fmla="*/ 10401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 name="connsiteX0" fmla="*/ 16283 w 2745305"/>
                  <a:gd name="connsiteY0" fmla="*/ 29973 h 4324206"/>
                  <a:gd name="connsiteX1" fmla="*/ 345 w 2745305"/>
                  <a:gd name="connsiteY1" fmla="*/ 4324206 h 4324206"/>
                  <a:gd name="connsiteX2" fmla="*/ 2745305 w 2745305"/>
                  <a:gd name="connsiteY2" fmla="*/ 4313198 h 4324206"/>
                  <a:gd name="connsiteX3" fmla="*/ 2740599 w 2745305"/>
                  <a:gd name="connsiteY3" fmla="*/ 10403 h 4324206"/>
                  <a:gd name="connsiteX4" fmla="*/ 2620926 w 2745305"/>
                  <a:gd name="connsiteY4" fmla="*/ 1 h 4324206"/>
                  <a:gd name="connsiteX5" fmla="*/ 2613090 w 2745305"/>
                  <a:gd name="connsiteY5" fmla="*/ 4128568 h 4324206"/>
                  <a:gd name="connsiteX6" fmla="*/ 127540 w 2745305"/>
                  <a:gd name="connsiteY6" fmla="*/ 4139212 h 4324206"/>
                  <a:gd name="connsiteX7" fmla="*/ 129907 w 2745305"/>
                  <a:gd name="connsiteY7" fmla="*/ 19813 h 4324206"/>
                  <a:gd name="connsiteX8" fmla="*/ 16283 w 2745305"/>
                  <a:gd name="connsiteY8" fmla="*/ 29973 h 4324206"/>
                  <a:gd name="connsiteX0" fmla="*/ 16283 w 2745305"/>
                  <a:gd name="connsiteY0" fmla="*/ 40373 h 4334606"/>
                  <a:gd name="connsiteX1" fmla="*/ 345 w 2745305"/>
                  <a:gd name="connsiteY1" fmla="*/ 4334606 h 4334606"/>
                  <a:gd name="connsiteX2" fmla="*/ 2745305 w 2745305"/>
                  <a:gd name="connsiteY2" fmla="*/ 4323598 h 4334606"/>
                  <a:gd name="connsiteX3" fmla="*/ 2740599 w 2745305"/>
                  <a:gd name="connsiteY3" fmla="*/ 20803 h 4334606"/>
                  <a:gd name="connsiteX4" fmla="*/ 2604639 w 2745305"/>
                  <a:gd name="connsiteY4" fmla="*/ 0 h 4334606"/>
                  <a:gd name="connsiteX5" fmla="*/ 2613090 w 2745305"/>
                  <a:gd name="connsiteY5" fmla="*/ 4138968 h 4334606"/>
                  <a:gd name="connsiteX6" fmla="*/ 127540 w 2745305"/>
                  <a:gd name="connsiteY6" fmla="*/ 4149612 h 4334606"/>
                  <a:gd name="connsiteX7" fmla="*/ 129907 w 2745305"/>
                  <a:gd name="connsiteY7" fmla="*/ 30213 h 4334606"/>
                  <a:gd name="connsiteX8" fmla="*/ 16283 w 2745305"/>
                  <a:gd name="connsiteY8" fmla="*/ 40373 h 433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5305" h="4334606">
                    <a:moveTo>
                      <a:pt x="16283" y="40373"/>
                    </a:moveTo>
                    <a:cubicBezTo>
                      <a:pt x="19670" y="1168133"/>
                      <a:pt x="-3042" y="3206846"/>
                      <a:pt x="345" y="4334606"/>
                    </a:cubicBezTo>
                    <a:lnTo>
                      <a:pt x="2745305" y="4323598"/>
                    </a:lnTo>
                    <a:cubicBezTo>
                      <a:pt x="2743736" y="2875464"/>
                      <a:pt x="2742168" y="1468937"/>
                      <a:pt x="2740599" y="20803"/>
                    </a:cubicBezTo>
                    <a:lnTo>
                      <a:pt x="2604639" y="0"/>
                    </a:lnTo>
                    <a:cubicBezTo>
                      <a:pt x="2599313" y="1393526"/>
                      <a:pt x="2618416" y="2745442"/>
                      <a:pt x="2613090" y="4138968"/>
                    </a:cubicBezTo>
                    <a:lnTo>
                      <a:pt x="127540" y="4149612"/>
                    </a:lnTo>
                    <a:lnTo>
                      <a:pt x="129907" y="30213"/>
                    </a:lnTo>
                    <a:lnTo>
                      <a:pt x="16283" y="40373"/>
                    </a:lnTo>
                    <a:close/>
                  </a:path>
                </a:pathLst>
              </a:cu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33" name="Rectangle 35"/>
              <p:cNvSpPr/>
              <p:nvPr/>
            </p:nvSpPr>
            <p:spPr bwMode="auto">
              <a:xfrm>
                <a:off x="10346919" y="4102010"/>
                <a:ext cx="72267" cy="1902811"/>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34" name="Rectangle 35"/>
              <p:cNvSpPr/>
              <p:nvPr/>
            </p:nvSpPr>
            <p:spPr bwMode="auto">
              <a:xfrm>
                <a:off x="8625875" y="4102011"/>
                <a:ext cx="72267" cy="1902811"/>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35" name="Freeform 6"/>
              <p:cNvSpPr/>
              <p:nvPr/>
            </p:nvSpPr>
            <p:spPr bwMode="auto">
              <a:xfrm>
                <a:off x="8472678" y="3838350"/>
                <a:ext cx="2140684" cy="2341277"/>
              </a:xfrm>
              <a:custGeom>
                <a:avLst/>
                <a:gdLst>
                  <a:gd name="connsiteX0" fmla="*/ 0 w 3393440"/>
                  <a:gd name="connsiteY0" fmla="*/ 303107 h 3605107"/>
                  <a:gd name="connsiteX1" fmla="*/ 264160 w 3393440"/>
                  <a:gd name="connsiteY1" fmla="*/ 150707 h 3605107"/>
                  <a:gd name="connsiteX2" fmla="*/ 568960 w 3393440"/>
                  <a:gd name="connsiteY2" fmla="*/ 1197187 h 3605107"/>
                  <a:gd name="connsiteX3" fmla="*/ 579120 w 3393440"/>
                  <a:gd name="connsiteY3" fmla="*/ 2771987 h 3605107"/>
                  <a:gd name="connsiteX4" fmla="*/ 538480 w 3393440"/>
                  <a:gd name="connsiteY4" fmla="*/ 3208867 h 3605107"/>
                  <a:gd name="connsiteX5" fmla="*/ 1016000 w 3393440"/>
                  <a:gd name="connsiteY5" fmla="*/ 3259667 h 3605107"/>
                  <a:gd name="connsiteX6" fmla="*/ 2143760 w 3393440"/>
                  <a:gd name="connsiteY6" fmla="*/ 3249507 h 3605107"/>
                  <a:gd name="connsiteX7" fmla="*/ 2641600 w 3393440"/>
                  <a:gd name="connsiteY7" fmla="*/ 3239347 h 3605107"/>
                  <a:gd name="connsiteX8" fmla="*/ 2692400 w 3393440"/>
                  <a:gd name="connsiteY8" fmla="*/ 1054947 h 3605107"/>
                  <a:gd name="connsiteX9" fmla="*/ 2956560 w 3393440"/>
                  <a:gd name="connsiteY9" fmla="*/ 89747 h 3605107"/>
                  <a:gd name="connsiteX10" fmla="*/ 3393440 w 3393440"/>
                  <a:gd name="connsiteY10" fmla="*/ 516467 h 360510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92400 w 3393440"/>
                  <a:gd name="connsiteY8" fmla="*/ 1054947 h 3412067"/>
                  <a:gd name="connsiteX9" fmla="*/ 2956560 w 3393440"/>
                  <a:gd name="connsiteY9" fmla="*/ 89747 h 3412067"/>
                  <a:gd name="connsiteX10" fmla="*/ 3393440 w 3393440"/>
                  <a:gd name="connsiteY10"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303107 h 3412067"/>
                  <a:gd name="connsiteX1" fmla="*/ 264160 w 3393440"/>
                  <a:gd name="connsiteY1" fmla="*/ 150707 h 3412067"/>
                  <a:gd name="connsiteX2" fmla="*/ 568960 w 3393440"/>
                  <a:gd name="connsiteY2" fmla="*/ 1197187 h 3412067"/>
                  <a:gd name="connsiteX3" fmla="*/ 579120 w 3393440"/>
                  <a:gd name="connsiteY3" fmla="*/ 2771987 h 3412067"/>
                  <a:gd name="connsiteX4" fmla="*/ 538480 w 3393440"/>
                  <a:gd name="connsiteY4" fmla="*/ 3208867 h 3412067"/>
                  <a:gd name="connsiteX5" fmla="*/ 1016000 w 3393440"/>
                  <a:gd name="connsiteY5" fmla="*/ 3259667 h 3412067"/>
                  <a:gd name="connsiteX6" fmla="*/ 2143760 w 3393440"/>
                  <a:gd name="connsiteY6" fmla="*/ 3249507 h 3412067"/>
                  <a:gd name="connsiteX7" fmla="*/ 2641600 w 3393440"/>
                  <a:gd name="connsiteY7" fmla="*/ 3046307 h 3412067"/>
                  <a:gd name="connsiteX8" fmla="*/ 2641600 w 3393440"/>
                  <a:gd name="connsiteY8" fmla="*/ 3046307 h 3412067"/>
                  <a:gd name="connsiteX9" fmla="*/ 2692400 w 3393440"/>
                  <a:gd name="connsiteY9" fmla="*/ 1054947 h 3412067"/>
                  <a:gd name="connsiteX10" fmla="*/ 2956560 w 3393440"/>
                  <a:gd name="connsiteY10" fmla="*/ 89747 h 3412067"/>
                  <a:gd name="connsiteX11" fmla="*/ 3393440 w 3393440"/>
                  <a:gd name="connsiteY11" fmla="*/ 516467 h 3412067"/>
                  <a:gd name="connsiteX0" fmla="*/ 0 w 3393440"/>
                  <a:gd name="connsiteY0" fmla="*/ 225103 h 3206164"/>
                  <a:gd name="connsiteX1" fmla="*/ 264160 w 3393440"/>
                  <a:gd name="connsiteY1" fmla="*/ 72703 h 3206164"/>
                  <a:gd name="connsiteX2" fmla="*/ 492779 w 3393440"/>
                  <a:gd name="connsiteY2" fmla="*/ 1142612 h 3206164"/>
                  <a:gd name="connsiteX3" fmla="*/ 579120 w 3393440"/>
                  <a:gd name="connsiteY3" fmla="*/ 269398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92779 w 3393440"/>
                  <a:gd name="connsiteY2" fmla="*/ 114261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264160 w 3393440"/>
                  <a:gd name="connsiteY1" fmla="*/ 72703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88322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93440"/>
                  <a:gd name="connsiteY0" fmla="*/ 225103 h 3206164"/>
                  <a:gd name="connsiteX1" fmla="*/ 382666 w 3393440"/>
                  <a:gd name="connsiteY1" fmla="*/ 166421 h 3206164"/>
                  <a:gd name="connsiteX2" fmla="*/ 450455 w 3393440"/>
                  <a:gd name="connsiteY2" fmla="*/ 1150422 h 3206164"/>
                  <a:gd name="connsiteX3" fmla="*/ 452150 w 3393440"/>
                  <a:gd name="connsiteY3" fmla="*/ 2678363 h 3206164"/>
                  <a:gd name="connsiteX4" fmla="*/ 538480 w 3393440"/>
                  <a:gd name="connsiteY4" fmla="*/ 3130863 h 3206164"/>
                  <a:gd name="connsiteX5" fmla="*/ 1016000 w 3393440"/>
                  <a:gd name="connsiteY5" fmla="*/ 3181663 h 3206164"/>
                  <a:gd name="connsiteX6" fmla="*/ 2143760 w 3393440"/>
                  <a:gd name="connsiteY6" fmla="*/ 3171503 h 3206164"/>
                  <a:gd name="connsiteX7" fmla="*/ 2641600 w 3393440"/>
                  <a:gd name="connsiteY7" fmla="*/ 2968303 h 3206164"/>
                  <a:gd name="connsiteX8" fmla="*/ 2641600 w 3393440"/>
                  <a:gd name="connsiteY8" fmla="*/ 2968303 h 3206164"/>
                  <a:gd name="connsiteX9" fmla="*/ 2692400 w 3393440"/>
                  <a:gd name="connsiteY9" fmla="*/ 976943 h 3206164"/>
                  <a:gd name="connsiteX10" fmla="*/ 2956560 w 3393440"/>
                  <a:gd name="connsiteY10" fmla="*/ 11743 h 3206164"/>
                  <a:gd name="connsiteX11" fmla="*/ 3393440 w 3393440"/>
                  <a:gd name="connsiteY11" fmla="*/ 438463 h 3206164"/>
                  <a:gd name="connsiteX0" fmla="*/ 0 w 3317258"/>
                  <a:gd name="connsiteY0" fmla="*/ 311011 h 3206164"/>
                  <a:gd name="connsiteX1" fmla="*/ 306484 w 3317258"/>
                  <a:gd name="connsiteY1" fmla="*/ 166421 h 3206164"/>
                  <a:gd name="connsiteX2" fmla="*/ 374273 w 3317258"/>
                  <a:gd name="connsiteY2" fmla="*/ 1150422 h 3206164"/>
                  <a:gd name="connsiteX3" fmla="*/ 375968 w 3317258"/>
                  <a:gd name="connsiteY3" fmla="*/ 2678363 h 3206164"/>
                  <a:gd name="connsiteX4" fmla="*/ 462298 w 3317258"/>
                  <a:gd name="connsiteY4" fmla="*/ 3130863 h 3206164"/>
                  <a:gd name="connsiteX5" fmla="*/ 939818 w 3317258"/>
                  <a:gd name="connsiteY5" fmla="*/ 3181663 h 3206164"/>
                  <a:gd name="connsiteX6" fmla="*/ 2067578 w 3317258"/>
                  <a:gd name="connsiteY6" fmla="*/ 3171503 h 3206164"/>
                  <a:gd name="connsiteX7" fmla="*/ 2565418 w 3317258"/>
                  <a:gd name="connsiteY7" fmla="*/ 2968303 h 3206164"/>
                  <a:gd name="connsiteX8" fmla="*/ 2565418 w 3317258"/>
                  <a:gd name="connsiteY8" fmla="*/ 2968303 h 3206164"/>
                  <a:gd name="connsiteX9" fmla="*/ 2616218 w 3317258"/>
                  <a:gd name="connsiteY9" fmla="*/ 976943 h 3206164"/>
                  <a:gd name="connsiteX10" fmla="*/ 2880378 w 3317258"/>
                  <a:gd name="connsiteY10" fmla="*/ 11743 h 3206164"/>
                  <a:gd name="connsiteX11" fmla="*/ 3317258 w 3317258"/>
                  <a:gd name="connsiteY11" fmla="*/ 438463 h 3206164"/>
                  <a:gd name="connsiteX0" fmla="*/ 0 w 3317258"/>
                  <a:gd name="connsiteY0" fmla="*/ 203545 h 3098698"/>
                  <a:gd name="connsiteX1" fmla="*/ 306484 w 3317258"/>
                  <a:gd name="connsiteY1" fmla="*/ 58955 h 3098698"/>
                  <a:gd name="connsiteX2" fmla="*/ 374273 w 3317258"/>
                  <a:gd name="connsiteY2" fmla="*/ 1042956 h 3098698"/>
                  <a:gd name="connsiteX3" fmla="*/ 375968 w 3317258"/>
                  <a:gd name="connsiteY3" fmla="*/ 2570897 h 3098698"/>
                  <a:gd name="connsiteX4" fmla="*/ 462298 w 3317258"/>
                  <a:gd name="connsiteY4" fmla="*/ 3023397 h 3098698"/>
                  <a:gd name="connsiteX5" fmla="*/ 939818 w 3317258"/>
                  <a:gd name="connsiteY5" fmla="*/ 3074197 h 3098698"/>
                  <a:gd name="connsiteX6" fmla="*/ 2067578 w 3317258"/>
                  <a:gd name="connsiteY6" fmla="*/ 3064037 h 3098698"/>
                  <a:gd name="connsiteX7" fmla="*/ 2565418 w 3317258"/>
                  <a:gd name="connsiteY7" fmla="*/ 2860837 h 3098698"/>
                  <a:gd name="connsiteX8" fmla="*/ 2565418 w 3317258"/>
                  <a:gd name="connsiteY8" fmla="*/ 2860837 h 3098698"/>
                  <a:gd name="connsiteX9" fmla="*/ 2616218 w 3317258"/>
                  <a:gd name="connsiteY9" fmla="*/ 869477 h 3098698"/>
                  <a:gd name="connsiteX10" fmla="*/ 2762048 w 3317258"/>
                  <a:gd name="connsiteY10" fmla="*/ 31650 h 3098698"/>
                  <a:gd name="connsiteX11" fmla="*/ 3317258 w 3317258"/>
                  <a:gd name="connsiteY11" fmla="*/ 330997 h 3098698"/>
                  <a:gd name="connsiteX0" fmla="*/ 0 w 3070735"/>
                  <a:gd name="connsiteY0" fmla="*/ 203545 h 3098698"/>
                  <a:gd name="connsiteX1" fmla="*/ 306484 w 3070735"/>
                  <a:gd name="connsiteY1" fmla="*/ 58955 h 3098698"/>
                  <a:gd name="connsiteX2" fmla="*/ 374273 w 3070735"/>
                  <a:gd name="connsiteY2" fmla="*/ 1042956 h 3098698"/>
                  <a:gd name="connsiteX3" fmla="*/ 375968 w 3070735"/>
                  <a:gd name="connsiteY3" fmla="*/ 2570897 h 3098698"/>
                  <a:gd name="connsiteX4" fmla="*/ 462298 w 3070735"/>
                  <a:gd name="connsiteY4" fmla="*/ 3023397 h 3098698"/>
                  <a:gd name="connsiteX5" fmla="*/ 939818 w 3070735"/>
                  <a:gd name="connsiteY5" fmla="*/ 3074197 h 3098698"/>
                  <a:gd name="connsiteX6" fmla="*/ 2067578 w 3070735"/>
                  <a:gd name="connsiteY6" fmla="*/ 3064037 h 3098698"/>
                  <a:gd name="connsiteX7" fmla="*/ 2565418 w 3070735"/>
                  <a:gd name="connsiteY7" fmla="*/ 2860837 h 3098698"/>
                  <a:gd name="connsiteX8" fmla="*/ 2565418 w 3070735"/>
                  <a:gd name="connsiteY8" fmla="*/ 2860837 h 3098698"/>
                  <a:gd name="connsiteX9" fmla="*/ 2616218 w 3070735"/>
                  <a:gd name="connsiteY9" fmla="*/ 869477 h 3098698"/>
                  <a:gd name="connsiteX10" fmla="*/ 2762048 w 3070735"/>
                  <a:gd name="connsiteY10" fmla="*/ 31650 h 3098698"/>
                  <a:gd name="connsiteX11" fmla="*/ 3070735 w 3070735"/>
                  <a:gd name="connsiteY11" fmla="*/ 321899 h 3098698"/>
                  <a:gd name="connsiteX0" fmla="*/ 0 w 3070744"/>
                  <a:gd name="connsiteY0" fmla="*/ 203545 h 3098698"/>
                  <a:gd name="connsiteX1" fmla="*/ 306484 w 3070744"/>
                  <a:gd name="connsiteY1" fmla="*/ 58955 h 3098698"/>
                  <a:gd name="connsiteX2" fmla="*/ 374273 w 3070744"/>
                  <a:gd name="connsiteY2" fmla="*/ 1042956 h 3098698"/>
                  <a:gd name="connsiteX3" fmla="*/ 375968 w 3070744"/>
                  <a:gd name="connsiteY3" fmla="*/ 2570897 h 3098698"/>
                  <a:gd name="connsiteX4" fmla="*/ 462298 w 3070744"/>
                  <a:gd name="connsiteY4" fmla="*/ 3023397 h 3098698"/>
                  <a:gd name="connsiteX5" fmla="*/ 939818 w 3070744"/>
                  <a:gd name="connsiteY5" fmla="*/ 3074197 h 3098698"/>
                  <a:gd name="connsiteX6" fmla="*/ 2067578 w 3070744"/>
                  <a:gd name="connsiteY6" fmla="*/ 3064037 h 3098698"/>
                  <a:gd name="connsiteX7" fmla="*/ 2565418 w 3070744"/>
                  <a:gd name="connsiteY7" fmla="*/ 2860837 h 3098698"/>
                  <a:gd name="connsiteX8" fmla="*/ 2565418 w 3070744"/>
                  <a:gd name="connsiteY8" fmla="*/ 2860837 h 3098698"/>
                  <a:gd name="connsiteX9" fmla="*/ 2616218 w 3070744"/>
                  <a:gd name="connsiteY9" fmla="*/ 869477 h 3098698"/>
                  <a:gd name="connsiteX10" fmla="*/ 2762048 w 3070744"/>
                  <a:gd name="connsiteY10" fmla="*/ 31650 h 3098698"/>
                  <a:gd name="connsiteX11" fmla="*/ 3070735 w 3070744"/>
                  <a:gd name="connsiteY11" fmla="*/ 321899 h 30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70744" h="3098698">
                    <a:moveTo>
                      <a:pt x="0" y="203545"/>
                    </a:moveTo>
                    <a:cubicBezTo>
                      <a:pt x="84666" y="52838"/>
                      <a:pt x="244105" y="-80947"/>
                      <a:pt x="306484" y="58955"/>
                    </a:cubicBezTo>
                    <a:cubicBezTo>
                      <a:pt x="368863" y="198857"/>
                      <a:pt x="362692" y="624299"/>
                      <a:pt x="374273" y="1042956"/>
                    </a:cubicBezTo>
                    <a:cubicBezTo>
                      <a:pt x="385854" y="1461613"/>
                      <a:pt x="361297" y="2240824"/>
                      <a:pt x="375968" y="2570897"/>
                    </a:cubicBezTo>
                    <a:cubicBezTo>
                      <a:pt x="390639" y="2900971"/>
                      <a:pt x="368323" y="2939514"/>
                      <a:pt x="462298" y="3023397"/>
                    </a:cubicBezTo>
                    <a:cubicBezTo>
                      <a:pt x="556273" y="3107280"/>
                      <a:pt x="672271" y="3067424"/>
                      <a:pt x="939818" y="3074197"/>
                    </a:cubicBezTo>
                    <a:cubicBezTo>
                      <a:pt x="1207365" y="3080970"/>
                      <a:pt x="2067578" y="3064037"/>
                      <a:pt x="2067578" y="3064037"/>
                    </a:cubicBezTo>
                    <a:cubicBezTo>
                      <a:pt x="2338511" y="3060650"/>
                      <a:pt x="2473978" y="3226597"/>
                      <a:pt x="2565418" y="2860837"/>
                    </a:cubicBezTo>
                    <a:lnTo>
                      <a:pt x="2565418" y="2860837"/>
                    </a:lnTo>
                    <a:cubicBezTo>
                      <a:pt x="2573885" y="2528944"/>
                      <a:pt x="2583446" y="1341008"/>
                      <a:pt x="2616218" y="869477"/>
                    </a:cubicBezTo>
                    <a:cubicBezTo>
                      <a:pt x="2648990" y="397946"/>
                      <a:pt x="2645208" y="121397"/>
                      <a:pt x="2762048" y="31650"/>
                    </a:cubicBezTo>
                    <a:cubicBezTo>
                      <a:pt x="2878888" y="-58097"/>
                      <a:pt x="3072328" y="166571"/>
                      <a:pt x="3070735" y="321899"/>
                    </a:cubicBezTo>
                  </a:path>
                </a:pathLst>
              </a:custGeom>
              <a:noFill/>
              <a:ln w="31750" cap="flat" cmpd="sng" algn="ctr">
                <a:solidFill>
                  <a:schemeClr val="tx1"/>
                </a:solid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36" name="Rectangle 35"/>
              <p:cNvSpPr/>
              <p:nvPr/>
            </p:nvSpPr>
            <p:spPr bwMode="auto">
              <a:xfrm>
                <a:off x="8638351" y="5234629"/>
                <a:ext cx="39721" cy="708806"/>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37" name="Rectangle 35"/>
              <p:cNvSpPr/>
              <p:nvPr/>
            </p:nvSpPr>
            <p:spPr bwMode="auto">
              <a:xfrm>
                <a:off x="10376853" y="5232529"/>
                <a:ext cx="39721" cy="708806"/>
              </a:xfrm>
              <a:prstGeom prst="rect">
                <a:avLst/>
              </a:prstGeom>
              <a:pattFill prst="wdDnDiag">
                <a:fgClr>
                  <a:srgbClr val="FF0000"/>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sp>
            <p:nvSpPr>
              <p:cNvPr id="138" name="Rectangle 35"/>
              <p:cNvSpPr/>
              <p:nvPr/>
            </p:nvSpPr>
            <p:spPr bwMode="auto">
              <a:xfrm>
                <a:off x="10376853" y="4201701"/>
                <a:ext cx="39721" cy="708806"/>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sp>
            <p:nvSpPr>
              <p:cNvPr id="139" name="Rectangle 35"/>
              <p:cNvSpPr/>
              <p:nvPr/>
            </p:nvSpPr>
            <p:spPr bwMode="auto">
              <a:xfrm>
                <a:off x="8640531" y="4269765"/>
                <a:ext cx="39721" cy="708806"/>
              </a:xfrm>
              <a:prstGeom prst="rect">
                <a:avLst/>
              </a:prstGeom>
              <a:pattFill prst="wdDnDiag">
                <a:fgClr>
                  <a:schemeClr val="accent5"/>
                </a:fgClr>
                <a:bgClr>
                  <a:schemeClr val="bg1">
                    <a:lumMod val="75000"/>
                  </a:schemeClr>
                </a:bgClr>
              </a:patt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endParaRPr lang="it-IT" sz="900">
                  <a:solidFill>
                    <a:srgbClr val="3D4C5D"/>
                  </a:solidFill>
                </a:endParaRPr>
              </a:p>
            </p:txBody>
          </p:sp>
          <p:sp>
            <p:nvSpPr>
              <p:cNvPr id="140" name="Rectangle 35"/>
              <p:cNvSpPr/>
              <p:nvPr/>
            </p:nvSpPr>
            <p:spPr bwMode="auto">
              <a:xfrm>
                <a:off x="8462086" y="4126095"/>
                <a:ext cx="72267" cy="472537"/>
              </a:xfrm>
              <a:prstGeom prst="rect">
                <a:avLst/>
              </a:prstGeom>
              <a:solidFill>
                <a:srgbClr val="4C2600"/>
              </a:solidFill>
              <a:ln w="12700" cap="flat" cmpd="sng" algn="ctr">
                <a:noFill/>
                <a:prstDash val="solid"/>
                <a:round/>
                <a:headEnd type="none" w="med" len="med"/>
                <a:tailEnd type="none" w="med" len="med"/>
              </a:ln>
              <a:effectLst/>
            </p:spPr>
            <p:txBody>
              <a:bodyPr vert="horz" wrap="none" lIns="72000" tIns="36000" rIns="36000" bIns="36000" numCol="1" rtlCol="0" anchor="ctr" anchorCtr="0" compatLnSpc="1">
                <a:prstTxWarp prst="textNoShape">
                  <a:avLst/>
                </a:prstTxWarp>
              </a:bodyPr>
              <a:lstStyle/>
              <a:p>
                <a:pPr algn="ctr"/>
                <a:endParaRPr lang="it-IT" sz="900" b="0">
                  <a:solidFill>
                    <a:srgbClr val="3D4C5D"/>
                  </a:solidFill>
                </a:endParaRPr>
              </a:p>
            </p:txBody>
          </p:sp>
          <p:pic>
            <p:nvPicPr>
              <p:cNvPr id="141" name="Picture 4" descr="Image result for radio wav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378796">
                <a:off x="8130735" y="3859896"/>
                <a:ext cx="429521" cy="42952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3" name="Rettangolo 142"/>
          <p:cNvSpPr/>
          <p:nvPr/>
        </p:nvSpPr>
        <p:spPr>
          <a:xfrm>
            <a:off x="3989261" y="3667538"/>
            <a:ext cx="1899544" cy="276999"/>
          </a:xfrm>
          <a:prstGeom prst="rect">
            <a:avLst/>
          </a:prstGeom>
        </p:spPr>
        <p:txBody>
          <a:bodyPr wrap="square">
            <a:spAutoFit/>
          </a:bodyPr>
          <a:lstStyle/>
          <a:p>
            <a:r>
              <a:rPr lang="en-GB" sz="1200" b="1" dirty="0" smtClean="0"/>
              <a:t>EMPTY</a:t>
            </a:r>
            <a:endParaRPr lang="en-GB" sz="1200" b="1" dirty="0"/>
          </a:p>
        </p:txBody>
      </p:sp>
      <p:sp>
        <p:nvSpPr>
          <p:cNvPr id="144" name="Rettangolo 143"/>
          <p:cNvSpPr/>
          <p:nvPr/>
        </p:nvSpPr>
        <p:spPr>
          <a:xfrm>
            <a:off x="7071606" y="6188657"/>
            <a:ext cx="934295" cy="276999"/>
          </a:xfrm>
          <a:prstGeom prst="rect">
            <a:avLst/>
          </a:prstGeom>
        </p:spPr>
        <p:txBody>
          <a:bodyPr wrap="none">
            <a:spAutoFit/>
          </a:bodyPr>
          <a:lstStyle/>
          <a:p>
            <a:r>
              <a:rPr lang="it-IT" sz="1200" b="1" dirty="0" smtClean="0"/>
              <a:t>OCCLUSION</a:t>
            </a:r>
            <a:endParaRPr lang="en-GB" sz="1200" b="1" dirty="0"/>
          </a:p>
        </p:txBody>
      </p:sp>
      <p:sp>
        <p:nvSpPr>
          <p:cNvPr id="145" name="Rettangolo 144"/>
          <p:cNvSpPr/>
          <p:nvPr/>
        </p:nvSpPr>
        <p:spPr>
          <a:xfrm>
            <a:off x="6907842" y="3602781"/>
            <a:ext cx="1066318" cy="276999"/>
          </a:xfrm>
          <a:prstGeom prst="rect">
            <a:avLst/>
          </a:prstGeom>
        </p:spPr>
        <p:txBody>
          <a:bodyPr wrap="none">
            <a:spAutoFit/>
          </a:bodyPr>
          <a:lstStyle/>
          <a:p>
            <a:r>
              <a:rPr lang="it-IT" sz="1200" b="1" dirty="0" smtClean="0"/>
              <a:t>FULL - UNDER</a:t>
            </a:r>
            <a:endParaRPr lang="en-GB" sz="1200" b="1" dirty="0"/>
          </a:p>
        </p:txBody>
      </p:sp>
      <p:sp>
        <p:nvSpPr>
          <p:cNvPr id="146" name="Rettangolo 145"/>
          <p:cNvSpPr/>
          <p:nvPr/>
        </p:nvSpPr>
        <p:spPr>
          <a:xfrm>
            <a:off x="3615545" y="6205034"/>
            <a:ext cx="1424364" cy="276999"/>
          </a:xfrm>
          <a:prstGeom prst="rect">
            <a:avLst/>
          </a:prstGeom>
        </p:spPr>
        <p:txBody>
          <a:bodyPr wrap="none">
            <a:spAutoFit/>
          </a:bodyPr>
          <a:lstStyle/>
          <a:p>
            <a:r>
              <a:rPr lang="en-GB" sz="1200" b="1" dirty="0" smtClean="0"/>
              <a:t>FULL (FULL – OVER)</a:t>
            </a:r>
            <a:endParaRPr lang="en-GB" sz="1200" b="1" dirty="0"/>
          </a:p>
        </p:txBody>
      </p:sp>
      <p:sp>
        <p:nvSpPr>
          <p:cNvPr id="147" name="CasellaDiTesto 146"/>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148" name="CasellaDiTesto 147"/>
          <p:cNvSpPr txBox="1"/>
          <p:nvPr/>
        </p:nvSpPr>
        <p:spPr>
          <a:xfrm>
            <a:off x="463276" y="822531"/>
            <a:ext cx="2151102"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Project Overview</a:t>
            </a:r>
          </a:p>
        </p:txBody>
      </p:sp>
    </p:spTree>
    <p:extLst>
      <p:ext uri="{BB962C8B-B14F-4D97-AF65-F5344CB8AC3E}">
        <p14:creationId xmlns:p14="http://schemas.microsoft.com/office/powerpoint/2010/main" val="1581844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72871" y="1825342"/>
            <a:ext cx="7935797" cy="2979294"/>
          </a:xfrm>
          <a:prstGeom prst="rect">
            <a:avLst/>
          </a:prstGeom>
          <a:noFill/>
          <a:ln w="12700" cmpd="sng">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wrap="none" lIns="41585" tIns="41585" rIns="41585" bIns="41585" anchor="ctr"/>
          <a:lstStyle/>
          <a:p>
            <a:pPr algn="l" defTabSz="812800" eaLnBrk="0" hangingPunct="0">
              <a:spcBef>
                <a:spcPct val="0"/>
              </a:spcBef>
              <a:buFontTx/>
              <a:buNone/>
            </a:pPr>
            <a:endParaRPr sz="2100" u="none" noProof="1">
              <a:latin typeface="Verdana"/>
              <a:cs typeface="Verdana"/>
            </a:endParaRPr>
          </a:p>
        </p:txBody>
      </p:sp>
      <p:sp>
        <p:nvSpPr>
          <p:cNvPr id="4" name="Rectangle 4"/>
          <p:cNvSpPr>
            <a:spLocks noChangeArrowheads="1"/>
          </p:cNvSpPr>
          <p:nvPr/>
        </p:nvSpPr>
        <p:spPr bwMode="auto">
          <a:xfrm>
            <a:off x="872871" y="1825341"/>
            <a:ext cx="2916638" cy="2979551"/>
          </a:xfrm>
          <a:prstGeom prst="rect">
            <a:avLst/>
          </a:prstGeom>
          <a:noFill/>
          <a:ln w="12700" cmpd="sng">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wrap="none" lIns="41585" tIns="41585" rIns="41585" bIns="41585" anchor="ctr"/>
          <a:lstStyle/>
          <a:p>
            <a:pPr algn="l" defTabSz="812800" eaLnBrk="0" hangingPunct="0">
              <a:spcBef>
                <a:spcPct val="0"/>
              </a:spcBef>
              <a:buFontTx/>
              <a:buNone/>
            </a:pPr>
            <a:endParaRPr sz="2100" u="none" noProof="1">
              <a:latin typeface="Verdana"/>
              <a:cs typeface="Verdana"/>
            </a:endParaRPr>
          </a:p>
        </p:txBody>
      </p:sp>
      <p:sp>
        <p:nvSpPr>
          <p:cNvPr id="5" name="Rectangle 5"/>
          <p:cNvSpPr>
            <a:spLocks noChangeArrowheads="1"/>
          </p:cNvSpPr>
          <p:nvPr/>
        </p:nvSpPr>
        <p:spPr bwMode="auto">
          <a:xfrm>
            <a:off x="872871" y="1825341"/>
            <a:ext cx="2917185" cy="531467"/>
          </a:xfrm>
          <a:prstGeom prst="rect">
            <a:avLst/>
          </a:prstGeom>
          <a:solidFill>
            <a:srgbClr val="409641"/>
          </a:solidFill>
          <a:ln>
            <a:noFill/>
          </a:ln>
        </p:spPr>
        <p:txBody>
          <a:bodyPr anchor="ctr"/>
          <a:lstStyle/>
          <a:p>
            <a:pPr defTabSz="871538" eaLnBrk="0" hangingPunct="0">
              <a:spcBef>
                <a:spcPct val="0"/>
              </a:spcBef>
              <a:buFontTx/>
              <a:buNone/>
            </a:pPr>
            <a:r>
              <a:rPr lang="it-IT" sz="1400" u="none" dirty="0" smtClean="0">
                <a:solidFill>
                  <a:srgbClr val="FFFFFF"/>
                </a:solidFill>
                <a:latin typeface="Verdana"/>
                <a:cs typeface="Verdana"/>
              </a:rPr>
              <a:t>Task</a:t>
            </a:r>
            <a:endParaRPr sz="1400" u="none" noProof="1">
              <a:solidFill>
                <a:srgbClr val="FFFFFF"/>
              </a:solidFill>
              <a:latin typeface="Verdana"/>
              <a:cs typeface="Verdana"/>
            </a:endParaRPr>
          </a:p>
        </p:txBody>
      </p:sp>
      <p:sp>
        <p:nvSpPr>
          <p:cNvPr id="6" name="KMA6C131B"/>
          <p:cNvSpPr>
            <a:spLocks noChangeArrowheads="1"/>
          </p:cNvSpPr>
          <p:nvPr>
            <p:custDataLst>
              <p:tags r:id="rId1"/>
            </p:custDataLst>
          </p:nvPr>
        </p:nvSpPr>
        <p:spPr bwMode="auto">
          <a:xfrm>
            <a:off x="1114036" y="2535299"/>
            <a:ext cx="2601209" cy="3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marL="196850" indent="-196850" algn="r" defTabSz="981075">
              <a:lnSpc>
                <a:spcPts val="2000"/>
              </a:lnSpc>
            </a:pPr>
            <a:r>
              <a:rPr lang="it-IT" sz="1100" u="none" dirty="0" smtClean="0">
                <a:solidFill>
                  <a:srgbClr val="474747"/>
                </a:solidFill>
                <a:latin typeface="Verdana"/>
                <a:cs typeface="Verdana"/>
              </a:rPr>
              <a:t>Project</a:t>
            </a:r>
            <a:r>
              <a:rPr lang="it-IT" sz="1100" dirty="0" smtClean="0">
                <a:solidFill>
                  <a:srgbClr val="474747"/>
                </a:solidFill>
                <a:latin typeface="Verdana"/>
                <a:cs typeface="Verdana"/>
              </a:rPr>
              <a:t> start-up</a:t>
            </a:r>
            <a:endParaRPr sz="1100" u="none" noProof="1">
              <a:solidFill>
                <a:srgbClr val="474747"/>
              </a:solidFill>
              <a:latin typeface="Verdana"/>
              <a:cs typeface="Verdana"/>
            </a:endParaRPr>
          </a:p>
        </p:txBody>
      </p:sp>
      <p:sp>
        <p:nvSpPr>
          <p:cNvPr id="7" name="Rectangle 82"/>
          <p:cNvSpPr>
            <a:spLocks noChangeArrowheads="1"/>
          </p:cNvSpPr>
          <p:nvPr/>
        </p:nvSpPr>
        <p:spPr bwMode="auto">
          <a:xfrm>
            <a:off x="4129916" y="2647158"/>
            <a:ext cx="576993" cy="162566"/>
          </a:xfrm>
          <a:prstGeom prst="rect">
            <a:avLst/>
          </a:prstGeom>
          <a:solidFill>
            <a:srgbClr val="009FDA"/>
          </a:solidFill>
          <a:ln>
            <a:noFill/>
          </a:ln>
        </p:spPr>
        <p:txBody>
          <a:bodyPr anchor="ctr"/>
          <a:lstStyle/>
          <a:p>
            <a:endParaRPr lang="it-IT">
              <a:latin typeface="Verdana"/>
              <a:cs typeface="Verdana"/>
            </a:endParaRPr>
          </a:p>
        </p:txBody>
      </p:sp>
      <p:sp>
        <p:nvSpPr>
          <p:cNvPr id="8" name="Rectangle 83"/>
          <p:cNvSpPr>
            <a:spLocks noChangeArrowheads="1"/>
          </p:cNvSpPr>
          <p:nvPr/>
        </p:nvSpPr>
        <p:spPr bwMode="auto">
          <a:xfrm>
            <a:off x="4779226" y="3060021"/>
            <a:ext cx="902341" cy="162566"/>
          </a:xfrm>
          <a:prstGeom prst="rect">
            <a:avLst/>
          </a:prstGeom>
          <a:solidFill>
            <a:srgbClr val="009FDA"/>
          </a:solidFill>
          <a:ln>
            <a:noFill/>
          </a:ln>
        </p:spPr>
        <p:txBody>
          <a:bodyPr anchor="ctr"/>
          <a:lstStyle/>
          <a:p>
            <a:endParaRPr lang="it-IT">
              <a:latin typeface="Verdana"/>
              <a:cs typeface="Verdana"/>
            </a:endParaRPr>
          </a:p>
        </p:txBody>
      </p:sp>
      <p:sp>
        <p:nvSpPr>
          <p:cNvPr id="9" name="Rectangle 84"/>
          <p:cNvSpPr>
            <a:spLocks noChangeArrowheads="1"/>
          </p:cNvSpPr>
          <p:nvPr/>
        </p:nvSpPr>
        <p:spPr bwMode="auto">
          <a:xfrm>
            <a:off x="5728969" y="3489862"/>
            <a:ext cx="562193" cy="162566"/>
          </a:xfrm>
          <a:prstGeom prst="rect">
            <a:avLst/>
          </a:prstGeom>
          <a:solidFill>
            <a:srgbClr val="009FDA"/>
          </a:solidFill>
          <a:ln>
            <a:noFill/>
          </a:ln>
        </p:spPr>
        <p:txBody>
          <a:bodyPr anchor="ctr"/>
          <a:lstStyle/>
          <a:p>
            <a:endParaRPr lang="it-IT">
              <a:latin typeface="Verdana"/>
              <a:cs typeface="Verdana"/>
            </a:endParaRPr>
          </a:p>
        </p:txBody>
      </p:sp>
      <p:sp>
        <p:nvSpPr>
          <p:cNvPr id="10" name="Rectangle 85"/>
          <p:cNvSpPr>
            <a:spLocks noChangeArrowheads="1"/>
          </p:cNvSpPr>
          <p:nvPr/>
        </p:nvSpPr>
        <p:spPr bwMode="auto">
          <a:xfrm>
            <a:off x="4129853" y="2686237"/>
            <a:ext cx="577056" cy="87536"/>
          </a:xfrm>
          <a:prstGeom prst="rect">
            <a:avLst/>
          </a:prstGeom>
          <a:solidFill>
            <a:srgbClr val="474747"/>
          </a:solidFill>
          <a:ln w="9525">
            <a:noFill/>
            <a:miter lim="800000"/>
            <a:headEnd/>
            <a:tailEnd/>
          </a:ln>
        </p:spPr>
        <p:txBody>
          <a:bodyPr wrap="none" lIns="46800" rIns="46800" anchor="ctr"/>
          <a:lstStyle/>
          <a:p>
            <a:endParaRPr lang="it-IT">
              <a:latin typeface="Verdana"/>
              <a:cs typeface="Verdana"/>
            </a:endParaRPr>
          </a:p>
        </p:txBody>
      </p:sp>
      <p:sp>
        <p:nvSpPr>
          <p:cNvPr id="11" name="Rectangle 85"/>
          <p:cNvSpPr>
            <a:spLocks noChangeArrowheads="1"/>
          </p:cNvSpPr>
          <p:nvPr/>
        </p:nvSpPr>
        <p:spPr bwMode="auto">
          <a:xfrm>
            <a:off x="4781989" y="3098987"/>
            <a:ext cx="900000" cy="82845"/>
          </a:xfrm>
          <a:prstGeom prst="rect">
            <a:avLst/>
          </a:prstGeom>
          <a:solidFill>
            <a:srgbClr val="474747"/>
          </a:solidFill>
          <a:ln w="9525">
            <a:noFill/>
            <a:miter lim="800000"/>
            <a:headEnd/>
            <a:tailEnd/>
          </a:ln>
        </p:spPr>
        <p:txBody>
          <a:bodyPr wrap="none" lIns="46800" rIns="46800" anchor="ctr"/>
          <a:lstStyle/>
          <a:p>
            <a:endParaRPr lang="it-IT">
              <a:latin typeface="Verdana"/>
              <a:cs typeface="Verdana"/>
            </a:endParaRPr>
          </a:p>
        </p:txBody>
      </p:sp>
      <p:sp>
        <p:nvSpPr>
          <p:cNvPr id="12" name="Rectangle 45"/>
          <p:cNvSpPr>
            <a:spLocks noChangeArrowheads="1"/>
          </p:cNvSpPr>
          <p:nvPr/>
        </p:nvSpPr>
        <p:spPr bwMode="auto">
          <a:xfrm>
            <a:off x="5081353" y="1825342"/>
            <a:ext cx="1200429" cy="306375"/>
          </a:xfrm>
          <a:prstGeom prst="rect">
            <a:avLst/>
          </a:prstGeom>
          <a:solidFill>
            <a:srgbClr val="009FDA"/>
          </a:solidFill>
          <a:ln>
            <a:noFill/>
          </a:ln>
        </p:spPr>
        <p:txBody>
          <a:bodyPr anchor="ctr"/>
          <a:lstStyle/>
          <a:p>
            <a:pPr algn="ctr" defTabSz="871538" eaLnBrk="0" hangingPunct="0">
              <a:spcBef>
                <a:spcPct val="0"/>
              </a:spcBef>
              <a:buFontTx/>
              <a:buNone/>
            </a:pPr>
            <a:r>
              <a:rPr lang="it-IT" sz="1400" u="none" dirty="0" smtClean="0">
                <a:solidFill>
                  <a:schemeClr val="bg1"/>
                </a:solidFill>
                <a:latin typeface="Verdana"/>
                <a:cs typeface="Verdana"/>
              </a:rPr>
              <a:t>2017</a:t>
            </a:r>
            <a:endParaRPr sz="1400" u="none" noProof="1">
              <a:solidFill>
                <a:schemeClr val="bg1"/>
              </a:solidFill>
              <a:latin typeface="Verdana"/>
              <a:cs typeface="Verdana"/>
            </a:endParaRPr>
          </a:p>
        </p:txBody>
      </p:sp>
      <p:sp>
        <p:nvSpPr>
          <p:cNvPr id="13" name="Rectangle 46"/>
          <p:cNvSpPr>
            <a:spLocks noChangeArrowheads="1"/>
          </p:cNvSpPr>
          <p:nvPr/>
        </p:nvSpPr>
        <p:spPr bwMode="auto">
          <a:xfrm>
            <a:off x="6339915" y="1825341"/>
            <a:ext cx="1200429" cy="306375"/>
          </a:xfrm>
          <a:prstGeom prst="rect">
            <a:avLst/>
          </a:prstGeom>
          <a:solidFill>
            <a:srgbClr val="009FDA"/>
          </a:solidFill>
          <a:ln>
            <a:noFill/>
          </a:ln>
        </p:spPr>
        <p:txBody>
          <a:bodyPr anchor="ctr"/>
          <a:lstStyle/>
          <a:p>
            <a:pPr algn="ctr" defTabSz="871538" eaLnBrk="0" hangingPunct="0">
              <a:spcBef>
                <a:spcPct val="0"/>
              </a:spcBef>
              <a:buFontTx/>
              <a:buNone/>
            </a:pPr>
            <a:r>
              <a:rPr lang="it-IT" sz="1400" u="none" dirty="0" smtClean="0">
                <a:solidFill>
                  <a:srgbClr val="FFFFFF"/>
                </a:solidFill>
                <a:latin typeface="Verdana"/>
                <a:cs typeface="Verdana"/>
              </a:rPr>
              <a:t>2018</a:t>
            </a:r>
            <a:endParaRPr sz="1400" u="none" noProof="1">
              <a:solidFill>
                <a:srgbClr val="FFFFFF"/>
              </a:solidFill>
              <a:latin typeface="Verdana"/>
              <a:cs typeface="Verdana"/>
            </a:endParaRPr>
          </a:p>
        </p:txBody>
      </p:sp>
      <p:sp>
        <p:nvSpPr>
          <p:cNvPr id="14" name="Rectangle 47"/>
          <p:cNvSpPr>
            <a:spLocks noChangeArrowheads="1"/>
          </p:cNvSpPr>
          <p:nvPr/>
        </p:nvSpPr>
        <p:spPr bwMode="auto">
          <a:xfrm>
            <a:off x="7598477" y="1825341"/>
            <a:ext cx="1200429" cy="306375"/>
          </a:xfrm>
          <a:prstGeom prst="rect">
            <a:avLst/>
          </a:prstGeom>
          <a:solidFill>
            <a:srgbClr val="009FDA"/>
          </a:solidFill>
          <a:ln>
            <a:noFill/>
          </a:ln>
        </p:spPr>
        <p:txBody>
          <a:bodyPr anchor="ctr"/>
          <a:lstStyle/>
          <a:p>
            <a:pPr algn="ctr" defTabSz="871538" eaLnBrk="0" hangingPunct="0">
              <a:spcBef>
                <a:spcPct val="0"/>
              </a:spcBef>
              <a:buFontTx/>
              <a:buNone/>
            </a:pPr>
            <a:r>
              <a:rPr lang="it-IT" sz="1400" u="none" dirty="0" smtClean="0">
                <a:solidFill>
                  <a:srgbClr val="FFFFFF"/>
                </a:solidFill>
                <a:latin typeface="Verdana"/>
                <a:cs typeface="Verdana"/>
              </a:rPr>
              <a:t>2019</a:t>
            </a:r>
            <a:endParaRPr sz="1400" u="none" noProof="1">
              <a:solidFill>
                <a:srgbClr val="FFFFFF"/>
              </a:solidFill>
              <a:latin typeface="Verdana"/>
              <a:cs typeface="Verdana"/>
            </a:endParaRPr>
          </a:p>
        </p:txBody>
      </p:sp>
      <p:sp>
        <p:nvSpPr>
          <p:cNvPr id="15" name="Rectangle 49"/>
          <p:cNvSpPr>
            <a:spLocks noChangeArrowheads="1"/>
          </p:cNvSpPr>
          <p:nvPr/>
        </p:nvSpPr>
        <p:spPr bwMode="auto">
          <a:xfrm>
            <a:off x="5081353" y="2187989"/>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1 Qtr</a:t>
            </a:r>
            <a:endParaRPr sz="700" u="none" noProof="1">
              <a:solidFill>
                <a:schemeClr val="bg1"/>
              </a:solidFill>
              <a:latin typeface="Verdana"/>
              <a:cs typeface="Verdana"/>
            </a:endParaRPr>
          </a:p>
        </p:txBody>
      </p:sp>
      <p:sp>
        <p:nvSpPr>
          <p:cNvPr id="16" name="Rectangle 50"/>
          <p:cNvSpPr>
            <a:spLocks noChangeArrowheads="1"/>
          </p:cNvSpPr>
          <p:nvPr/>
        </p:nvSpPr>
        <p:spPr bwMode="auto">
          <a:xfrm>
            <a:off x="5393814" y="2187989"/>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2 Qtr</a:t>
            </a:r>
            <a:endParaRPr sz="700" u="none" noProof="1">
              <a:solidFill>
                <a:schemeClr val="bg1"/>
              </a:solidFill>
              <a:latin typeface="Verdana"/>
              <a:cs typeface="Verdana"/>
            </a:endParaRPr>
          </a:p>
        </p:txBody>
      </p:sp>
      <p:sp>
        <p:nvSpPr>
          <p:cNvPr id="17" name="Rectangle 51"/>
          <p:cNvSpPr>
            <a:spLocks noChangeArrowheads="1"/>
          </p:cNvSpPr>
          <p:nvPr/>
        </p:nvSpPr>
        <p:spPr bwMode="auto">
          <a:xfrm>
            <a:off x="5707728" y="2187989"/>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3 Qtr</a:t>
            </a:r>
            <a:endParaRPr sz="700" u="none" noProof="1">
              <a:solidFill>
                <a:schemeClr val="bg1"/>
              </a:solidFill>
              <a:latin typeface="Verdana"/>
              <a:cs typeface="Verdana"/>
            </a:endParaRPr>
          </a:p>
        </p:txBody>
      </p:sp>
      <p:sp>
        <p:nvSpPr>
          <p:cNvPr id="18" name="Rectangle 52"/>
          <p:cNvSpPr>
            <a:spLocks noChangeArrowheads="1"/>
          </p:cNvSpPr>
          <p:nvPr/>
        </p:nvSpPr>
        <p:spPr bwMode="auto">
          <a:xfrm>
            <a:off x="6020187" y="2187989"/>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4 Qtr</a:t>
            </a:r>
            <a:endParaRPr sz="700" u="none" noProof="1">
              <a:solidFill>
                <a:schemeClr val="bg1"/>
              </a:solidFill>
              <a:latin typeface="Verdana"/>
              <a:cs typeface="Verdana"/>
            </a:endParaRPr>
          </a:p>
        </p:txBody>
      </p:sp>
      <p:sp>
        <p:nvSpPr>
          <p:cNvPr id="19" name="Rectangle 49"/>
          <p:cNvSpPr>
            <a:spLocks noChangeArrowheads="1"/>
          </p:cNvSpPr>
          <p:nvPr/>
        </p:nvSpPr>
        <p:spPr bwMode="auto">
          <a:xfrm>
            <a:off x="6322476" y="2190983"/>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1 Qtr</a:t>
            </a:r>
            <a:endParaRPr sz="700" u="none" noProof="1">
              <a:solidFill>
                <a:schemeClr val="bg1"/>
              </a:solidFill>
              <a:latin typeface="Verdana"/>
              <a:cs typeface="Verdana"/>
            </a:endParaRPr>
          </a:p>
        </p:txBody>
      </p:sp>
      <p:sp>
        <p:nvSpPr>
          <p:cNvPr id="20" name="Rectangle 50"/>
          <p:cNvSpPr>
            <a:spLocks noChangeArrowheads="1"/>
          </p:cNvSpPr>
          <p:nvPr/>
        </p:nvSpPr>
        <p:spPr bwMode="auto">
          <a:xfrm>
            <a:off x="6634936" y="2190983"/>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2 Qtr</a:t>
            </a:r>
            <a:endParaRPr sz="700" u="none" noProof="1">
              <a:solidFill>
                <a:schemeClr val="bg1"/>
              </a:solidFill>
              <a:latin typeface="Verdana"/>
              <a:cs typeface="Verdana"/>
            </a:endParaRPr>
          </a:p>
        </p:txBody>
      </p:sp>
      <p:sp>
        <p:nvSpPr>
          <p:cNvPr id="21" name="Rectangle 51"/>
          <p:cNvSpPr>
            <a:spLocks noChangeArrowheads="1"/>
          </p:cNvSpPr>
          <p:nvPr/>
        </p:nvSpPr>
        <p:spPr bwMode="auto">
          <a:xfrm>
            <a:off x="6948851" y="2190983"/>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3 Qtr</a:t>
            </a:r>
            <a:endParaRPr sz="700" u="none" noProof="1">
              <a:solidFill>
                <a:schemeClr val="bg1"/>
              </a:solidFill>
              <a:latin typeface="Verdana"/>
              <a:cs typeface="Verdana"/>
            </a:endParaRPr>
          </a:p>
        </p:txBody>
      </p:sp>
      <p:sp>
        <p:nvSpPr>
          <p:cNvPr id="22" name="Rectangle 52"/>
          <p:cNvSpPr>
            <a:spLocks noChangeArrowheads="1"/>
          </p:cNvSpPr>
          <p:nvPr/>
        </p:nvSpPr>
        <p:spPr bwMode="auto">
          <a:xfrm>
            <a:off x="7261310" y="2190983"/>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4 Qtr</a:t>
            </a:r>
            <a:endParaRPr sz="700" u="none" noProof="1">
              <a:solidFill>
                <a:schemeClr val="bg1"/>
              </a:solidFill>
              <a:latin typeface="Verdana"/>
              <a:cs typeface="Verdana"/>
            </a:endParaRPr>
          </a:p>
        </p:txBody>
      </p:sp>
      <p:sp>
        <p:nvSpPr>
          <p:cNvPr id="23" name="Rectangle 49"/>
          <p:cNvSpPr>
            <a:spLocks noChangeArrowheads="1"/>
          </p:cNvSpPr>
          <p:nvPr/>
        </p:nvSpPr>
        <p:spPr bwMode="auto">
          <a:xfrm>
            <a:off x="7590800" y="2192087"/>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1 Qtr</a:t>
            </a:r>
            <a:endParaRPr sz="700" u="none" noProof="1">
              <a:solidFill>
                <a:schemeClr val="bg1"/>
              </a:solidFill>
              <a:latin typeface="Verdana"/>
              <a:cs typeface="Verdana"/>
            </a:endParaRPr>
          </a:p>
        </p:txBody>
      </p:sp>
      <p:sp>
        <p:nvSpPr>
          <p:cNvPr id="24" name="Rectangle 50"/>
          <p:cNvSpPr>
            <a:spLocks noChangeArrowheads="1"/>
          </p:cNvSpPr>
          <p:nvPr/>
        </p:nvSpPr>
        <p:spPr bwMode="auto">
          <a:xfrm>
            <a:off x="7903261" y="2192087"/>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2 Qtr</a:t>
            </a:r>
            <a:endParaRPr sz="700" u="none" noProof="1">
              <a:solidFill>
                <a:schemeClr val="bg1"/>
              </a:solidFill>
              <a:latin typeface="Verdana"/>
              <a:cs typeface="Verdana"/>
            </a:endParaRPr>
          </a:p>
        </p:txBody>
      </p:sp>
      <p:sp>
        <p:nvSpPr>
          <p:cNvPr id="25" name="Rectangle 51"/>
          <p:cNvSpPr>
            <a:spLocks noChangeArrowheads="1"/>
          </p:cNvSpPr>
          <p:nvPr/>
        </p:nvSpPr>
        <p:spPr bwMode="auto">
          <a:xfrm>
            <a:off x="8217175" y="2192087"/>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3 Qtr</a:t>
            </a:r>
            <a:endParaRPr sz="700" u="none" noProof="1">
              <a:solidFill>
                <a:schemeClr val="bg1"/>
              </a:solidFill>
              <a:latin typeface="Verdana"/>
              <a:cs typeface="Verdana"/>
            </a:endParaRPr>
          </a:p>
        </p:txBody>
      </p:sp>
      <p:sp>
        <p:nvSpPr>
          <p:cNvPr id="26" name="Rectangle 52"/>
          <p:cNvSpPr>
            <a:spLocks noChangeArrowheads="1"/>
          </p:cNvSpPr>
          <p:nvPr/>
        </p:nvSpPr>
        <p:spPr bwMode="auto">
          <a:xfrm>
            <a:off x="8529634" y="2192087"/>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4 Qtr</a:t>
            </a:r>
            <a:endParaRPr sz="700" u="none" noProof="1">
              <a:solidFill>
                <a:schemeClr val="bg1"/>
              </a:solidFill>
              <a:latin typeface="Verdana"/>
              <a:cs typeface="Verdana"/>
            </a:endParaRPr>
          </a:p>
        </p:txBody>
      </p:sp>
      <p:sp>
        <p:nvSpPr>
          <p:cNvPr id="27" name="Rectangle 45"/>
          <p:cNvSpPr>
            <a:spLocks noChangeArrowheads="1"/>
          </p:cNvSpPr>
          <p:nvPr/>
        </p:nvSpPr>
        <p:spPr bwMode="auto">
          <a:xfrm>
            <a:off x="3818108" y="1820267"/>
            <a:ext cx="1200429" cy="306375"/>
          </a:xfrm>
          <a:prstGeom prst="rect">
            <a:avLst/>
          </a:prstGeom>
          <a:solidFill>
            <a:srgbClr val="009FDA"/>
          </a:solidFill>
          <a:ln>
            <a:noFill/>
          </a:ln>
        </p:spPr>
        <p:txBody>
          <a:bodyPr anchor="ctr"/>
          <a:lstStyle/>
          <a:p>
            <a:pPr algn="ctr" defTabSz="871538" eaLnBrk="0" hangingPunct="0">
              <a:spcBef>
                <a:spcPct val="0"/>
              </a:spcBef>
              <a:buFontTx/>
              <a:buNone/>
            </a:pPr>
            <a:r>
              <a:rPr lang="it-IT" sz="1400" u="none" dirty="0" smtClean="0">
                <a:solidFill>
                  <a:schemeClr val="bg1"/>
                </a:solidFill>
                <a:latin typeface="Verdana"/>
                <a:cs typeface="Verdana"/>
              </a:rPr>
              <a:t>2016</a:t>
            </a:r>
            <a:endParaRPr sz="1400" u="none" noProof="1">
              <a:solidFill>
                <a:schemeClr val="bg1"/>
              </a:solidFill>
              <a:latin typeface="Verdana"/>
              <a:cs typeface="Verdana"/>
            </a:endParaRPr>
          </a:p>
        </p:txBody>
      </p:sp>
      <p:sp>
        <p:nvSpPr>
          <p:cNvPr id="28" name="Rectangle 49"/>
          <p:cNvSpPr>
            <a:spLocks noChangeArrowheads="1"/>
          </p:cNvSpPr>
          <p:nvPr/>
        </p:nvSpPr>
        <p:spPr bwMode="auto">
          <a:xfrm>
            <a:off x="3810293" y="2182914"/>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1 Qr</a:t>
            </a:r>
            <a:endParaRPr sz="700" u="none" noProof="1">
              <a:solidFill>
                <a:schemeClr val="bg1"/>
              </a:solidFill>
              <a:latin typeface="Verdana"/>
              <a:cs typeface="Verdana"/>
            </a:endParaRPr>
          </a:p>
        </p:txBody>
      </p:sp>
      <p:sp>
        <p:nvSpPr>
          <p:cNvPr id="29" name="Rectangle 50"/>
          <p:cNvSpPr>
            <a:spLocks noChangeArrowheads="1"/>
          </p:cNvSpPr>
          <p:nvPr/>
        </p:nvSpPr>
        <p:spPr bwMode="auto">
          <a:xfrm>
            <a:off x="4122753" y="2182914"/>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2 Qtr</a:t>
            </a:r>
            <a:endParaRPr sz="700" u="none" noProof="1">
              <a:solidFill>
                <a:schemeClr val="bg1"/>
              </a:solidFill>
              <a:latin typeface="Verdana"/>
              <a:cs typeface="Verdana"/>
            </a:endParaRPr>
          </a:p>
        </p:txBody>
      </p:sp>
      <p:sp>
        <p:nvSpPr>
          <p:cNvPr id="30" name="Rectangle 51"/>
          <p:cNvSpPr>
            <a:spLocks noChangeArrowheads="1"/>
          </p:cNvSpPr>
          <p:nvPr/>
        </p:nvSpPr>
        <p:spPr bwMode="auto">
          <a:xfrm>
            <a:off x="4436668" y="2182914"/>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3 Qtr</a:t>
            </a:r>
            <a:endParaRPr sz="700" u="none" noProof="1">
              <a:solidFill>
                <a:schemeClr val="bg1"/>
              </a:solidFill>
              <a:latin typeface="Verdana"/>
              <a:cs typeface="Verdana"/>
            </a:endParaRPr>
          </a:p>
        </p:txBody>
      </p:sp>
      <p:sp>
        <p:nvSpPr>
          <p:cNvPr id="31" name="Rectangle 52"/>
          <p:cNvSpPr>
            <a:spLocks noChangeArrowheads="1"/>
          </p:cNvSpPr>
          <p:nvPr/>
        </p:nvSpPr>
        <p:spPr bwMode="auto">
          <a:xfrm>
            <a:off x="4749127" y="2182914"/>
            <a:ext cx="279034" cy="168819"/>
          </a:xfrm>
          <a:prstGeom prst="rect">
            <a:avLst/>
          </a:prstGeom>
          <a:solidFill>
            <a:srgbClr val="474747"/>
          </a:solidFill>
          <a:ln>
            <a:noFill/>
          </a:ln>
        </p:spPr>
        <p:txBody>
          <a:bodyPr lIns="18000" tIns="36000" rIns="18000" bIns="36000" anchor="ctr"/>
          <a:lstStyle/>
          <a:p>
            <a:pPr algn="ctr" defTabSz="871538" eaLnBrk="0" hangingPunct="0">
              <a:spcBef>
                <a:spcPct val="0"/>
              </a:spcBef>
              <a:buFontTx/>
              <a:buNone/>
            </a:pPr>
            <a:r>
              <a:rPr lang="it-IT" sz="700" noProof="1" smtClean="0">
                <a:solidFill>
                  <a:schemeClr val="bg1"/>
                </a:solidFill>
                <a:latin typeface="Verdana"/>
                <a:cs typeface="Verdana"/>
              </a:rPr>
              <a:t>4 Qtr</a:t>
            </a:r>
            <a:endParaRPr sz="700" u="none" noProof="1">
              <a:solidFill>
                <a:schemeClr val="bg1"/>
              </a:solidFill>
              <a:latin typeface="Verdana"/>
              <a:cs typeface="Verdana"/>
            </a:endParaRPr>
          </a:p>
        </p:txBody>
      </p:sp>
      <p:grpSp>
        <p:nvGrpSpPr>
          <p:cNvPr id="32" name="Gruppo 31"/>
          <p:cNvGrpSpPr/>
          <p:nvPr/>
        </p:nvGrpSpPr>
        <p:grpSpPr>
          <a:xfrm>
            <a:off x="5060326" y="1819972"/>
            <a:ext cx="2503463" cy="2984920"/>
            <a:chOff x="4938406" y="1648040"/>
            <a:chExt cx="2503463" cy="3428052"/>
          </a:xfrm>
        </p:grpSpPr>
        <p:cxnSp>
          <p:nvCxnSpPr>
            <p:cNvPr id="33" name="Connettore 1 32"/>
            <p:cNvCxnSpPr/>
            <p:nvPr/>
          </p:nvCxnSpPr>
          <p:spPr>
            <a:xfrm>
              <a:off x="4938406" y="1648335"/>
              <a:ext cx="0" cy="3427757"/>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6184926" y="1648335"/>
              <a:ext cx="0" cy="3427757"/>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7441869" y="1648040"/>
              <a:ext cx="0" cy="3427757"/>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36" name="KMA6C131B"/>
          <p:cNvSpPr>
            <a:spLocks noChangeArrowheads="1"/>
          </p:cNvSpPr>
          <p:nvPr>
            <p:custDataLst>
              <p:tags r:id="rId2"/>
            </p:custDataLst>
          </p:nvPr>
        </p:nvSpPr>
        <p:spPr bwMode="auto">
          <a:xfrm>
            <a:off x="1126838" y="2967568"/>
            <a:ext cx="2601209" cy="3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marL="196850" indent="-196850" algn="r" defTabSz="981075">
              <a:lnSpc>
                <a:spcPts val="2000"/>
              </a:lnSpc>
            </a:pPr>
            <a:r>
              <a:rPr lang="it-IT" sz="1100" u="none" dirty="0" smtClean="0">
                <a:solidFill>
                  <a:srgbClr val="474747"/>
                </a:solidFill>
                <a:latin typeface="Verdana"/>
                <a:cs typeface="Verdana"/>
              </a:rPr>
              <a:t>Public tender</a:t>
            </a:r>
            <a:endParaRPr sz="1100" u="none" noProof="1">
              <a:solidFill>
                <a:srgbClr val="474747"/>
              </a:solidFill>
              <a:latin typeface="Verdana"/>
              <a:cs typeface="Verdana"/>
            </a:endParaRPr>
          </a:p>
        </p:txBody>
      </p:sp>
      <p:sp>
        <p:nvSpPr>
          <p:cNvPr id="37" name="KMA6C131B"/>
          <p:cNvSpPr>
            <a:spLocks noChangeArrowheads="1"/>
          </p:cNvSpPr>
          <p:nvPr>
            <p:custDataLst>
              <p:tags r:id="rId3"/>
            </p:custDataLst>
          </p:nvPr>
        </p:nvSpPr>
        <p:spPr bwMode="auto">
          <a:xfrm>
            <a:off x="1120615" y="3393853"/>
            <a:ext cx="2601209"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marL="196850" indent="-196850" algn="r" defTabSz="981075">
              <a:lnSpc>
                <a:spcPts val="2000"/>
              </a:lnSpc>
            </a:pPr>
            <a:r>
              <a:rPr lang="it-IT" sz="1100" u="none" dirty="0" smtClean="0">
                <a:solidFill>
                  <a:srgbClr val="474747"/>
                </a:solidFill>
                <a:latin typeface="Verdana"/>
                <a:cs typeface="Verdana"/>
              </a:rPr>
              <a:t>Product </a:t>
            </a:r>
            <a:r>
              <a:rPr lang="it-IT" sz="1100" u="none" dirty="0" err="1" smtClean="0">
                <a:solidFill>
                  <a:srgbClr val="474747"/>
                </a:solidFill>
                <a:latin typeface="Verdana"/>
                <a:cs typeface="Verdana"/>
              </a:rPr>
              <a:t>engineering</a:t>
            </a:r>
            <a:r>
              <a:rPr lang="it-IT" sz="1100" u="none" dirty="0" smtClean="0">
                <a:solidFill>
                  <a:srgbClr val="474747"/>
                </a:solidFill>
                <a:latin typeface="Verdana"/>
                <a:cs typeface="Verdana"/>
              </a:rPr>
              <a:t> and </a:t>
            </a:r>
            <a:r>
              <a:rPr lang="it-IT" sz="1100" u="none" dirty="0" err="1" smtClean="0">
                <a:solidFill>
                  <a:srgbClr val="474747"/>
                </a:solidFill>
                <a:latin typeface="Verdana"/>
                <a:cs typeface="Verdana"/>
              </a:rPr>
              <a:t>pre-series</a:t>
            </a:r>
            <a:endParaRPr sz="1100" u="none" noProof="1">
              <a:solidFill>
                <a:srgbClr val="474747"/>
              </a:solidFill>
              <a:latin typeface="Verdana"/>
              <a:cs typeface="Verdana"/>
            </a:endParaRPr>
          </a:p>
        </p:txBody>
      </p:sp>
      <p:sp>
        <p:nvSpPr>
          <p:cNvPr id="38" name="KMA6C131B"/>
          <p:cNvSpPr>
            <a:spLocks noChangeArrowheads="1"/>
          </p:cNvSpPr>
          <p:nvPr>
            <p:custDataLst>
              <p:tags r:id="rId4"/>
            </p:custDataLst>
          </p:nvPr>
        </p:nvSpPr>
        <p:spPr bwMode="auto">
          <a:xfrm>
            <a:off x="1126838" y="3869599"/>
            <a:ext cx="2601209"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marL="196850" indent="-196850" algn="r" defTabSz="981075">
              <a:lnSpc>
                <a:spcPts val="2000"/>
              </a:lnSpc>
            </a:pPr>
            <a:r>
              <a:rPr lang="it-IT" sz="1100" u="none" dirty="0" smtClean="0">
                <a:solidFill>
                  <a:srgbClr val="474747"/>
                </a:solidFill>
                <a:latin typeface="Verdana"/>
                <a:cs typeface="Verdana"/>
              </a:rPr>
              <a:t>Industrial production and </a:t>
            </a:r>
            <a:r>
              <a:rPr lang="it-IT" sz="1100" u="none" dirty="0" err="1" smtClean="0">
                <a:solidFill>
                  <a:srgbClr val="474747"/>
                </a:solidFill>
                <a:latin typeface="Verdana"/>
                <a:cs typeface="Verdana"/>
              </a:rPr>
              <a:t>placement</a:t>
            </a:r>
            <a:endParaRPr sz="1100" u="none" noProof="1">
              <a:solidFill>
                <a:srgbClr val="474747"/>
              </a:solidFill>
              <a:latin typeface="Verdana"/>
              <a:cs typeface="Verdana"/>
            </a:endParaRPr>
          </a:p>
        </p:txBody>
      </p:sp>
      <p:sp>
        <p:nvSpPr>
          <p:cNvPr id="39" name="Rectangle 84"/>
          <p:cNvSpPr>
            <a:spLocks noChangeArrowheads="1"/>
          </p:cNvSpPr>
          <p:nvPr/>
        </p:nvSpPr>
        <p:spPr bwMode="auto">
          <a:xfrm>
            <a:off x="6315959" y="3952908"/>
            <a:ext cx="1247830" cy="162566"/>
          </a:xfrm>
          <a:prstGeom prst="rect">
            <a:avLst/>
          </a:prstGeom>
          <a:solidFill>
            <a:srgbClr val="009FDA"/>
          </a:solidFill>
          <a:ln>
            <a:noFill/>
          </a:ln>
        </p:spPr>
        <p:txBody>
          <a:bodyPr anchor="ctr"/>
          <a:lstStyle/>
          <a:p>
            <a:endParaRPr lang="it-IT">
              <a:latin typeface="Verdana"/>
              <a:cs typeface="Verdana"/>
            </a:endParaRPr>
          </a:p>
        </p:txBody>
      </p:sp>
      <p:sp>
        <p:nvSpPr>
          <p:cNvPr id="40" name="KMA6C131B"/>
          <p:cNvSpPr>
            <a:spLocks noChangeArrowheads="1"/>
          </p:cNvSpPr>
          <p:nvPr>
            <p:custDataLst>
              <p:tags r:id="rId5"/>
            </p:custDataLst>
          </p:nvPr>
        </p:nvSpPr>
        <p:spPr bwMode="auto">
          <a:xfrm>
            <a:off x="872871" y="4346501"/>
            <a:ext cx="2856937" cy="3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36000">
            <a:spAutoFit/>
          </a:bodyPr>
          <a:lstStyle/>
          <a:p>
            <a:pPr marL="196850" indent="-196850" algn="r" defTabSz="981075">
              <a:lnSpc>
                <a:spcPts val="2000"/>
              </a:lnSpc>
            </a:pPr>
            <a:r>
              <a:rPr lang="it-IT" sz="1100" noProof="1" smtClean="0">
                <a:solidFill>
                  <a:srgbClr val="474747"/>
                </a:solidFill>
                <a:latin typeface="Verdana"/>
                <a:cs typeface="Verdana"/>
              </a:rPr>
              <a:t>Development of route management SW</a:t>
            </a:r>
            <a:endParaRPr sz="1100" u="none" noProof="1">
              <a:solidFill>
                <a:srgbClr val="474747"/>
              </a:solidFill>
              <a:latin typeface="Verdana"/>
              <a:cs typeface="Verdana"/>
            </a:endParaRPr>
          </a:p>
        </p:txBody>
      </p:sp>
      <p:sp>
        <p:nvSpPr>
          <p:cNvPr id="41" name="Rectangle 84"/>
          <p:cNvSpPr>
            <a:spLocks noChangeArrowheads="1"/>
          </p:cNvSpPr>
          <p:nvPr/>
        </p:nvSpPr>
        <p:spPr bwMode="auto">
          <a:xfrm>
            <a:off x="5066760" y="4429810"/>
            <a:ext cx="845253" cy="162566"/>
          </a:xfrm>
          <a:prstGeom prst="rect">
            <a:avLst/>
          </a:prstGeom>
          <a:solidFill>
            <a:schemeClr val="bg1">
              <a:lumMod val="65000"/>
            </a:schemeClr>
          </a:solidFill>
          <a:ln>
            <a:noFill/>
          </a:ln>
        </p:spPr>
        <p:txBody>
          <a:bodyPr anchor="ctr"/>
          <a:lstStyle/>
          <a:p>
            <a:endParaRPr lang="it-IT">
              <a:latin typeface="Verdana"/>
              <a:cs typeface="Verdana"/>
            </a:endParaRPr>
          </a:p>
        </p:txBody>
      </p:sp>
      <p:sp>
        <p:nvSpPr>
          <p:cNvPr id="42" name="Esagono 41"/>
          <p:cNvSpPr>
            <a:spLocks noChangeAspect="1"/>
          </p:cNvSpPr>
          <p:nvPr/>
        </p:nvSpPr>
        <p:spPr>
          <a:xfrm rot="5400000">
            <a:off x="5969328" y="3015601"/>
            <a:ext cx="580238" cy="473804"/>
          </a:xfrm>
          <a:prstGeom prst="hexagon">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900" b="1" dirty="0"/>
              <a:t>300</a:t>
            </a:r>
          </a:p>
        </p:txBody>
      </p:sp>
      <p:sp>
        <p:nvSpPr>
          <p:cNvPr id="44" name="Esagono 43"/>
          <p:cNvSpPr>
            <a:spLocks noChangeAspect="1"/>
          </p:cNvSpPr>
          <p:nvPr/>
        </p:nvSpPr>
        <p:spPr>
          <a:xfrm rot="5400000">
            <a:off x="7267638" y="3464757"/>
            <a:ext cx="580238" cy="473804"/>
          </a:xfrm>
          <a:prstGeom prst="hexagon">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900" b="1" dirty="0" smtClean="0"/>
              <a:t>16.000</a:t>
            </a:r>
            <a:endParaRPr lang="it-IT" sz="900" b="1" dirty="0"/>
          </a:p>
        </p:txBody>
      </p:sp>
      <p:grpSp>
        <p:nvGrpSpPr>
          <p:cNvPr id="46" name="Gruppo 45"/>
          <p:cNvGrpSpPr/>
          <p:nvPr/>
        </p:nvGrpSpPr>
        <p:grpSpPr>
          <a:xfrm>
            <a:off x="2148486" y="5168534"/>
            <a:ext cx="5611214" cy="176901"/>
            <a:chOff x="872871" y="5168534"/>
            <a:chExt cx="5611214" cy="176901"/>
          </a:xfrm>
        </p:grpSpPr>
        <p:sp>
          <p:nvSpPr>
            <p:cNvPr id="47" name="Rectangle 38"/>
            <p:cNvSpPr>
              <a:spLocks noChangeArrowheads="1"/>
            </p:cNvSpPr>
            <p:nvPr/>
          </p:nvSpPr>
          <p:spPr bwMode="auto">
            <a:xfrm>
              <a:off x="872871" y="5185909"/>
              <a:ext cx="167424" cy="142152"/>
            </a:xfrm>
            <a:prstGeom prst="rect">
              <a:avLst/>
            </a:prstGeom>
            <a:solidFill>
              <a:srgbClr val="009FDA"/>
            </a:solidFill>
            <a:ln w="9525">
              <a:solidFill>
                <a:srgbClr val="01AEF0"/>
              </a:solidFill>
              <a:miter lim="800000"/>
              <a:headEnd/>
              <a:tailEnd/>
            </a:ln>
          </p:spPr>
          <p:txBody>
            <a:bodyPr wrap="none" lIns="46800" rIns="46800" anchor="ctr"/>
            <a:lstStyle/>
            <a:p>
              <a:pPr defTabSz="881063" eaLnBrk="0" hangingPunct="0">
                <a:spcBef>
                  <a:spcPct val="0"/>
                </a:spcBef>
                <a:buFontTx/>
                <a:buNone/>
              </a:pPr>
              <a:endParaRPr lang="en-GB" sz="1200" u="none">
                <a:latin typeface="Verdana"/>
                <a:cs typeface="Verdana"/>
              </a:endParaRPr>
            </a:p>
          </p:txBody>
        </p:sp>
        <p:sp>
          <p:nvSpPr>
            <p:cNvPr id="48" name="Rectangle 39"/>
            <p:cNvSpPr>
              <a:spLocks noChangeArrowheads="1"/>
            </p:cNvSpPr>
            <p:nvPr/>
          </p:nvSpPr>
          <p:spPr bwMode="auto">
            <a:xfrm>
              <a:off x="1073464" y="5168534"/>
              <a:ext cx="976113" cy="1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2373" tIns="42373" rIns="42373" bIns="42373" anchor="ctr"/>
            <a:lstStyle/>
            <a:p>
              <a:pPr algn="l" defTabSz="881063" eaLnBrk="0" hangingPunct="0">
                <a:spcBef>
                  <a:spcPct val="50000"/>
                </a:spcBef>
                <a:buFontTx/>
                <a:buNone/>
              </a:pPr>
              <a:r>
                <a:rPr lang="it-IT" sz="1000" u="none" dirty="0" err="1" smtClean="0">
                  <a:solidFill>
                    <a:srgbClr val="474747"/>
                  </a:solidFill>
                  <a:latin typeface="Verdana"/>
                  <a:cs typeface="Verdana"/>
                </a:rPr>
                <a:t>Planned</a:t>
              </a:r>
              <a:r>
                <a:rPr lang="it-IT" sz="1000" u="none" dirty="0" smtClean="0">
                  <a:solidFill>
                    <a:srgbClr val="474747"/>
                  </a:solidFill>
                  <a:latin typeface="Verdana"/>
                  <a:cs typeface="Verdana"/>
                </a:rPr>
                <a:t> Task</a:t>
              </a:r>
              <a:endParaRPr lang="it-IT" sz="1000" u="none" dirty="0">
                <a:solidFill>
                  <a:srgbClr val="474747"/>
                </a:solidFill>
                <a:latin typeface="Verdana"/>
                <a:cs typeface="Verdana"/>
              </a:endParaRPr>
            </a:p>
          </p:txBody>
        </p:sp>
        <p:sp>
          <p:nvSpPr>
            <p:cNvPr id="49" name="Rectangle 41"/>
            <p:cNvSpPr>
              <a:spLocks noChangeArrowheads="1"/>
            </p:cNvSpPr>
            <p:nvPr/>
          </p:nvSpPr>
          <p:spPr bwMode="auto">
            <a:xfrm>
              <a:off x="2618186" y="5185909"/>
              <a:ext cx="167424" cy="142152"/>
            </a:xfrm>
            <a:prstGeom prst="rect">
              <a:avLst/>
            </a:prstGeom>
            <a:solidFill>
              <a:srgbClr val="474747"/>
            </a:solidFill>
            <a:ln>
              <a:noFill/>
            </a:ln>
          </p:spPr>
          <p:txBody>
            <a:bodyPr anchor="ctr"/>
            <a:lstStyle/>
            <a:p>
              <a:pPr defTabSz="871538" eaLnBrk="0" hangingPunct="0">
                <a:spcBef>
                  <a:spcPct val="0"/>
                </a:spcBef>
                <a:buFontTx/>
                <a:buNone/>
              </a:pPr>
              <a:endParaRPr lang="en-GB" sz="1400" b="1" u="none">
                <a:solidFill>
                  <a:schemeClr val="tx2"/>
                </a:solidFill>
                <a:latin typeface="Verdana"/>
                <a:cs typeface="Verdana"/>
              </a:endParaRPr>
            </a:p>
          </p:txBody>
        </p:sp>
        <p:sp>
          <p:nvSpPr>
            <p:cNvPr id="50" name="Rectangle 39"/>
            <p:cNvSpPr>
              <a:spLocks noChangeArrowheads="1"/>
            </p:cNvSpPr>
            <p:nvPr/>
          </p:nvSpPr>
          <p:spPr bwMode="auto">
            <a:xfrm>
              <a:off x="2878573" y="5168534"/>
              <a:ext cx="976113" cy="1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2373" tIns="42373" rIns="42373" bIns="42373" anchor="ctr"/>
            <a:lstStyle/>
            <a:p>
              <a:pPr algn="l" defTabSz="881063" eaLnBrk="0" hangingPunct="0">
                <a:spcBef>
                  <a:spcPct val="50000"/>
                </a:spcBef>
                <a:buFontTx/>
                <a:buNone/>
              </a:pPr>
              <a:r>
                <a:rPr lang="it-IT" sz="1000" u="none" dirty="0" err="1" smtClean="0">
                  <a:solidFill>
                    <a:srgbClr val="474747"/>
                  </a:solidFill>
                  <a:latin typeface="Verdana"/>
                  <a:cs typeface="Verdana"/>
                </a:rPr>
                <a:t>Completed</a:t>
              </a:r>
              <a:r>
                <a:rPr lang="it-IT" sz="1000" u="none" dirty="0" smtClean="0">
                  <a:solidFill>
                    <a:srgbClr val="474747"/>
                  </a:solidFill>
                  <a:latin typeface="Verdana"/>
                  <a:cs typeface="Verdana"/>
                </a:rPr>
                <a:t> Task</a:t>
              </a:r>
              <a:endParaRPr lang="it-IT" sz="1000" u="none" dirty="0">
                <a:solidFill>
                  <a:srgbClr val="474747"/>
                </a:solidFill>
                <a:latin typeface="Verdana"/>
                <a:cs typeface="Verdana"/>
              </a:endParaRPr>
            </a:p>
          </p:txBody>
        </p:sp>
        <p:sp>
          <p:nvSpPr>
            <p:cNvPr id="51" name="Rectangle 84"/>
            <p:cNvSpPr>
              <a:spLocks noChangeArrowheads="1"/>
            </p:cNvSpPr>
            <p:nvPr/>
          </p:nvSpPr>
          <p:spPr bwMode="auto">
            <a:xfrm>
              <a:off x="4579927" y="5185909"/>
              <a:ext cx="169200" cy="144000"/>
            </a:xfrm>
            <a:prstGeom prst="rect">
              <a:avLst/>
            </a:prstGeom>
            <a:solidFill>
              <a:schemeClr val="bg1">
                <a:lumMod val="65000"/>
              </a:schemeClr>
            </a:solidFill>
            <a:ln>
              <a:noFill/>
            </a:ln>
          </p:spPr>
          <p:txBody>
            <a:bodyPr anchor="ctr"/>
            <a:lstStyle/>
            <a:p>
              <a:endParaRPr lang="it-IT">
                <a:latin typeface="Verdana"/>
                <a:cs typeface="Verdana"/>
              </a:endParaRPr>
            </a:p>
          </p:txBody>
        </p:sp>
        <p:sp>
          <p:nvSpPr>
            <p:cNvPr id="52" name="Rectangle 39"/>
            <p:cNvSpPr>
              <a:spLocks noChangeArrowheads="1"/>
            </p:cNvSpPr>
            <p:nvPr/>
          </p:nvSpPr>
          <p:spPr bwMode="auto">
            <a:xfrm>
              <a:off x="4911541" y="5168534"/>
              <a:ext cx="1572544" cy="1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2373" tIns="42373" rIns="42373" bIns="42373" anchor="ctr"/>
            <a:lstStyle/>
            <a:p>
              <a:pPr defTabSz="881063" eaLnBrk="0" hangingPunct="0">
                <a:spcBef>
                  <a:spcPct val="50000"/>
                </a:spcBef>
              </a:pPr>
              <a:r>
                <a:rPr lang="it-IT" sz="1000" dirty="0" smtClean="0">
                  <a:solidFill>
                    <a:srgbClr val="474747"/>
                  </a:solidFill>
                  <a:latin typeface="Verdana"/>
                  <a:cs typeface="Verdana"/>
                </a:rPr>
                <a:t>Extra-tender </a:t>
              </a:r>
              <a:r>
                <a:rPr lang="it-IT" sz="1000" dirty="0" err="1" smtClean="0">
                  <a:solidFill>
                    <a:srgbClr val="474747"/>
                  </a:solidFill>
                  <a:latin typeface="Verdana"/>
                  <a:cs typeface="Verdana"/>
                </a:rPr>
                <a:t>activity</a:t>
              </a:r>
              <a:endParaRPr lang="it-IT" sz="1000" u="none" dirty="0">
                <a:solidFill>
                  <a:srgbClr val="474747"/>
                </a:solidFill>
                <a:latin typeface="Verdana"/>
                <a:cs typeface="Verdana"/>
              </a:endParaRPr>
            </a:p>
          </p:txBody>
        </p:sp>
      </p:grpSp>
      <p:sp>
        <p:nvSpPr>
          <p:cNvPr id="53" name="CasellaDiTesto 52"/>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54" name="CasellaDiTesto 53"/>
          <p:cNvSpPr txBox="1"/>
          <p:nvPr/>
        </p:nvSpPr>
        <p:spPr>
          <a:xfrm>
            <a:off x="463276" y="822531"/>
            <a:ext cx="3120534"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Roadmap to final product</a:t>
            </a:r>
            <a:endParaRPr lang="en-US" dirty="0"/>
          </a:p>
        </p:txBody>
      </p:sp>
      <p:sp>
        <p:nvSpPr>
          <p:cNvPr id="55" name="Rectangle 85"/>
          <p:cNvSpPr>
            <a:spLocks noChangeArrowheads="1"/>
          </p:cNvSpPr>
          <p:nvPr/>
        </p:nvSpPr>
        <p:spPr bwMode="auto">
          <a:xfrm>
            <a:off x="5730396" y="3532462"/>
            <a:ext cx="360000" cy="82845"/>
          </a:xfrm>
          <a:prstGeom prst="rect">
            <a:avLst/>
          </a:prstGeom>
          <a:solidFill>
            <a:srgbClr val="474747"/>
          </a:solidFill>
          <a:ln w="9525">
            <a:noFill/>
            <a:miter lim="800000"/>
            <a:headEnd/>
            <a:tailEnd/>
          </a:ln>
        </p:spPr>
        <p:txBody>
          <a:bodyPr wrap="none" lIns="46800" rIns="46800" anchor="ctr"/>
          <a:lstStyle/>
          <a:p>
            <a:endParaRPr lang="it-IT">
              <a:latin typeface="Verdana"/>
              <a:cs typeface="Verdana"/>
            </a:endParaRPr>
          </a:p>
        </p:txBody>
      </p:sp>
    </p:spTree>
    <p:extLst>
      <p:ext uri="{BB962C8B-B14F-4D97-AF65-F5344CB8AC3E}">
        <p14:creationId xmlns:p14="http://schemas.microsoft.com/office/powerpoint/2010/main" val="2341189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2"/>
          <p:cNvSpPr txBox="1">
            <a:spLocks/>
          </p:cNvSpPr>
          <p:nvPr/>
        </p:nvSpPr>
        <p:spPr>
          <a:xfrm>
            <a:off x="565471" y="1803638"/>
            <a:ext cx="4938096" cy="443974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2100"/>
              </a:lnSpc>
              <a:spcBef>
                <a:spcPts val="0"/>
              </a:spcBef>
              <a:spcAft>
                <a:spcPts val="1200"/>
              </a:spcAft>
            </a:pPr>
            <a:r>
              <a:rPr lang="en-US" sz="1500" dirty="0" smtClean="0">
                <a:solidFill>
                  <a:srgbClr val="474747"/>
                </a:solidFill>
                <a:latin typeface="Verdana"/>
                <a:cs typeface="Verdana"/>
              </a:rPr>
              <a:t>City of Milan: </a:t>
            </a:r>
            <a:r>
              <a:rPr lang="en-US" sz="1500" b="1" dirty="0" smtClean="0">
                <a:solidFill>
                  <a:srgbClr val="474747"/>
                </a:solidFill>
                <a:latin typeface="Verdana"/>
                <a:cs typeface="Verdana"/>
              </a:rPr>
              <a:t>12 </a:t>
            </a:r>
            <a:r>
              <a:rPr lang="en-US" sz="1500" b="1" dirty="0">
                <a:solidFill>
                  <a:srgbClr val="474747"/>
                </a:solidFill>
                <a:latin typeface="Verdana"/>
                <a:cs typeface="Verdana"/>
              </a:rPr>
              <a:t>Tricycles </a:t>
            </a:r>
            <a:r>
              <a:rPr lang="en-US" sz="1500" b="1" dirty="0" smtClean="0">
                <a:solidFill>
                  <a:srgbClr val="474747"/>
                </a:solidFill>
                <a:latin typeface="Verdana"/>
                <a:cs typeface="Verdana"/>
              </a:rPr>
              <a:t>– </a:t>
            </a:r>
            <a:r>
              <a:rPr lang="en-US" sz="1500" dirty="0" smtClean="0">
                <a:solidFill>
                  <a:srgbClr val="474747"/>
                </a:solidFill>
                <a:latin typeface="Verdana"/>
                <a:cs typeface="Verdana"/>
              </a:rPr>
              <a:t>electric pedal assisted cycles</a:t>
            </a:r>
          </a:p>
          <a:p>
            <a:pPr algn="just">
              <a:lnSpc>
                <a:spcPts val="2100"/>
              </a:lnSpc>
              <a:spcBef>
                <a:spcPts val="0"/>
              </a:spcBef>
              <a:spcAft>
                <a:spcPts val="1200"/>
              </a:spcAft>
            </a:pPr>
            <a:r>
              <a:rPr lang="en-US" sz="1500" dirty="0" smtClean="0">
                <a:solidFill>
                  <a:schemeClr val="tx1">
                    <a:lumMod val="75000"/>
                    <a:lumOff val="25000"/>
                  </a:schemeClr>
                </a:solidFill>
                <a:latin typeface="Verdana"/>
                <a:cs typeface="Verdana"/>
              </a:rPr>
              <a:t>Light, </a:t>
            </a:r>
            <a:r>
              <a:rPr lang="en-US" sz="1500" dirty="0">
                <a:solidFill>
                  <a:schemeClr val="tx1">
                    <a:lumMod val="75000"/>
                    <a:lumOff val="25000"/>
                  </a:schemeClr>
                </a:solidFill>
                <a:latin typeface="Verdana"/>
                <a:cs typeface="Verdana"/>
              </a:rPr>
              <a:t>versatile, </a:t>
            </a:r>
            <a:r>
              <a:rPr lang="en-US" sz="1500" b="1" dirty="0">
                <a:solidFill>
                  <a:schemeClr val="tx1">
                    <a:lumMod val="75000"/>
                    <a:lumOff val="25000"/>
                  </a:schemeClr>
                </a:solidFill>
                <a:latin typeface="Verdana"/>
                <a:cs typeface="Verdana"/>
              </a:rPr>
              <a:t>multifun</a:t>
            </a:r>
            <a:r>
              <a:rPr lang="en-US" sz="1500" b="1" dirty="0">
                <a:solidFill>
                  <a:srgbClr val="474747"/>
                </a:solidFill>
                <a:latin typeface="Verdana"/>
                <a:cs typeface="Verdana"/>
              </a:rPr>
              <a:t>ctional </a:t>
            </a:r>
            <a:r>
              <a:rPr lang="en-US" sz="1500" b="1" dirty="0" smtClean="0">
                <a:solidFill>
                  <a:srgbClr val="474747"/>
                </a:solidFill>
                <a:latin typeface="Verdana"/>
                <a:cs typeface="Verdana"/>
              </a:rPr>
              <a:t>vehicle. </a:t>
            </a:r>
            <a:endParaRPr lang="en-US" sz="1500" b="1" dirty="0">
              <a:solidFill>
                <a:srgbClr val="474747"/>
              </a:solidFill>
              <a:latin typeface="Verdana"/>
              <a:cs typeface="Verdana"/>
            </a:endParaRPr>
          </a:p>
          <a:p>
            <a:pPr algn="just">
              <a:lnSpc>
                <a:spcPts val="2100"/>
              </a:lnSpc>
              <a:spcBef>
                <a:spcPts val="0"/>
              </a:spcBef>
              <a:spcAft>
                <a:spcPts val="1200"/>
              </a:spcAft>
            </a:pPr>
            <a:r>
              <a:rPr lang="en-US" sz="1500" b="1" dirty="0" smtClean="0">
                <a:solidFill>
                  <a:srgbClr val="474747"/>
                </a:solidFill>
                <a:latin typeface="Verdana"/>
                <a:cs typeface="Verdana"/>
              </a:rPr>
              <a:t>Zero </a:t>
            </a:r>
            <a:r>
              <a:rPr lang="en-US" sz="1500" b="1" dirty="0">
                <a:solidFill>
                  <a:srgbClr val="474747"/>
                </a:solidFill>
                <a:latin typeface="Verdana"/>
                <a:cs typeface="Verdana"/>
              </a:rPr>
              <a:t>emissions. </a:t>
            </a:r>
            <a:r>
              <a:rPr lang="en-US" sz="1500" dirty="0" smtClean="0">
                <a:solidFill>
                  <a:srgbClr val="474747"/>
                </a:solidFill>
                <a:latin typeface="Verdana"/>
                <a:cs typeface="Verdana"/>
              </a:rPr>
              <a:t>It is environmentally friendly as </a:t>
            </a:r>
            <a:r>
              <a:rPr lang="en-US" sz="1500" dirty="0">
                <a:solidFill>
                  <a:srgbClr val="474747"/>
                </a:solidFill>
                <a:latin typeface="Verdana"/>
                <a:cs typeface="Verdana"/>
              </a:rPr>
              <a:t>it is equipped with photovoltaic roof panels</a:t>
            </a:r>
          </a:p>
          <a:p>
            <a:pPr algn="just">
              <a:lnSpc>
                <a:spcPts val="2100"/>
              </a:lnSpc>
              <a:spcBef>
                <a:spcPts val="0"/>
              </a:spcBef>
              <a:spcAft>
                <a:spcPts val="1200"/>
              </a:spcAft>
            </a:pPr>
            <a:r>
              <a:rPr lang="en-US" sz="1500" dirty="0">
                <a:solidFill>
                  <a:srgbClr val="474747"/>
                </a:solidFill>
                <a:latin typeface="Verdana"/>
                <a:cs typeface="Verdana"/>
              </a:rPr>
              <a:t>Cleaning service </a:t>
            </a:r>
            <a:r>
              <a:rPr lang="en-US" sz="1500" dirty="0" smtClean="0">
                <a:solidFill>
                  <a:srgbClr val="474747"/>
                </a:solidFill>
                <a:latin typeface="Verdana"/>
                <a:cs typeface="Verdana"/>
              </a:rPr>
              <a:t>that can </a:t>
            </a:r>
            <a:r>
              <a:rPr lang="en-US" sz="1500" dirty="0">
                <a:solidFill>
                  <a:srgbClr val="474747"/>
                </a:solidFill>
                <a:latin typeface="Verdana"/>
                <a:cs typeface="Verdana"/>
              </a:rPr>
              <a:t>partially </a:t>
            </a:r>
            <a:r>
              <a:rPr lang="en-US" sz="1500" b="1" dirty="0" smtClean="0">
                <a:solidFill>
                  <a:srgbClr val="474747"/>
                </a:solidFill>
                <a:latin typeface="Verdana"/>
                <a:cs typeface="Verdana"/>
              </a:rPr>
              <a:t>replace </a:t>
            </a:r>
            <a:r>
              <a:rPr lang="en-US" sz="1500" dirty="0">
                <a:solidFill>
                  <a:srgbClr val="474747"/>
                </a:solidFill>
                <a:latin typeface="Verdana"/>
                <a:cs typeface="Verdana"/>
              </a:rPr>
              <a:t>the </a:t>
            </a:r>
            <a:r>
              <a:rPr lang="en-US" sz="1500" b="1" dirty="0" smtClean="0">
                <a:solidFill>
                  <a:schemeClr val="tx1">
                    <a:lumMod val="75000"/>
                    <a:lumOff val="25000"/>
                  </a:schemeClr>
                </a:solidFill>
                <a:latin typeface="Verdana"/>
                <a:cs typeface="Verdana"/>
              </a:rPr>
              <a:t>cart</a:t>
            </a:r>
            <a:r>
              <a:rPr lang="en-US" sz="1500" b="1" dirty="0" smtClean="0">
                <a:solidFill>
                  <a:srgbClr val="474747"/>
                </a:solidFill>
                <a:latin typeface="Verdana"/>
                <a:cs typeface="Verdana"/>
              </a:rPr>
              <a:t> sweeper</a:t>
            </a:r>
            <a:endParaRPr lang="en-US" sz="1500" b="1" dirty="0">
              <a:solidFill>
                <a:srgbClr val="474747"/>
              </a:solidFill>
              <a:latin typeface="Verdana"/>
              <a:cs typeface="Verdana"/>
            </a:endParaRPr>
          </a:p>
          <a:p>
            <a:pPr algn="just">
              <a:lnSpc>
                <a:spcPts val="2100"/>
              </a:lnSpc>
              <a:spcBef>
                <a:spcPts val="0"/>
              </a:spcBef>
              <a:spcAft>
                <a:spcPts val="1200"/>
              </a:spcAft>
            </a:pPr>
            <a:r>
              <a:rPr lang="en-US" sz="1500" b="1" dirty="0" smtClean="0">
                <a:solidFill>
                  <a:srgbClr val="474747"/>
                </a:solidFill>
                <a:latin typeface="Verdana"/>
                <a:cs typeface="Verdana"/>
              </a:rPr>
              <a:t>Side panel equipped with communication </a:t>
            </a:r>
            <a:r>
              <a:rPr lang="en-US" sz="1500" b="1" dirty="0">
                <a:solidFill>
                  <a:srgbClr val="474747"/>
                </a:solidFill>
                <a:latin typeface="Verdana"/>
                <a:cs typeface="Verdana"/>
              </a:rPr>
              <a:t>campaigns </a:t>
            </a:r>
            <a:r>
              <a:rPr lang="en-US" sz="1500" dirty="0">
                <a:solidFill>
                  <a:srgbClr val="474747"/>
                </a:solidFill>
                <a:latin typeface="Verdana"/>
                <a:cs typeface="Verdana"/>
              </a:rPr>
              <a:t>"how much do you </a:t>
            </a:r>
            <a:r>
              <a:rPr lang="en-US" sz="1500" dirty="0" smtClean="0">
                <a:solidFill>
                  <a:srgbClr val="474747"/>
                </a:solidFill>
                <a:latin typeface="Verdana"/>
                <a:cs typeface="Verdana"/>
              </a:rPr>
              <a:t>love it?" against </a:t>
            </a:r>
            <a:r>
              <a:rPr lang="en-US" sz="1500" dirty="0">
                <a:solidFill>
                  <a:srgbClr val="474747"/>
                </a:solidFill>
                <a:latin typeface="Verdana"/>
                <a:cs typeface="Verdana"/>
              </a:rPr>
              <a:t>cigarette butts, incorrect use of </a:t>
            </a:r>
            <a:r>
              <a:rPr lang="en-US" sz="1500" dirty="0" smtClean="0">
                <a:solidFill>
                  <a:srgbClr val="474747"/>
                </a:solidFill>
                <a:latin typeface="Verdana"/>
                <a:cs typeface="Verdana"/>
              </a:rPr>
              <a:t>street bins and illegal dumping in the City.</a:t>
            </a:r>
          </a:p>
          <a:p>
            <a:pPr algn="just">
              <a:lnSpc>
                <a:spcPts val="2100"/>
              </a:lnSpc>
              <a:spcBef>
                <a:spcPts val="0"/>
              </a:spcBef>
              <a:spcAft>
                <a:spcPts val="1200"/>
              </a:spcAft>
            </a:pPr>
            <a:r>
              <a:rPr lang="en-US" sz="1500" dirty="0" smtClean="0">
                <a:solidFill>
                  <a:srgbClr val="474747"/>
                </a:solidFill>
                <a:latin typeface="Verdana"/>
                <a:cs typeface="Verdana"/>
              </a:rPr>
              <a:t>Ready </a:t>
            </a:r>
            <a:r>
              <a:rPr lang="en-US" sz="1500" dirty="0">
                <a:solidFill>
                  <a:srgbClr val="474747"/>
                </a:solidFill>
                <a:latin typeface="Verdana"/>
                <a:cs typeface="Verdana"/>
              </a:rPr>
              <a:t>for </a:t>
            </a:r>
            <a:r>
              <a:rPr lang="en-US" sz="1500" b="1" dirty="0">
                <a:solidFill>
                  <a:srgbClr val="474747"/>
                </a:solidFill>
                <a:latin typeface="Verdana"/>
                <a:cs typeface="Verdana"/>
              </a:rPr>
              <a:t>additional </a:t>
            </a:r>
            <a:r>
              <a:rPr lang="en-US" sz="1500" b="1" dirty="0" smtClean="0">
                <a:solidFill>
                  <a:srgbClr val="474747"/>
                </a:solidFill>
                <a:latin typeface="Verdana"/>
                <a:cs typeface="Verdana"/>
              </a:rPr>
              <a:t>sensors </a:t>
            </a:r>
            <a:r>
              <a:rPr lang="en-US" sz="1500" dirty="0" smtClean="0">
                <a:solidFill>
                  <a:srgbClr val="474747"/>
                </a:solidFill>
                <a:latin typeface="Verdana"/>
                <a:cs typeface="Verdana"/>
              </a:rPr>
              <a:t>equipment </a:t>
            </a:r>
            <a:r>
              <a:rPr lang="en-US" sz="1500" dirty="0">
                <a:solidFill>
                  <a:srgbClr val="474747"/>
                </a:solidFill>
                <a:latin typeface="Verdana"/>
                <a:cs typeface="Verdana"/>
              </a:rPr>
              <a:t>(air quality monitoring, traffic control, ...)</a:t>
            </a:r>
            <a:endParaRPr lang="it-IT" sz="1500" dirty="0">
              <a:solidFill>
                <a:srgbClr val="474747"/>
              </a:solidFill>
              <a:latin typeface="Verdana"/>
              <a:cs typeface="Verdana"/>
            </a:endParaRPr>
          </a:p>
          <a:p>
            <a:pPr algn="just">
              <a:lnSpc>
                <a:spcPts val="2100"/>
              </a:lnSpc>
              <a:spcBef>
                <a:spcPts val="0"/>
              </a:spcBef>
              <a:spcAft>
                <a:spcPts val="1200"/>
              </a:spcAft>
            </a:pPr>
            <a:endParaRPr lang="it-IT" sz="1500" b="1" dirty="0" smtClean="0">
              <a:solidFill>
                <a:srgbClr val="474747"/>
              </a:solidFill>
              <a:latin typeface="Verdana"/>
              <a:cs typeface="Verdana"/>
            </a:endParaRPr>
          </a:p>
        </p:txBody>
      </p:sp>
      <p:pic>
        <p:nvPicPr>
          <p:cNvPr id="1026" name="Picture 2" descr="\\group.local\sharedir\Amsa\MSS\PROGETTI\T-riciclo\5. Foto e Video\20161028_1150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8020" y="1813324"/>
            <a:ext cx="3240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31" y="1871418"/>
            <a:ext cx="19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0" y="3946217"/>
            <a:ext cx="19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60" y="4623766"/>
            <a:ext cx="19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02" y="2936470"/>
            <a:ext cx="19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08" y="2529415"/>
            <a:ext cx="19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08" y="5783071"/>
            <a:ext cx="19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T-RICICLO</a:t>
            </a:r>
            <a:endParaRPr lang="en-US" sz="2200" dirty="0">
              <a:solidFill>
                <a:srgbClr val="409641"/>
              </a:solidFill>
              <a:latin typeface="Verdana"/>
              <a:cs typeface="Verdana"/>
            </a:endParaRPr>
          </a:p>
        </p:txBody>
      </p:sp>
      <p:sp>
        <p:nvSpPr>
          <p:cNvPr id="16" name="CasellaDiTesto 15"/>
          <p:cNvSpPr txBox="1"/>
          <p:nvPr/>
        </p:nvSpPr>
        <p:spPr>
          <a:xfrm>
            <a:off x="463276" y="822531"/>
            <a:ext cx="5448928"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 new ecofriendly and smart cleaning service</a:t>
            </a:r>
          </a:p>
        </p:txBody>
      </p:sp>
    </p:spTree>
    <p:extLst>
      <p:ext uri="{BB962C8B-B14F-4D97-AF65-F5344CB8AC3E}">
        <p14:creationId xmlns:p14="http://schemas.microsoft.com/office/powerpoint/2010/main" val="233664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0216" t="43675" r="62865" b="18939"/>
          <a:stretch/>
        </p:blipFill>
        <p:spPr bwMode="auto">
          <a:xfrm flipH="1">
            <a:off x="2954864" y="2140326"/>
            <a:ext cx="3857502" cy="303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llout 14 6"/>
          <p:cNvSpPr/>
          <p:nvPr/>
        </p:nvSpPr>
        <p:spPr>
          <a:xfrm>
            <a:off x="7168659" y="1521019"/>
            <a:ext cx="2288379" cy="766118"/>
          </a:xfrm>
          <a:prstGeom prst="accentBorderCallout2">
            <a:avLst>
              <a:gd name="adj1" fmla="val 18750"/>
              <a:gd name="adj2" fmla="val -8333"/>
              <a:gd name="adj3" fmla="val 18750"/>
              <a:gd name="adj4" fmla="val -16667"/>
              <a:gd name="adj5" fmla="val 123695"/>
              <a:gd name="adj6" fmla="val -65929"/>
            </a:avLst>
          </a:prstGeom>
          <a:solidFill>
            <a:srgbClr val="DDDD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dirty="0" smtClean="0">
                <a:solidFill>
                  <a:schemeClr val="tx1"/>
                </a:solidFill>
                <a:latin typeface="Verdana" pitchFamily="34" charset="0"/>
                <a:ea typeface="Verdana" pitchFamily="34" charset="0"/>
                <a:cs typeface="Verdana" pitchFamily="34" charset="0"/>
              </a:rPr>
              <a:t>PHOTOVOLTAIC PANEL</a:t>
            </a:r>
          </a:p>
          <a:p>
            <a:pPr algn="ctr"/>
            <a:r>
              <a:rPr lang="it-IT" sz="1000" dirty="0" err="1" smtClean="0">
                <a:solidFill>
                  <a:schemeClr val="tx1"/>
                </a:solidFill>
                <a:latin typeface="Verdana" pitchFamily="34" charset="0"/>
                <a:ea typeface="Verdana" pitchFamily="34" charset="0"/>
                <a:cs typeface="Verdana" pitchFamily="34" charset="0"/>
              </a:rPr>
              <a:t>Generated</a:t>
            </a:r>
            <a:r>
              <a:rPr lang="it-IT" sz="1000" dirty="0" smtClean="0">
                <a:solidFill>
                  <a:schemeClr val="tx1"/>
                </a:solidFill>
                <a:latin typeface="Verdana" pitchFamily="34" charset="0"/>
                <a:ea typeface="Verdana" pitchFamily="34" charset="0"/>
                <a:cs typeface="Verdana" pitchFamily="34" charset="0"/>
              </a:rPr>
              <a:t> </a:t>
            </a:r>
            <a:r>
              <a:rPr lang="it-IT" sz="1000" dirty="0" err="1" smtClean="0">
                <a:solidFill>
                  <a:schemeClr val="tx1"/>
                </a:solidFill>
                <a:latin typeface="Verdana" pitchFamily="34" charset="0"/>
                <a:ea typeface="Verdana" pitchFamily="34" charset="0"/>
                <a:cs typeface="Verdana" pitchFamily="34" charset="0"/>
              </a:rPr>
              <a:t>power</a:t>
            </a:r>
            <a:r>
              <a:rPr lang="it-IT" sz="1000" dirty="0" smtClean="0">
                <a:solidFill>
                  <a:schemeClr val="tx1"/>
                </a:solidFill>
                <a:latin typeface="Verdana" pitchFamily="34" charset="0"/>
                <a:ea typeface="Verdana" pitchFamily="34" charset="0"/>
                <a:cs typeface="Verdana" pitchFamily="34" charset="0"/>
              </a:rPr>
              <a:t> output: 250W</a:t>
            </a:r>
            <a:endParaRPr lang="it-IT" sz="1000" dirty="0">
              <a:solidFill>
                <a:schemeClr val="tx1"/>
              </a:solidFill>
              <a:latin typeface="Verdana" pitchFamily="34" charset="0"/>
              <a:ea typeface="Verdana" pitchFamily="34" charset="0"/>
              <a:cs typeface="Verdana" pitchFamily="34" charset="0"/>
            </a:endParaRPr>
          </a:p>
        </p:txBody>
      </p:sp>
      <p:sp>
        <p:nvSpPr>
          <p:cNvPr id="29" name="Callout 14 28"/>
          <p:cNvSpPr/>
          <p:nvPr/>
        </p:nvSpPr>
        <p:spPr>
          <a:xfrm>
            <a:off x="7160418" y="2538409"/>
            <a:ext cx="2288379" cy="766118"/>
          </a:xfrm>
          <a:prstGeom prst="accentBorderCallout2">
            <a:avLst>
              <a:gd name="adj1" fmla="val 18750"/>
              <a:gd name="adj2" fmla="val -8333"/>
              <a:gd name="adj3" fmla="val 18750"/>
              <a:gd name="adj4" fmla="val -16667"/>
              <a:gd name="adj5" fmla="val 91532"/>
              <a:gd name="adj6" fmla="val -40325"/>
            </a:avLst>
          </a:prstGeom>
          <a:solidFill>
            <a:srgbClr val="DDDD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smtClean="0">
                <a:solidFill>
                  <a:schemeClr val="tx1"/>
                </a:solidFill>
                <a:latin typeface="Verdana" pitchFamily="34" charset="0"/>
                <a:ea typeface="Verdana" pitchFamily="34" charset="0"/>
                <a:cs typeface="Verdana" pitchFamily="34" charset="0"/>
              </a:rPr>
              <a:t>3 DRIVING MODES</a:t>
            </a:r>
          </a:p>
          <a:p>
            <a:pPr algn="ctr"/>
            <a:r>
              <a:rPr lang="it-IT" sz="1000" dirty="0" smtClean="0">
                <a:solidFill>
                  <a:schemeClr val="tx1"/>
                </a:solidFill>
                <a:latin typeface="Verdana" pitchFamily="34" charset="0"/>
                <a:ea typeface="Verdana" pitchFamily="34" charset="0"/>
                <a:cs typeface="Verdana" pitchFamily="34" charset="0"/>
              </a:rPr>
              <a:t>Economy – </a:t>
            </a:r>
            <a:r>
              <a:rPr lang="it-IT" sz="1000" dirty="0" err="1" smtClean="0">
                <a:solidFill>
                  <a:schemeClr val="tx1"/>
                </a:solidFill>
                <a:latin typeface="Verdana" pitchFamily="34" charset="0"/>
                <a:ea typeface="Verdana" pitchFamily="34" charset="0"/>
                <a:cs typeface="Verdana" pitchFamily="34" charset="0"/>
              </a:rPr>
              <a:t>Normal</a:t>
            </a:r>
            <a:r>
              <a:rPr lang="it-IT" sz="1000" dirty="0" smtClean="0">
                <a:solidFill>
                  <a:schemeClr val="tx1"/>
                </a:solidFill>
                <a:latin typeface="Verdana" pitchFamily="34" charset="0"/>
                <a:ea typeface="Verdana" pitchFamily="34" charset="0"/>
                <a:cs typeface="Verdana" pitchFamily="34" charset="0"/>
              </a:rPr>
              <a:t> - Turbo</a:t>
            </a:r>
            <a:endParaRPr lang="it-IT" sz="1000" dirty="0">
              <a:solidFill>
                <a:schemeClr val="tx1"/>
              </a:solidFill>
              <a:latin typeface="Verdana" pitchFamily="34" charset="0"/>
              <a:ea typeface="Verdana" pitchFamily="34" charset="0"/>
              <a:cs typeface="Verdana" pitchFamily="34" charset="0"/>
            </a:endParaRPr>
          </a:p>
        </p:txBody>
      </p:sp>
      <p:sp>
        <p:nvSpPr>
          <p:cNvPr id="30" name="Callout 14 29"/>
          <p:cNvSpPr/>
          <p:nvPr/>
        </p:nvSpPr>
        <p:spPr>
          <a:xfrm>
            <a:off x="7160418" y="3625825"/>
            <a:ext cx="2288379" cy="766118"/>
          </a:xfrm>
          <a:prstGeom prst="accentBorderCallout2">
            <a:avLst>
              <a:gd name="adj1" fmla="val 18750"/>
              <a:gd name="adj2" fmla="val -8333"/>
              <a:gd name="adj3" fmla="val 18750"/>
              <a:gd name="adj4" fmla="val -16667"/>
              <a:gd name="adj5" fmla="val 47984"/>
              <a:gd name="adj6" fmla="val -42439"/>
            </a:avLst>
          </a:prstGeom>
          <a:solidFill>
            <a:srgbClr val="DDDD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smtClean="0">
                <a:solidFill>
                  <a:schemeClr val="tx1"/>
                </a:solidFill>
                <a:latin typeface="Verdana" pitchFamily="34" charset="0"/>
                <a:ea typeface="Verdana" pitchFamily="34" charset="0"/>
                <a:cs typeface="Verdana" pitchFamily="34" charset="0"/>
              </a:rPr>
              <a:t>PEDAL ASSIST SYSTEM</a:t>
            </a:r>
          </a:p>
          <a:p>
            <a:pPr algn="ctr"/>
            <a:r>
              <a:rPr lang="it-IT" sz="1000" dirty="0" smtClean="0">
                <a:solidFill>
                  <a:schemeClr val="tx1"/>
                </a:solidFill>
                <a:latin typeface="Verdana" pitchFamily="34" charset="0"/>
                <a:ea typeface="Verdana" pitchFamily="34" charset="0"/>
                <a:cs typeface="Verdana" pitchFamily="34" charset="0"/>
              </a:rPr>
              <a:t>KERS </a:t>
            </a:r>
            <a:r>
              <a:rPr lang="it-IT" sz="1000" dirty="0" err="1" smtClean="0">
                <a:solidFill>
                  <a:schemeClr val="tx1"/>
                </a:solidFill>
                <a:latin typeface="Verdana" pitchFamily="34" charset="0"/>
                <a:ea typeface="Verdana" pitchFamily="34" charset="0"/>
                <a:cs typeface="Verdana" pitchFamily="34" charset="0"/>
              </a:rPr>
              <a:t>regenerative</a:t>
            </a:r>
            <a:r>
              <a:rPr lang="it-IT" sz="1000" dirty="0" smtClean="0">
                <a:solidFill>
                  <a:schemeClr val="tx1"/>
                </a:solidFill>
                <a:latin typeface="Verdana" pitchFamily="34" charset="0"/>
                <a:ea typeface="Verdana" pitchFamily="34" charset="0"/>
                <a:cs typeface="Verdana" pitchFamily="34" charset="0"/>
              </a:rPr>
              <a:t> </a:t>
            </a:r>
            <a:r>
              <a:rPr lang="it-IT" sz="1000" dirty="0" err="1" smtClean="0">
                <a:solidFill>
                  <a:schemeClr val="tx1"/>
                </a:solidFill>
                <a:latin typeface="Verdana" pitchFamily="34" charset="0"/>
                <a:ea typeface="Verdana" pitchFamily="34" charset="0"/>
                <a:cs typeface="Verdana" pitchFamily="34" charset="0"/>
              </a:rPr>
              <a:t>braking</a:t>
            </a:r>
            <a:endParaRPr lang="it-IT" sz="1000" dirty="0">
              <a:solidFill>
                <a:schemeClr val="tx1"/>
              </a:solidFill>
              <a:latin typeface="Verdana" pitchFamily="34" charset="0"/>
              <a:ea typeface="Verdana" pitchFamily="34" charset="0"/>
              <a:cs typeface="Verdana" pitchFamily="34" charset="0"/>
            </a:endParaRPr>
          </a:p>
        </p:txBody>
      </p:sp>
      <p:sp>
        <p:nvSpPr>
          <p:cNvPr id="32" name="Callout 14 31"/>
          <p:cNvSpPr/>
          <p:nvPr/>
        </p:nvSpPr>
        <p:spPr>
          <a:xfrm>
            <a:off x="7160417" y="4766745"/>
            <a:ext cx="2288379" cy="766118"/>
          </a:xfrm>
          <a:prstGeom prst="accentBorderCallout2">
            <a:avLst>
              <a:gd name="adj1" fmla="val 18750"/>
              <a:gd name="adj2" fmla="val -8333"/>
              <a:gd name="adj3" fmla="val 18750"/>
              <a:gd name="adj4" fmla="val -16667"/>
              <a:gd name="adj5" fmla="val -21371"/>
              <a:gd name="adj6" fmla="val -44976"/>
            </a:avLst>
          </a:prstGeom>
          <a:solidFill>
            <a:srgbClr val="DDDD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smtClean="0">
                <a:solidFill>
                  <a:schemeClr val="tx1"/>
                </a:solidFill>
                <a:latin typeface="Verdana" pitchFamily="34" charset="0"/>
                <a:ea typeface="Verdana" pitchFamily="34" charset="0"/>
                <a:cs typeface="Verdana" pitchFamily="34" charset="0"/>
              </a:rPr>
              <a:t>ONBOARD COMPUTER </a:t>
            </a:r>
            <a:r>
              <a:rPr lang="it-IT" sz="1000" dirty="0" err="1" smtClean="0">
                <a:solidFill>
                  <a:schemeClr val="tx1"/>
                </a:solidFill>
                <a:latin typeface="Verdana" pitchFamily="34" charset="0"/>
                <a:ea typeface="Verdana" pitchFamily="34" charset="0"/>
                <a:cs typeface="Verdana" pitchFamily="34" charset="0"/>
              </a:rPr>
              <a:t>allowing</a:t>
            </a:r>
            <a:r>
              <a:rPr lang="it-IT" sz="1000" dirty="0" smtClean="0">
                <a:solidFill>
                  <a:schemeClr val="tx1"/>
                </a:solidFill>
                <a:latin typeface="Verdana" pitchFamily="34" charset="0"/>
                <a:ea typeface="Verdana" pitchFamily="34" charset="0"/>
                <a:cs typeface="Verdana" pitchFamily="34" charset="0"/>
              </a:rPr>
              <a:t> 5 </a:t>
            </a:r>
            <a:r>
              <a:rPr lang="it-IT" sz="1000" dirty="0" err="1" smtClean="0">
                <a:solidFill>
                  <a:schemeClr val="tx1"/>
                </a:solidFill>
                <a:latin typeface="Verdana" pitchFamily="34" charset="0"/>
                <a:ea typeface="Verdana" pitchFamily="34" charset="0"/>
                <a:cs typeface="Verdana" pitchFamily="34" charset="0"/>
              </a:rPr>
              <a:t>speed</a:t>
            </a:r>
            <a:r>
              <a:rPr lang="it-IT" sz="1000" dirty="0" smtClean="0">
                <a:solidFill>
                  <a:schemeClr val="tx1"/>
                </a:solidFill>
                <a:latin typeface="Verdana" pitchFamily="34" charset="0"/>
                <a:ea typeface="Verdana" pitchFamily="34" charset="0"/>
                <a:cs typeface="Verdana" pitchFamily="34" charset="0"/>
              </a:rPr>
              <a:t> </a:t>
            </a:r>
            <a:r>
              <a:rPr lang="it-IT" sz="1000" dirty="0" err="1" smtClean="0">
                <a:solidFill>
                  <a:schemeClr val="tx1"/>
                </a:solidFill>
                <a:latin typeface="Verdana" pitchFamily="34" charset="0"/>
                <a:ea typeface="Verdana" pitchFamily="34" charset="0"/>
                <a:cs typeface="Verdana" pitchFamily="34" charset="0"/>
              </a:rPr>
              <a:t>gears</a:t>
            </a:r>
            <a:r>
              <a:rPr lang="it-IT" sz="1000" dirty="0" smtClean="0">
                <a:solidFill>
                  <a:schemeClr val="tx1"/>
                </a:solidFill>
                <a:latin typeface="Verdana" pitchFamily="34" charset="0"/>
                <a:ea typeface="Verdana" pitchFamily="34" charset="0"/>
                <a:cs typeface="Verdana" pitchFamily="34" charset="0"/>
              </a:rPr>
              <a:t> </a:t>
            </a:r>
            <a:r>
              <a:rPr lang="it-IT" sz="1000" dirty="0" err="1" smtClean="0">
                <a:solidFill>
                  <a:schemeClr val="tx1"/>
                </a:solidFill>
                <a:latin typeface="Verdana" pitchFamily="34" charset="0"/>
                <a:ea typeface="Verdana" pitchFamily="34" charset="0"/>
                <a:cs typeface="Verdana" pitchFamily="34" charset="0"/>
              </a:rPr>
              <a:t>variations</a:t>
            </a:r>
            <a:r>
              <a:rPr lang="it-IT" sz="1000" dirty="0" smtClean="0">
                <a:solidFill>
                  <a:schemeClr val="tx1"/>
                </a:solidFill>
                <a:latin typeface="Verdana" pitchFamily="34" charset="0"/>
                <a:ea typeface="Verdana" pitchFamily="34" charset="0"/>
                <a:cs typeface="Verdana" pitchFamily="34" charset="0"/>
              </a:rPr>
              <a:t> and </a:t>
            </a:r>
            <a:r>
              <a:rPr lang="it-IT" sz="1000" dirty="0" err="1" smtClean="0">
                <a:solidFill>
                  <a:schemeClr val="tx1"/>
                </a:solidFill>
                <a:latin typeface="Verdana" pitchFamily="34" charset="0"/>
                <a:ea typeface="Verdana" pitchFamily="34" charset="0"/>
                <a:cs typeface="Verdana" pitchFamily="34" charset="0"/>
              </a:rPr>
              <a:t>power</a:t>
            </a:r>
            <a:r>
              <a:rPr lang="it-IT" sz="1000" dirty="0" smtClean="0">
                <a:solidFill>
                  <a:schemeClr val="tx1"/>
                </a:solidFill>
                <a:latin typeface="Verdana" pitchFamily="34" charset="0"/>
                <a:ea typeface="Verdana" pitchFamily="34" charset="0"/>
                <a:cs typeface="Verdana" pitchFamily="34" charset="0"/>
              </a:rPr>
              <a:t> </a:t>
            </a:r>
            <a:r>
              <a:rPr lang="it-IT" sz="1000" dirty="0" err="1" smtClean="0">
                <a:solidFill>
                  <a:schemeClr val="tx1"/>
                </a:solidFill>
                <a:latin typeface="Verdana" pitchFamily="34" charset="0"/>
                <a:ea typeface="Verdana" pitchFamily="34" charset="0"/>
                <a:cs typeface="Verdana" pitchFamily="34" charset="0"/>
              </a:rPr>
              <a:t>level</a:t>
            </a:r>
            <a:r>
              <a:rPr lang="it-IT" sz="1000" dirty="0" smtClean="0">
                <a:solidFill>
                  <a:schemeClr val="tx1"/>
                </a:solidFill>
                <a:latin typeface="Verdana" pitchFamily="34" charset="0"/>
                <a:ea typeface="Verdana" pitchFamily="34" charset="0"/>
                <a:cs typeface="Verdana" pitchFamily="34" charset="0"/>
              </a:rPr>
              <a:t> </a:t>
            </a:r>
            <a:r>
              <a:rPr lang="it-IT" sz="1000" dirty="0" err="1" smtClean="0">
                <a:solidFill>
                  <a:schemeClr val="tx1"/>
                </a:solidFill>
                <a:latin typeface="Verdana" pitchFamily="34" charset="0"/>
                <a:ea typeface="Verdana" pitchFamily="34" charset="0"/>
                <a:cs typeface="Verdana" pitchFamily="34" charset="0"/>
              </a:rPr>
              <a:t>setting</a:t>
            </a:r>
            <a:endParaRPr lang="it-IT" sz="1000" dirty="0">
              <a:solidFill>
                <a:schemeClr val="tx1"/>
              </a:solidFill>
              <a:latin typeface="Verdana" pitchFamily="34" charset="0"/>
              <a:ea typeface="Verdana" pitchFamily="34" charset="0"/>
              <a:cs typeface="Verdana" pitchFamily="34" charset="0"/>
            </a:endParaRPr>
          </a:p>
        </p:txBody>
      </p:sp>
      <p:sp>
        <p:nvSpPr>
          <p:cNvPr id="9" name="Text Placeholder 32"/>
          <p:cNvSpPr txBox="1">
            <a:spLocks/>
          </p:cNvSpPr>
          <p:nvPr/>
        </p:nvSpPr>
        <p:spPr>
          <a:xfrm>
            <a:off x="463277" y="1550898"/>
            <a:ext cx="2714490" cy="439722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sz="1200" b="1" dirty="0" smtClean="0">
                <a:solidFill>
                  <a:srgbClr val="474747"/>
                </a:solidFill>
                <a:latin typeface="Verdana"/>
                <a:cs typeface="Verdana"/>
              </a:rPr>
              <a:t>T-Riciclo </a:t>
            </a:r>
            <a:r>
              <a:rPr lang="it-IT" sz="1200" b="1" dirty="0" err="1" smtClean="0">
                <a:solidFill>
                  <a:srgbClr val="474747"/>
                </a:solidFill>
                <a:latin typeface="Verdana"/>
                <a:cs typeface="Verdana"/>
              </a:rPr>
              <a:t>is</a:t>
            </a:r>
            <a:r>
              <a:rPr lang="it-IT" sz="1200" b="1" dirty="0" smtClean="0">
                <a:solidFill>
                  <a:srgbClr val="474747"/>
                </a:solidFill>
                <a:latin typeface="Verdana"/>
                <a:cs typeface="Verdana"/>
              </a:rPr>
              <a:t> the first </a:t>
            </a:r>
            <a:r>
              <a:rPr lang="it-IT" sz="1200" b="1" dirty="0" err="1" smtClean="0">
                <a:solidFill>
                  <a:srgbClr val="474747"/>
                </a:solidFill>
                <a:latin typeface="Verdana"/>
                <a:cs typeface="Verdana"/>
              </a:rPr>
              <a:t>pedal</a:t>
            </a:r>
            <a:r>
              <a:rPr lang="it-IT" sz="1200" b="1" dirty="0" smtClean="0">
                <a:solidFill>
                  <a:srgbClr val="474747"/>
                </a:solidFill>
                <a:latin typeface="Verdana"/>
                <a:cs typeface="Verdana"/>
              </a:rPr>
              <a:t> </a:t>
            </a:r>
            <a:r>
              <a:rPr lang="it-IT" sz="1200" b="1" dirty="0" err="1" smtClean="0">
                <a:solidFill>
                  <a:srgbClr val="474747"/>
                </a:solidFill>
                <a:latin typeface="Verdana"/>
                <a:cs typeface="Verdana"/>
              </a:rPr>
              <a:t>assisted</a:t>
            </a:r>
            <a:r>
              <a:rPr lang="it-IT" sz="1200" b="1" dirty="0" smtClean="0">
                <a:solidFill>
                  <a:srgbClr val="474747"/>
                </a:solidFill>
                <a:latin typeface="Verdana"/>
                <a:cs typeface="Verdana"/>
              </a:rPr>
              <a:t> e-bike with </a:t>
            </a:r>
            <a:r>
              <a:rPr lang="it-IT" sz="1200" b="1" dirty="0" err="1" smtClean="0">
                <a:solidFill>
                  <a:srgbClr val="474747"/>
                </a:solidFill>
                <a:latin typeface="Verdana"/>
                <a:cs typeface="Verdana"/>
              </a:rPr>
              <a:t>photovoltaic</a:t>
            </a:r>
            <a:r>
              <a:rPr lang="it-IT" sz="1200" b="1" dirty="0" smtClean="0">
                <a:solidFill>
                  <a:srgbClr val="474747"/>
                </a:solidFill>
                <a:latin typeface="Verdana"/>
                <a:cs typeface="Verdana"/>
              </a:rPr>
              <a:t> panel.</a:t>
            </a:r>
          </a:p>
          <a:p>
            <a:pPr marL="0" indent="0" algn="just">
              <a:buNone/>
            </a:pPr>
            <a:endParaRPr lang="it-IT" sz="1200" b="1" dirty="0">
              <a:solidFill>
                <a:srgbClr val="474747"/>
              </a:solidFill>
              <a:latin typeface="Verdana"/>
              <a:cs typeface="Verdana"/>
            </a:endParaRPr>
          </a:p>
          <a:p>
            <a:pPr marL="0" indent="0" algn="just">
              <a:buNone/>
            </a:pPr>
            <a:r>
              <a:rPr lang="en-US" sz="1200" dirty="0">
                <a:solidFill>
                  <a:srgbClr val="474747"/>
                </a:solidFill>
                <a:latin typeface="Verdana"/>
                <a:cs typeface="Verdana"/>
              </a:rPr>
              <a:t>It is a new technology </a:t>
            </a:r>
            <a:r>
              <a:rPr lang="en-US" sz="1200" dirty="0" smtClean="0">
                <a:solidFill>
                  <a:srgbClr val="474747"/>
                </a:solidFill>
                <a:latin typeface="Verdana"/>
                <a:cs typeface="Verdana"/>
              </a:rPr>
              <a:t>solution (developed by </a:t>
            </a:r>
            <a:r>
              <a:rPr lang="en-US" sz="1200" dirty="0" err="1" smtClean="0">
                <a:solidFill>
                  <a:srgbClr val="474747"/>
                </a:solidFill>
                <a:latin typeface="Verdana"/>
                <a:cs typeface="Verdana"/>
              </a:rPr>
              <a:t>Ecologia</a:t>
            </a:r>
            <a:r>
              <a:rPr lang="en-US" sz="1200" dirty="0" smtClean="0">
                <a:solidFill>
                  <a:srgbClr val="474747"/>
                </a:solidFill>
                <a:latin typeface="Verdana"/>
                <a:cs typeface="Verdana"/>
              </a:rPr>
              <a:t> </a:t>
            </a:r>
            <a:r>
              <a:rPr lang="en-US" sz="1200" dirty="0" err="1" smtClean="0">
                <a:solidFill>
                  <a:srgbClr val="474747"/>
                </a:solidFill>
                <a:latin typeface="Verdana"/>
                <a:cs typeface="Verdana"/>
              </a:rPr>
              <a:t>Soluzione</a:t>
            </a:r>
            <a:r>
              <a:rPr lang="en-US" sz="1200" dirty="0" smtClean="0">
                <a:solidFill>
                  <a:srgbClr val="474747"/>
                </a:solidFill>
                <a:latin typeface="Verdana"/>
                <a:cs typeface="Verdana"/>
              </a:rPr>
              <a:t> Ambiente)</a:t>
            </a:r>
            <a:r>
              <a:rPr lang="en-US" sz="1200" b="1" dirty="0" smtClean="0">
                <a:solidFill>
                  <a:srgbClr val="474747"/>
                </a:solidFill>
                <a:latin typeface="Verdana"/>
                <a:cs typeface="Verdana"/>
              </a:rPr>
              <a:t> </a:t>
            </a:r>
            <a:r>
              <a:rPr lang="en-US" sz="1200" b="1" dirty="0">
                <a:solidFill>
                  <a:srgbClr val="474747"/>
                </a:solidFill>
                <a:latin typeface="Verdana"/>
                <a:cs typeface="Verdana"/>
              </a:rPr>
              <a:t>tested during the Expo 2015 </a:t>
            </a:r>
            <a:r>
              <a:rPr lang="en-US" sz="1200" dirty="0">
                <a:solidFill>
                  <a:srgbClr val="474747"/>
                </a:solidFill>
                <a:latin typeface="Verdana"/>
                <a:cs typeface="Verdana"/>
              </a:rPr>
              <a:t>and the rolled-out during the first half of </a:t>
            </a:r>
            <a:r>
              <a:rPr lang="en-US" sz="1200" dirty="0" smtClean="0">
                <a:solidFill>
                  <a:srgbClr val="474747"/>
                </a:solidFill>
                <a:latin typeface="Verdana"/>
                <a:cs typeface="Verdana"/>
              </a:rPr>
              <a:t>2017, born to </a:t>
            </a:r>
            <a:r>
              <a:rPr lang="en-US" sz="1200" dirty="0" err="1" smtClean="0">
                <a:solidFill>
                  <a:srgbClr val="474747"/>
                </a:solidFill>
                <a:latin typeface="Verdana"/>
                <a:cs typeface="Verdana"/>
              </a:rPr>
              <a:t>to</a:t>
            </a:r>
            <a:r>
              <a:rPr lang="en-US" sz="1200" dirty="0" smtClean="0">
                <a:solidFill>
                  <a:srgbClr val="474747"/>
                </a:solidFill>
                <a:latin typeface="Verdana"/>
                <a:cs typeface="Verdana"/>
              </a:rPr>
              <a:t> </a:t>
            </a:r>
            <a:r>
              <a:rPr lang="en-US" sz="1200" dirty="0">
                <a:solidFill>
                  <a:srgbClr val="474747"/>
                </a:solidFill>
                <a:latin typeface="Verdana"/>
                <a:cs typeface="Verdana"/>
              </a:rPr>
              <a:t>improve the efficiency and effectiveness of the street cleaning service</a:t>
            </a:r>
            <a:r>
              <a:rPr lang="en-US" sz="1200" dirty="0" smtClean="0">
                <a:solidFill>
                  <a:srgbClr val="474747"/>
                </a:solidFill>
                <a:latin typeface="Verdana"/>
                <a:cs typeface="Verdana"/>
              </a:rPr>
              <a:t>.</a:t>
            </a:r>
          </a:p>
          <a:p>
            <a:pPr marL="0" indent="0" algn="just">
              <a:buNone/>
            </a:pPr>
            <a:endParaRPr lang="en-US" sz="1200" dirty="0">
              <a:solidFill>
                <a:srgbClr val="474747"/>
              </a:solidFill>
              <a:latin typeface="Verdana"/>
              <a:cs typeface="Verdana"/>
            </a:endParaRPr>
          </a:p>
          <a:p>
            <a:pPr marL="0" indent="0" algn="just">
              <a:buNone/>
            </a:pPr>
            <a:r>
              <a:rPr lang="en-US" sz="1200" dirty="0">
                <a:solidFill>
                  <a:srgbClr val="474747"/>
                </a:solidFill>
                <a:latin typeface="Verdana"/>
                <a:cs typeface="Verdana"/>
              </a:rPr>
              <a:t>Renewed the constant and capillary garrison for the maintenance of urban hygiene throughout the city.</a:t>
            </a:r>
          </a:p>
          <a:p>
            <a:pPr marL="0" indent="0" algn="just">
              <a:buNone/>
            </a:pPr>
            <a:r>
              <a:rPr lang="en-US" sz="1200" dirty="0">
                <a:solidFill>
                  <a:srgbClr val="474747"/>
                </a:solidFill>
                <a:latin typeface="Verdana"/>
                <a:cs typeface="Verdana"/>
              </a:rPr>
              <a:t>It moves quickly and freely in restricted traffic areas, pedestrian areas </a:t>
            </a:r>
            <a:endParaRPr lang="it-IT" sz="1200" dirty="0">
              <a:solidFill>
                <a:srgbClr val="474747"/>
              </a:solidFill>
              <a:latin typeface="Verdana"/>
              <a:cs typeface="Verdana"/>
            </a:endParaRPr>
          </a:p>
          <a:p>
            <a:pPr marL="0" indent="0" algn="just">
              <a:buNone/>
            </a:pPr>
            <a:r>
              <a:rPr lang="en-US" sz="1200" b="1" dirty="0">
                <a:solidFill>
                  <a:srgbClr val="474747"/>
                </a:solidFill>
                <a:latin typeface="Verdana"/>
                <a:cs typeface="Verdana"/>
              </a:rPr>
              <a:t>Ecological, easy to use, versatile and </a:t>
            </a:r>
            <a:r>
              <a:rPr lang="en-US" sz="1200" b="1" dirty="0" smtClean="0">
                <a:solidFill>
                  <a:srgbClr val="474747"/>
                </a:solidFill>
                <a:latin typeface="Verdana"/>
                <a:cs typeface="Verdana"/>
              </a:rPr>
              <a:t>multifunctional, </a:t>
            </a:r>
            <a:r>
              <a:rPr lang="en-US" sz="1200" dirty="0" smtClean="0">
                <a:solidFill>
                  <a:srgbClr val="474747"/>
                </a:solidFill>
                <a:latin typeface="Verdana"/>
                <a:cs typeface="Verdana"/>
              </a:rPr>
              <a:t>with a payload of 250kg.</a:t>
            </a:r>
            <a:endParaRPr lang="en-US" sz="1200" b="1" dirty="0" smtClean="0">
              <a:solidFill>
                <a:srgbClr val="474747"/>
              </a:solidFill>
              <a:latin typeface="Verdana"/>
              <a:cs typeface="Verdana"/>
            </a:endParaRPr>
          </a:p>
        </p:txBody>
      </p:sp>
      <p:sp>
        <p:nvSpPr>
          <p:cNvPr id="10" name="CasellaDiTesto 9"/>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T-RICICLO</a:t>
            </a:r>
            <a:endParaRPr lang="en-US" sz="2200" dirty="0">
              <a:solidFill>
                <a:srgbClr val="409641"/>
              </a:solidFill>
              <a:latin typeface="Verdana"/>
              <a:cs typeface="Verdana"/>
            </a:endParaRPr>
          </a:p>
        </p:txBody>
      </p:sp>
      <p:sp>
        <p:nvSpPr>
          <p:cNvPr id="11" name="CasellaDiTesto 10"/>
          <p:cNvSpPr txBox="1"/>
          <p:nvPr/>
        </p:nvSpPr>
        <p:spPr>
          <a:xfrm>
            <a:off x="463276" y="822531"/>
            <a:ext cx="1263038"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Overview</a:t>
            </a:r>
            <a:endParaRPr lang="en-US" dirty="0"/>
          </a:p>
        </p:txBody>
      </p:sp>
    </p:spTree>
    <p:extLst>
      <p:ext uri="{BB962C8B-B14F-4D97-AF65-F5344CB8AC3E}">
        <p14:creationId xmlns:p14="http://schemas.microsoft.com/office/powerpoint/2010/main" val="930766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10" y="1050803"/>
            <a:ext cx="7708922" cy="5137759"/>
          </a:xfrm>
          <a:prstGeom prst="rect">
            <a:avLst/>
          </a:prstGeom>
        </p:spPr>
      </p:pic>
      <p:sp>
        <p:nvSpPr>
          <p:cNvPr id="4" name="CasellaDiTesto 3"/>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T-RICICLO</a:t>
            </a:r>
            <a:endParaRPr lang="en-US" sz="2200" dirty="0">
              <a:solidFill>
                <a:srgbClr val="409641"/>
              </a:solidFill>
              <a:latin typeface="Verdana"/>
              <a:cs typeface="Verdana"/>
            </a:endParaRPr>
          </a:p>
        </p:txBody>
      </p:sp>
    </p:spTree>
    <p:extLst>
      <p:ext uri="{BB962C8B-B14F-4D97-AF65-F5344CB8AC3E}">
        <p14:creationId xmlns:p14="http://schemas.microsoft.com/office/powerpoint/2010/main" val="626973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917574" y="1295828"/>
            <a:ext cx="82535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u="sng">
                <a:solidFill>
                  <a:schemeClr val="tx1"/>
                </a:solidFill>
                <a:latin typeface="Verdana" pitchFamily="34" charset="0"/>
                <a:ea typeface="ヒラギノ角ゴ Pro W3" pitchFamily="100" charset="-128"/>
              </a:defRPr>
            </a:lvl1pPr>
            <a:lvl2pPr marL="742950" indent="-285750" eaLnBrk="0" hangingPunct="0">
              <a:defRPr u="sng">
                <a:solidFill>
                  <a:schemeClr val="tx1"/>
                </a:solidFill>
                <a:latin typeface="Verdana" pitchFamily="34" charset="0"/>
                <a:ea typeface="ヒラギノ角ゴ Pro W3" pitchFamily="100" charset="-128"/>
              </a:defRPr>
            </a:lvl2pPr>
            <a:lvl3pPr marL="1143000" indent="-228600" eaLnBrk="0" hangingPunct="0">
              <a:defRPr u="sng">
                <a:solidFill>
                  <a:schemeClr val="tx1"/>
                </a:solidFill>
                <a:latin typeface="Verdana" pitchFamily="34" charset="0"/>
                <a:ea typeface="ヒラギノ角ゴ Pro W3" pitchFamily="100" charset="-128"/>
              </a:defRPr>
            </a:lvl3pPr>
            <a:lvl4pPr marL="1600200" indent="-228600" eaLnBrk="0" hangingPunct="0">
              <a:defRPr u="sng">
                <a:solidFill>
                  <a:schemeClr val="tx1"/>
                </a:solidFill>
                <a:latin typeface="Verdana" pitchFamily="34" charset="0"/>
                <a:ea typeface="ヒラギノ角ゴ Pro W3" pitchFamily="100" charset="-128"/>
              </a:defRPr>
            </a:lvl4pPr>
            <a:lvl5pPr marL="2057400" indent="-228600" eaLnBrk="0" hangingPunct="0">
              <a:defRPr u="sng">
                <a:solidFill>
                  <a:schemeClr val="tx1"/>
                </a:solidFill>
                <a:latin typeface="Verdana" pitchFamily="34" charset="0"/>
                <a:ea typeface="ヒラギノ角ゴ Pro W3" pitchFamily="100" charset="-128"/>
              </a:defRPr>
            </a:lvl5pPr>
            <a:lvl6pPr marL="2514600" indent="-228600" algn="ctr"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marL="0" lvl="0" indent="0" algn="just" eaLnBrk="1" hangingPunct="1">
              <a:buClr>
                <a:srgbClr val="009FDA"/>
              </a:buClr>
            </a:pPr>
            <a:r>
              <a:rPr lang="en-US" sz="1400" b="1" u="none" dirty="0" smtClean="0">
                <a:solidFill>
                  <a:schemeClr val="tx1">
                    <a:lumMod val="75000"/>
                    <a:lumOff val="25000"/>
                  </a:schemeClr>
                </a:solidFill>
                <a:ea typeface="Verdana" panose="020B0604030504040204" pitchFamily="34" charset="0"/>
                <a:cs typeface="Verdana" panose="020B0604030504040204" pitchFamily="34" charset="0"/>
              </a:rPr>
              <a:t>Central operation room and territorial management services (TMS): </a:t>
            </a:r>
            <a:r>
              <a:rPr lang="en-US" sz="1400" u="none" dirty="0" smtClean="0">
                <a:solidFill>
                  <a:schemeClr val="tx1">
                    <a:lumMod val="75000"/>
                    <a:lumOff val="25000"/>
                  </a:schemeClr>
                </a:solidFill>
                <a:ea typeface="Verdana" panose="020B0604030504040204" pitchFamily="34" charset="0"/>
                <a:cs typeface="Verdana" panose="020B0604030504040204" pitchFamily="34" charset="0"/>
              </a:rPr>
              <a:t>system integration and display of  on-line information based on the </a:t>
            </a:r>
            <a:r>
              <a:rPr lang="en-US" sz="1400" b="1" u="none" dirty="0">
                <a:solidFill>
                  <a:schemeClr val="tx1">
                    <a:lumMod val="75000"/>
                    <a:lumOff val="25000"/>
                  </a:schemeClr>
                </a:solidFill>
                <a:ea typeface="Verdana" panose="020B0604030504040204" pitchFamily="34" charset="0"/>
                <a:cs typeface="Verdana" panose="020B0604030504040204" pitchFamily="34" charset="0"/>
              </a:rPr>
              <a:t>Vehicle tracking system (VTS): </a:t>
            </a:r>
            <a:r>
              <a:rPr lang="en-US" sz="1400" u="none" dirty="0">
                <a:solidFill>
                  <a:schemeClr val="tx1">
                    <a:lumMod val="75000"/>
                    <a:lumOff val="25000"/>
                  </a:schemeClr>
                </a:solidFill>
                <a:ea typeface="Verdana" panose="020B0604030504040204" pitchFamily="34" charset="0"/>
                <a:cs typeface="Verdana" panose="020B0604030504040204" pitchFamily="34" charset="0"/>
              </a:rPr>
              <a:t>detection of positions and characteristic </a:t>
            </a:r>
            <a:r>
              <a:rPr lang="en-US" sz="1400" u="none" dirty="0" smtClean="0">
                <a:solidFill>
                  <a:schemeClr val="tx1">
                    <a:lumMod val="75000"/>
                    <a:lumOff val="25000"/>
                  </a:schemeClr>
                </a:solidFill>
                <a:ea typeface="Verdana" panose="020B0604030504040204" pitchFamily="34" charset="0"/>
                <a:cs typeface="Verdana" panose="020B0604030504040204" pitchFamily="34" charset="0"/>
              </a:rPr>
              <a:t>data</a:t>
            </a:r>
            <a:endParaRPr lang="it-IT" sz="1400" u="none" dirty="0">
              <a:solidFill>
                <a:schemeClr val="tx1">
                  <a:lumMod val="75000"/>
                  <a:lumOff val="25000"/>
                </a:schemeClr>
              </a:solidFill>
              <a:ea typeface="Verdana" panose="020B0604030504040204" pitchFamily="34" charset="0"/>
              <a:cs typeface="Verdana" panose="020B0604030504040204" pitchFamily="34"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19914" t="19810" r="37782" b="16734"/>
          <a:stretch>
            <a:fillRect/>
          </a:stretch>
        </p:blipFill>
        <p:spPr bwMode="auto">
          <a:xfrm>
            <a:off x="917575" y="4509294"/>
            <a:ext cx="218910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CENTRAL CONTROL ROOM</a:t>
            </a:r>
            <a:endParaRPr lang="en-US" sz="2200" dirty="0">
              <a:solidFill>
                <a:srgbClr val="409641"/>
              </a:solidFill>
              <a:latin typeface="Verdana"/>
              <a:cs typeface="Verdana"/>
            </a:endParaRPr>
          </a:p>
        </p:txBody>
      </p:sp>
      <p:sp>
        <p:nvSpPr>
          <p:cNvPr id="15" name="CasellaDiTesto 14"/>
          <p:cNvSpPr txBox="1"/>
          <p:nvPr/>
        </p:nvSpPr>
        <p:spPr>
          <a:xfrm>
            <a:off x="463276" y="822531"/>
            <a:ext cx="1263038"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Overview</a:t>
            </a:r>
            <a:endParaRPr lang="en-US" dirty="0"/>
          </a:p>
        </p:txBody>
      </p:sp>
      <p:pic>
        <p:nvPicPr>
          <p:cNvPr id="17" name="Immagine 16" descr="T:\Uff_MRS\11-Gare pubbliche\07 GARE 2017\2017_02 - TREZZANO SN\Altre funzioni\SOC (1) - Copi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75" y="2145641"/>
            <a:ext cx="8253585" cy="2037060"/>
          </a:xfrm>
          <a:prstGeom prst="rect">
            <a:avLst/>
          </a:prstGeom>
          <a:noFill/>
          <a:ln>
            <a:noFill/>
          </a:ln>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953" t="8005" r="3742" b="49567"/>
          <a:stretch/>
        </p:blipFill>
        <p:spPr bwMode="auto">
          <a:xfrm>
            <a:off x="3865831" y="4385503"/>
            <a:ext cx="2658907" cy="223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1AE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544" t="50000" r="2515"/>
          <a:stretch/>
        </p:blipFill>
        <p:spPr bwMode="auto">
          <a:xfrm>
            <a:off x="7283892" y="4481905"/>
            <a:ext cx="1860109" cy="200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10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CasellaDiTesto 29"/>
          <p:cNvSpPr txBox="1"/>
          <p:nvPr/>
        </p:nvSpPr>
        <p:spPr>
          <a:xfrm>
            <a:off x="463276" y="558542"/>
            <a:ext cx="6664138" cy="430887"/>
          </a:xfrm>
          <a:prstGeom prst="rect">
            <a:avLst/>
          </a:prstGeom>
          <a:noFill/>
        </p:spPr>
        <p:txBody>
          <a:bodyPr wrap="square" rtlCol="0">
            <a:spAutoFit/>
          </a:bodyPr>
          <a:lstStyle/>
          <a:p>
            <a:r>
              <a:rPr lang="it-IT" sz="2200" dirty="0" smtClean="0">
                <a:solidFill>
                  <a:srgbClr val="409641"/>
                </a:solidFill>
                <a:latin typeface="Verdana"/>
                <a:cs typeface="Verdana"/>
              </a:rPr>
              <a:t>A2A </a:t>
            </a:r>
            <a:r>
              <a:rPr lang="it-IT" sz="2200" dirty="0">
                <a:solidFill>
                  <a:srgbClr val="409641"/>
                </a:solidFill>
                <a:latin typeface="Verdana"/>
                <a:cs typeface="Verdana"/>
              </a:rPr>
              <a:t>GROUP</a:t>
            </a:r>
          </a:p>
        </p:txBody>
      </p:sp>
      <p:sp>
        <p:nvSpPr>
          <p:cNvPr id="4" name="CasellaDiTesto 3"/>
          <p:cNvSpPr txBox="1"/>
          <p:nvPr/>
        </p:nvSpPr>
        <p:spPr>
          <a:xfrm>
            <a:off x="463276" y="1007886"/>
            <a:ext cx="6664138" cy="369332"/>
          </a:xfrm>
          <a:prstGeom prst="rect">
            <a:avLst/>
          </a:prstGeom>
          <a:noFill/>
        </p:spPr>
        <p:txBody>
          <a:bodyPr wrap="square" rtlCol="0">
            <a:spAutoFit/>
          </a:bodyPr>
          <a:lstStyle/>
          <a:p>
            <a:r>
              <a:rPr lang="en-US" dirty="0" smtClean="0">
                <a:solidFill>
                  <a:srgbClr val="868686"/>
                </a:solidFill>
                <a:latin typeface="Verdana"/>
                <a:cs typeface="Verdana"/>
              </a:rPr>
              <a:t>Company profile</a:t>
            </a:r>
            <a:endParaRPr lang="en-US" sz="1800" dirty="0">
              <a:solidFill>
                <a:srgbClr val="868686"/>
              </a:solidFill>
              <a:latin typeface="Verdana"/>
              <a:cs typeface="Verdana"/>
            </a:endParaRPr>
          </a:p>
        </p:txBody>
      </p:sp>
      <p:sp>
        <p:nvSpPr>
          <p:cNvPr id="8" name="Rettangolo 7"/>
          <p:cNvSpPr/>
          <p:nvPr/>
        </p:nvSpPr>
        <p:spPr>
          <a:xfrm>
            <a:off x="463276" y="1519851"/>
            <a:ext cx="4638726" cy="3411511"/>
          </a:xfrm>
          <a:prstGeom prst="rect">
            <a:avLst/>
          </a:prstGeom>
          <a:noFill/>
        </p:spPr>
        <p:txBody>
          <a:bodyPr wrap="square">
            <a:spAutoFit/>
          </a:bodyPr>
          <a:lstStyle/>
          <a:p>
            <a:pPr algn="just" fontAlgn="base">
              <a:lnSpc>
                <a:spcPts val="1900"/>
              </a:lnSpc>
              <a:spcBef>
                <a:spcPct val="20000"/>
              </a:spcBef>
              <a:spcAft>
                <a:spcPct val="0"/>
              </a:spcAft>
            </a:pPr>
            <a:r>
              <a:rPr lang="en-US" sz="1400" b="1"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A2A Group</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was created in </a:t>
            </a:r>
            <a:r>
              <a:rPr lang="en-US" sz="1400" b="1"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2008</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by merging the municipal companies of Milan (Milan AEM and AMSA</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and the one of Brescia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(ASM Brescia</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algn="just" fontAlgn="base">
              <a:lnSpc>
                <a:spcPts val="1900"/>
              </a:lnSpc>
              <a:spcBef>
                <a:spcPct val="20000"/>
              </a:spcBef>
              <a:spcAft>
                <a:spcPct val="0"/>
              </a:spcAft>
            </a:pPr>
            <a:endPar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fontAlgn="base">
              <a:lnSpc>
                <a:spcPts val="1900"/>
              </a:lnSpc>
              <a:spcBef>
                <a:spcPct val="20000"/>
              </a:spcBef>
              <a:spcAft>
                <a:spcPct val="0"/>
              </a:spcAft>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Currently is </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largest Italian </a:t>
            </a:r>
            <a:r>
              <a:rPr lang="en-US" sz="14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multiutility</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leader in the energy, environment, heating network and smart city sectors. </a:t>
            </a:r>
            <a:endPar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fontAlgn="base">
              <a:lnSpc>
                <a:spcPts val="1900"/>
              </a:lnSpc>
              <a:spcBef>
                <a:spcPct val="20000"/>
              </a:spcBef>
              <a:spcAft>
                <a:spcPct val="0"/>
              </a:spcAft>
            </a:pPr>
            <a:endPar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fontAlgn="base">
              <a:lnSpc>
                <a:spcPts val="1900"/>
              </a:lnSpc>
              <a:spcBef>
                <a:spcPct val="20000"/>
              </a:spcBef>
              <a:spcAft>
                <a:spcPct val="0"/>
              </a:spcAft>
            </a:pP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Everyday</a:t>
            </a:r>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we bring light, heat, water and efficiency into people’s homes, we offer essential services and are committed to designing the towns and cities of tomorrow with innovative technology</a:t>
            </a:r>
            <a:r>
              <a:rPr lang="en-US" sz="1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endParaRPr kumimoji="0" lang="it-IT" sz="1600" i="0" u="none" strike="noStrike" kern="0" cap="none" spc="0" normalizeH="0" baseline="0" noProof="0" dirty="0" smtClean="0">
              <a:ln>
                <a:noFill/>
              </a:ln>
              <a:solidFill>
                <a:srgbClr val="474747"/>
              </a:solidFill>
              <a:effectLst/>
              <a:uLnTx/>
              <a:uFillTx/>
              <a:latin typeface="Arial" panose="020B0604020202020204" pitchFamily="34" charset="0"/>
              <a:ea typeface="ヒラギノ角ゴ Pro W3" pitchFamily="100" charset="-128"/>
              <a:cs typeface="Arial" panose="020B0604020202020204" pitchFamily="34" charset="0"/>
            </a:endParaRPr>
          </a:p>
        </p:txBody>
      </p:sp>
      <p:grpSp>
        <p:nvGrpSpPr>
          <p:cNvPr id="74" name="Gruppo 73"/>
          <p:cNvGrpSpPr/>
          <p:nvPr/>
        </p:nvGrpSpPr>
        <p:grpSpPr>
          <a:xfrm>
            <a:off x="5484049" y="1556051"/>
            <a:ext cx="4067504" cy="5008791"/>
            <a:chOff x="667609" y="1522654"/>
            <a:chExt cx="4067504" cy="5008791"/>
          </a:xfrm>
        </p:grpSpPr>
        <p:sp>
          <p:nvSpPr>
            <p:cNvPr id="75" name="Pentagono 74"/>
            <p:cNvSpPr/>
            <p:nvPr/>
          </p:nvSpPr>
          <p:spPr>
            <a:xfrm rot="5400000">
              <a:off x="-167334" y="4235690"/>
              <a:ext cx="3130698" cy="1460811"/>
            </a:xfrm>
            <a:prstGeom prst="homePlate">
              <a:avLst>
                <a:gd name="adj" fmla="val 15525"/>
              </a:avLst>
            </a:prstGeom>
            <a:solidFill>
              <a:srgbClr val="00477A"/>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dirty="0" smtClean="0">
                  <a:latin typeface="Verdana" panose="020B0604030504040204" pitchFamily="34" charset="0"/>
                  <a:ea typeface="Verdana" panose="020B0604030504040204" pitchFamily="34" charset="0"/>
                  <a:cs typeface="Verdana" panose="020B0604030504040204" pitchFamily="34" charset="0"/>
                </a:rPr>
                <a:t>A2A NATIONAL DEVELO-PMENT</a:t>
              </a:r>
            </a:p>
            <a:p>
              <a:pPr algn="ctr"/>
              <a:endParaRPr lang="it-IT" dirty="0">
                <a:latin typeface="Verdana" panose="020B0604030504040204" pitchFamily="34" charset="0"/>
                <a:ea typeface="Verdana" panose="020B0604030504040204" pitchFamily="34" charset="0"/>
                <a:cs typeface="Verdana" panose="020B0604030504040204" pitchFamily="34" charset="0"/>
              </a:endParaRPr>
            </a:p>
            <a:p>
              <a:pPr algn="ctr"/>
              <a:r>
                <a:rPr lang="it-IT" sz="1200" b="1" dirty="0" smtClean="0">
                  <a:latin typeface="Verdana" panose="020B0604030504040204" pitchFamily="34" charset="0"/>
                  <a:ea typeface="Verdana" panose="020B0604030504040204" pitchFamily="34" charset="0"/>
                  <a:cs typeface="Verdana" panose="020B0604030504040204" pitchFamily="34" charset="0"/>
                </a:rPr>
                <a:t>2017</a:t>
              </a:r>
              <a:endParaRPr lang="it-IT" sz="1200" b="1" dirty="0">
                <a:latin typeface="Verdana" panose="020B0604030504040204" pitchFamily="34" charset="0"/>
                <a:ea typeface="Verdana" panose="020B0604030504040204" pitchFamily="34" charset="0"/>
                <a:cs typeface="Verdana" panose="020B0604030504040204" pitchFamily="34" charset="0"/>
              </a:endParaRPr>
            </a:p>
          </p:txBody>
        </p:sp>
        <p:sp>
          <p:nvSpPr>
            <p:cNvPr id="76" name="Figura a mano libera 75"/>
            <p:cNvSpPr/>
            <p:nvPr/>
          </p:nvSpPr>
          <p:spPr bwMode="auto">
            <a:xfrm>
              <a:off x="2395290" y="1615178"/>
              <a:ext cx="2061052" cy="1823668"/>
            </a:xfrm>
            <a:custGeom>
              <a:avLst/>
              <a:gdLst>
                <a:gd name="connsiteX0" fmla="*/ 556260 w 5623560"/>
                <a:gd name="connsiteY0" fmla="*/ 1272540 h 4975860"/>
                <a:gd name="connsiteX1" fmla="*/ 563880 w 5623560"/>
                <a:gd name="connsiteY1" fmla="*/ 1280160 h 4975860"/>
                <a:gd name="connsiteX2" fmla="*/ 632460 w 5623560"/>
                <a:gd name="connsiteY2" fmla="*/ 1295400 h 4975860"/>
                <a:gd name="connsiteX3" fmla="*/ 655320 w 5623560"/>
                <a:gd name="connsiteY3" fmla="*/ 1310640 h 4975860"/>
                <a:gd name="connsiteX4" fmla="*/ 701040 w 5623560"/>
                <a:gd name="connsiteY4" fmla="*/ 1325880 h 4975860"/>
                <a:gd name="connsiteX5" fmla="*/ 723900 w 5623560"/>
                <a:gd name="connsiteY5" fmla="*/ 1341120 h 4975860"/>
                <a:gd name="connsiteX6" fmla="*/ 746760 w 5623560"/>
                <a:gd name="connsiteY6" fmla="*/ 1348740 h 4975860"/>
                <a:gd name="connsiteX7" fmla="*/ 762000 w 5623560"/>
                <a:gd name="connsiteY7" fmla="*/ 1371600 h 4975860"/>
                <a:gd name="connsiteX8" fmla="*/ 739140 w 5623560"/>
                <a:gd name="connsiteY8" fmla="*/ 1440180 h 4975860"/>
                <a:gd name="connsiteX9" fmla="*/ 716280 w 5623560"/>
                <a:gd name="connsiteY9" fmla="*/ 1447800 h 4975860"/>
                <a:gd name="connsiteX10" fmla="*/ 662940 w 5623560"/>
                <a:gd name="connsiteY10" fmla="*/ 1508760 h 4975860"/>
                <a:gd name="connsiteX11" fmla="*/ 647700 w 5623560"/>
                <a:gd name="connsiteY11" fmla="*/ 1554480 h 4975860"/>
                <a:gd name="connsiteX12" fmla="*/ 640080 w 5623560"/>
                <a:gd name="connsiteY12" fmla="*/ 1577340 h 4975860"/>
                <a:gd name="connsiteX13" fmla="*/ 708660 w 5623560"/>
                <a:gd name="connsiteY13" fmla="*/ 1607820 h 4975860"/>
                <a:gd name="connsiteX14" fmla="*/ 731520 w 5623560"/>
                <a:gd name="connsiteY14" fmla="*/ 1653540 h 4975860"/>
                <a:gd name="connsiteX15" fmla="*/ 754380 w 5623560"/>
                <a:gd name="connsiteY15" fmla="*/ 1668780 h 4975860"/>
                <a:gd name="connsiteX16" fmla="*/ 815340 w 5623560"/>
                <a:gd name="connsiteY16" fmla="*/ 1722120 h 4975860"/>
                <a:gd name="connsiteX17" fmla="*/ 838200 w 5623560"/>
                <a:gd name="connsiteY17" fmla="*/ 1737360 h 4975860"/>
                <a:gd name="connsiteX18" fmla="*/ 861060 w 5623560"/>
                <a:gd name="connsiteY18" fmla="*/ 1752600 h 4975860"/>
                <a:gd name="connsiteX19" fmla="*/ 891540 w 5623560"/>
                <a:gd name="connsiteY19" fmla="*/ 1790700 h 4975860"/>
                <a:gd name="connsiteX20" fmla="*/ 899160 w 5623560"/>
                <a:gd name="connsiteY20" fmla="*/ 1821180 h 4975860"/>
                <a:gd name="connsiteX21" fmla="*/ 914400 w 5623560"/>
                <a:gd name="connsiteY21" fmla="*/ 1882140 h 4975860"/>
                <a:gd name="connsiteX22" fmla="*/ 922020 w 5623560"/>
                <a:gd name="connsiteY22" fmla="*/ 1996440 h 4975860"/>
                <a:gd name="connsiteX23" fmla="*/ 967740 w 5623560"/>
                <a:gd name="connsiteY23" fmla="*/ 2004060 h 4975860"/>
                <a:gd name="connsiteX24" fmla="*/ 990600 w 5623560"/>
                <a:gd name="connsiteY24" fmla="*/ 2011680 h 4975860"/>
                <a:gd name="connsiteX25" fmla="*/ 1021080 w 5623560"/>
                <a:gd name="connsiteY25" fmla="*/ 2019300 h 4975860"/>
                <a:gd name="connsiteX26" fmla="*/ 1059180 w 5623560"/>
                <a:gd name="connsiteY26" fmla="*/ 1965960 h 4975860"/>
                <a:gd name="connsiteX27" fmla="*/ 1097280 w 5623560"/>
                <a:gd name="connsiteY27" fmla="*/ 1927860 h 4975860"/>
                <a:gd name="connsiteX28" fmla="*/ 1112520 w 5623560"/>
                <a:gd name="connsiteY28" fmla="*/ 1905000 h 4975860"/>
                <a:gd name="connsiteX29" fmla="*/ 1158240 w 5623560"/>
                <a:gd name="connsiteY29" fmla="*/ 1882140 h 4975860"/>
                <a:gd name="connsiteX30" fmla="*/ 1165860 w 5623560"/>
                <a:gd name="connsiteY30" fmla="*/ 1859280 h 4975860"/>
                <a:gd name="connsiteX31" fmla="*/ 1181100 w 5623560"/>
                <a:gd name="connsiteY31" fmla="*/ 1836420 h 4975860"/>
                <a:gd name="connsiteX32" fmla="*/ 1158240 w 5623560"/>
                <a:gd name="connsiteY32" fmla="*/ 1828800 h 4975860"/>
                <a:gd name="connsiteX33" fmla="*/ 1127760 w 5623560"/>
                <a:gd name="connsiteY33" fmla="*/ 1783080 h 4975860"/>
                <a:gd name="connsiteX34" fmla="*/ 1112520 w 5623560"/>
                <a:gd name="connsiteY34" fmla="*/ 1760220 h 4975860"/>
                <a:gd name="connsiteX35" fmla="*/ 1089660 w 5623560"/>
                <a:gd name="connsiteY35" fmla="*/ 1744980 h 4975860"/>
                <a:gd name="connsiteX36" fmla="*/ 1082040 w 5623560"/>
                <a:gd name="connsiteY36" fmla="*/ 1714500 h 4975860"/>
                <a:gd name="connsiteX37" fmla="*/ 1051560 w 5623560"/>
                <a:gd name="connsiteY37" fmla="*/ 1668780 h 4975860"/>
                <a:gd name="connsiteX38" fmla="*/ 1036320 w 5623560"/>
                <a:gd name="connsiteY38" fmla="*/ 1623060 h 4975860"/>
                <a:gd name="connsiteX39" fmla="*/ 1059180 w 5623560"/>
                <a:gd name="connsiteY39" fmla="*/ 1615440 h 4975860"/>
                <a:gd name="connsiteX40" fmla="*/ 1097280 w 5623560"/>
                <a:gd name="connsiteY40" fmla="*/ 1584960 h 4975860"/>
                <a:gd name="connsiteX41" fmla="*/ 1066800 w 5623560"/>
                <a:gd name="connsiteY41" fmla="*/ 1432560 h 4975860"/>
                <a:gd name="connsiteX42" fmla="*/ 1196340 w 5623560"/>
                <a:gd name="connsiteY42" fmla="*/ 1379220 h 4975860"/>
                <a:gd name="connsiteX43" fmla="*/ 1203960 w 5623560"/>
                <a:gd name="connsiteY43" fmla="*/ 1272540 h 4975860"/>
                <a:gd name="connsiteX44" fmla="*/ 1394460 w 5623560"/>
                <a:gd name="connsiteY44" fmla="*/ 1150620 h 4975860"/>
                <a:gd name="connsiteX45" fmla="*/ 1470660 w 5623560"/>
                <a:gd name="connsiteY45" fmla="*/ 990600 h 4975860"/>
                <a:gd name="connsiteX46" fmla="*/ 1531620 w 5623560"/>
                <a:gd name="connsiteY46" fmla="*/ 975360 h 4975860"/>
                <a:gd name="connsiteX47" fmla="*/ 1630680 w 5623560"/>
                <a:gd name="connsiteY47" fmla="*/ 754380 h 4975860"/>
                <a:gd name="connsiteX48" fmla="*/ 1630680 w 5623560"/>
                <a:gd name="connsiteY48" fmla="*/ 510540 h 4975860"/>
                <a:gd name="connsiteX49" fmla="*/ 1592580 w 5623560"/>
                <a:gd name="connsiteY49" fmla="*/ 426720 h 4975860"/>
                <a:gd name="connsiteX50" fmla="*/ 1638300 w 5623560"/>
                <a:gd name="connsiteY50" fmla="*/ 320040 h 4975860"/>
                <a:gd name="connsiteX51" fmla="*/ 1783080 w 5623560"/>
                <a:gd name="connsiteY51" fmla="*/ 304800 h 4975860"/>
                <a:gd name="connsiteX52" fmla="*/ 1844040 w 5623560"/>
                <a:gd name="connsiteY52" fmla="*/ 365760 h 4975860"/>
                <a:gd name="connsiteX53" fmla="*/ 1920240 w 5623560"/>
                <a:gd name="connsiteY53" fmla="*/ 365760 h 4975860"/>
                <a:gd name="connsiteX54" fmla="*/ 1981200 w 5623560"/>
                <a:gd name="connsiteY54" fmla="*/ 312420 h 4975860"/>
                <a:gd name="connsiteX55" fmla="*/ 1996440 w 5623560"/>
                <a:gd name="connsiteY55" fmla="*/ 617220 h 4975860"/>
                <a:gd name="connsiteX56" fmla="*/ 2065020 w 5623560"/>
                <a:gd name="connsiteY56" fmla="*/ 701040 h 4975860"/>
                <a:gd name="connsiteX57" fmla="*/ 2110740 w 5623560"/>
                <a:gd name="connsiteY57" fmla="*/ 784860 h 4975860"/>
                <a:gd name="connsiteX58" fmla="*/ 2232660 w 5623560"/>
                <a:gd name="connsiteY58" fmla="*/ 868680 h 4975860"/>
                <a:gd name="connsiteX59" fmla="*/ 2369820 w 5623560"/>
                <a:gd name="connsiteY59" fmla="*/ 838200 h 4975860"/>
                <a:gd name="connsiteX60" fmla="*/ 2453640 w 5623560"/>
                <a:gd name="connsiteY60" fmla="*/ 838200 h 4975860"/>
                <a:gd name="connsiteX61" fmla="*/ 2484120 w 5623560"/>
                <a:gd name="connsiteY61" fmla="*/ 723900 h 4975860"/>
                <a:gd name="connsiteX62" fmla="*/ 2682240 w 5623560"/>
                <a:gd name="connsiteY62" fmla="*/ 723900 h 4975860"/>
                <a:gd name="connsiteX63" fmla="*/ 2827020 w 5623560"/>
                <a:gd name="connsiteY63" fmla="*/ 662940 h 4975860"/>
                <a:gd name="connsiteX64" fmla="*/ 2903220 w 5623560"/>
                <a:gd name="connsiteY64" fmla="*/ 678180 h 4975860"/>
                <a:gd name="connsiteX65" fmla="*/ 3009900 w 5623560"/>
                <a:gd name="connsiteY65" fmla="*/ 746760 h 4975860"/>
                <a:gd name="connsiteX66" fmla="*/ 3017520 w 5623560"/>
                <a:gd name="connsiteY66" fmla="*/ 899160 h 4975860"/>
                <a:gd name="connsiteX67" fmla="*/ 3116580 w 5623560"/>
                <a:gd name="connsiteY67" fmla="*/ 990600 h 4975860"/>
                <a:gd name="connsiteX68" fmla="*/ 3131820 w 5623560"/>
                <a:gd name="connsiteY68" fmla="*/ 1089660 h 4975860"/>
                <a:gd name="connsiteX69" fmla="*/ 3253740 w 5623560"/>
                <a:gd name="connsiteY69" fmla="*/ 1082040 h 4975860"/>
                <a:gd name="connsiteX70" fmla="*/ 3322320 w 5623560"/>
                <a:gd name="connsiteY70" fmla="*/ 982980 h 4975860"/>
                <a:gd name="connsiteX71" fmla="*/ 3230880 w 5623560"/>
                <a:gd name="connsiteY71" fmla="*/ 769620 h 4975860"/>
                <a:gd name="connsiteX72" fmla="*/ 3322320 w 5623560"/>
                <a:gd name="connsiteY72" fmla="*/ 640080 h 4975860"/>
                <a:gd name="connsiteX73" fmla="*/ 3291840 w 5623560"/>
                <a:gd name="connsiteY73" fmla="*/ 548640 h 4975860"/>
                <a:gd name="connsiteX74" fmla="*/ 3139440 w 5623560"/>
                <a:gd name="connsiteY74" fmla="*/ 586740 h 4975860"/>
                <a:gd name="connsiteX75" fmla="*/ 3101340 w 5623560"/>
                <a:gd name="connsiteY75" fmla="*/ 472440 h 4975860"/>
                <a:gd name="connsiteX76" fmla="*/ 3093720 w 5623560"/>
                <a:gd name="connsiteY76" fmla="*/ 320040 h 4975860"/>
                <a:gd name="connsiteX77" fmla="*/ 3253740 w 5623560"/>
                <a:gd name="connsiteY77" fmla="*/ 83820 h 4975860"/>
                <a:gd name="connsiteX78" fmla="*/ 3497580 w 5623560"/>
                <a:gd name="connsiteY78" fmla="*/ 0 h 4975860"/>
                <a:gd name="connsiteX79" fmla="*/ 3528060 w 5623560"/>
                <a:gd name="connsiteY79" fmla="*/ 152400 h 4975860"/>
                <a:gd name="connsiteX80" fmla="*/ 3619500 w 5623560"/>
                <a:gd name="connsiteY80" fmla="*/ 182880 h 4975860"/>
                <a:gd name="connsiteX81" fmla="*/ 3649980 w 5623560"/>
                <a:gd name="connsiteY81" fmla="*/ 251460 h 4975860"/>
                <a:gd name="connsiteX82" fmla="*/ 3855720 w 5623560"/>
                <a:gd name="connsiteY82" fmla="*/ 236220 h 4975860"/>
                <a:gd name="connsiteX83" fmla="*/ 3962400 w 5623560"/>
                <a:gd name="connsiteY83" fmla="*/ 266700 h 4975860"/>
                <a:gd name="connsiteX84" fmla="*/ 3992880 w 5623560"/>
                <a:gd name="connsiteY84" fmla="*/ 373380 h 4975860"/>
                <a:gd name="connsiteX85" fmla="*/ 4221480 w 5623560"/>
                <a:gd name="connsiteY85" fmla="*/ 434340 h 4975860"/>
                <a:gd name="connsiteX86" fmla="*/ 4274820 w 5623560"/>
                <a:gd name="connsiteY86" fmla="*/ 556260 h 4975860"/>
                <a:gd name="connsiteX87" fmla="*/ 4267200 w 5623560"/>
                <a:gd name="connsiteY87" fmla="*/ 647700 h 4975860"/>
                <a:gd name="connsiteX88" fmla="*/ 4152900 w 5623560"/>
                <a:gd name="connsiteY88" fmla="*/ 731520 h 4975860"/>
                <a:gd name="connsiteX89" fmla="*/ 4099560 w 5623560"/>
                <a:gd name="connsiteY89" fmla="*/ 800100 h 4975860"/>
                <a:gd name="connsiteX90" fmla="*/ 4160520 w 5623560"/>
                <a:gd name="connsiteY90" fmla="*/ 845820 h 4975860"/>
                <a:gd name="connsiteX91" fmla="*/ 4198620 w 5623560"/>
                <a:gd name="connsiteY91" fmla="*/ 1059180 h 4975860"/>
                <a:gd name="connsiteX92" fmla="*/ 4099560 w 5623560"/>
                <a:gd name="connsiteY92" fmla="*/ 1203960 h 4975860"/>
                <a:gd name="connsiteX93" fmla="*/ 4099560 w 5623560"/>
                <a:gd name="connsiteY93" fmla="*/ 1394460 h 4975860"/>
                <a:gd name="connsiteX94" fmla="*/ 3992880 w 5623560"/>
                <a:gd name="connsiteY94" fmla="*/ 1463040 h 4975860"/>
                <a:gd name="connsiteX95" fmla="*/ 4000500 w 5623560"/>
                <a:gd name="connsiteY95" fmla="*/ 1569720 h 4975860"/>
                <a:gd name="connsiteX96" fmla="*/ 3893820 w 5623560"/>
                <a:gd name="connsiteY96" fmla="*/ 1706880 h 4975860"/>
                <a:gd name="connsiteX97" fmla="*/ 4015740 w 5623560"/>
                <a:gd name="connsiteY97" fmla="*/ 1798320 h 4975860"/>
                <a:gd name="connsiteX98" fmla="*/ 4061460 w 5623560"/>
                <a:gd name="connsiteY98" fmla="*/ 1874520 h 4975860"/>
                <a:gd name="connsiteX99" fmla="*/ 3985260 w 5623560"/>
                <a:gd name="connsiteY99" fmla="*/ 1988820 h 4975860"/>
                <a:gd name="connsiteX100" fmla="*/ 4038600 w 5623560"/>
                <a:gd name="connsiteY100" fmla="*/ 2118360 h 4975860"/>
                <a:gd name="connsiteX101" fmla="*/ 4152900 w 5623560"/>
                <a:gd name="connsiteY101" fmla="*/ 2194560 h 4975860"/>
                <a:gd name="connsiteX102" fmla="*/ 4297680 w 5623560"/>
                <a:gd name="connsiteY102" fmla="*/ 2186940 h 4975860"/>
                <a:gd name="connsiteX103" fmla="*/ 4358640 w 5623560"/>
                <a:gd name="connsiteY103" fmla="*/ 2065020 h 4975860"/>
                <a:gd name="connsiteX104" fmla="*/ 4579620 w 5623560"/>
                <a:gd name="connsiteY104" fmla="*/ 2065020 h 4975860"/>
                <a:gd name="connsiteX105" fmla="*/ 4640580 w 5623560"/>
                <a:gd name="connsiteY105" fmla="*/ 2110740 h 4975860"/>
                <a:gd name="connsiteX106" fmla="*/ 4495800 w 5623560"/>
                <a:gd name="connsiteY106" fmla="*/ 2461260 h 4975860"/>
                <a:gd name="connsiteX107" fmla="*/ 4206240 w 5623560"/>
                <a:gd name="connsiteY107" fmla="*/ 2743200 h 4975860"/>
                <a:gd name="connsiteX108" fmla="*/ 4267200 w 5623560"/>
                <a:gd name="connsiteY108" fmla="*/ 3002280 h 4975860"/>
                <a:gd name="connsiteX109" fmla="*/ 4259580 w 5623560"/>
                <a:gd name="connsiteY109" fmla="*/ 3192780 h 4975860"/>
                <a:gd name="connsiteX110" fmla="*/ 4343400 w 5623560"/>
                <a:gd name="connsiteY110" fmla="*/ 3230880 h 4975860"/>
                <a:gd name="connsiteX111" fmla="*/ 4366260 w 5623560"/>
                <a:gd name="connsiteY111" fmla="*/ 3451860 h 4975860"/>
                <a:gd name="connsiteX112" fmla="*/ 4450080 w 5623560"/>
                <a:gd name="connsiteY112" fmla="*/ 3512820 h 4975860"/>
                <a:gd name="connsiteX113" fmla="*/ 4564380 w 5623560"/>
                <a:gd name="connsiteY113" fmla="*/ 3474720 h 4975860"/>
                <a:gd name="connsiteX114" fmla="*/ 4686300 w 5623560"/>
                <a:gd name="connsiteY114" fmla="*/ 3680460 h 4975860"/>
                <a:gd name="connsiteX115" fmla="*/ 4930140 w 5623560"/>
                <a:gd name="connsiteY115" fmla="*/ 3802380 h 4975860"/>
                <a:gd name="connsiteX116" fmla="*/ 4937760 w 5623560"/>
                <a:gd name="connsiteY116" fmla="*/ 3893820 h 4975860"/>
                <a:gd name="connsiteX117" fmla="*/ 5036820 w 5623560"/>
                <a:gd name="connsiteY117" fmla="*/ 3924300 h 4975860"/>
                <a:gd name="connsiteX118" fmla="*/ 5059680 w 5623560"/>
                <a:gd name="connsiteY118" fmla="*/ 4015740 h 4975860"/>
                <a:gd name="connsiteX119" fmla="*/ 5242560 w 5623560"/>
                <a:gd name="connsiteY119" fmla="*/ 3985260 h 4975860"/>
                <a:gd name="connsiteX120" fmla="*/ 5334000 w 5623560"/>
                <a:gd name="connsiteY120" fmla="*/ 4168140 h 4975860"/>
                <a:gd name="connsiteX121" fmla="*/ 5448300 w 5623560"/>
                <a:gd name="connsiteY121" fmla="*/ 4160520 h 4975860"/>
                <a:gd name="connsiteX122" fmla="*/ 5478780 w 5623560"/>
                <a:gd name="connsiteY122" fmla="*/ 4267200 h 4975860"/>
                <a:gd name="connsiteX123" fmla="*/ 5623560 w 5623560"/>
                <a:gd name="connsiteY123" fmla="*/ 4389120 h 4975860"/>
                <a:gd name="connsiteX124" fmla="*/ 5349240 w 5623560"/>
                <a:gd name="connsiteY124" fmla="*/ 4488180 h 4975860"/>
                <a:gd name="connsiteX125" fmla="*/ 5082540 w 5623560"/>
                <a:gd name="connsiteY125" fmla="*/ 4396740 h 4975860"/>
                <a:gd name="connsiteX126" fmla="*/ 4953000 w 5623560"/>
                <a:gd name="connsiteY126" fmla="*/ 4396740 h 4975860"/>
                <a:gd name="connsiteX127" fmla="*/ 4693920 w 5623560"/>
                <a:gd name="connsiteY127" fmla="*/ 4503420 h 4975860"/>
                <a:gd name="connsiteX128" fmla="*/ 4572000 w 5623560"/>
                <a:gd name="connsiteY128" fmla="*/ 4457700 h 4975860"/>
                <a:gd name="connsiteX129" fmla="*/ 4442460 w 5623560"/>
                <a:gd name="connsiteY129" fmla="*/ 4434840 h 4975860"/>
                <a:gd name="connsiteX130" fmla="*/ 4411980 w 5623560"/>
                <a:gd name="connsiteY130" fmla="*/ 4328160 h 4975860"/>
                <a:gd name="connsiteX131" fmla="*/ 4274820 w 5623560"/>
                <a:gd name="connsiteY131" fmla="*/ 4320540 h 4975860"/>
                <a:gd name="connsiteX132" fmla="*/ 4084320 w 5623560"/>
                <a:gd name="connsiteY132" fmla="*/ 4472940 h 4975860"/>
                <a:gd name="connsiteX133" fmla="*/ 4084320 w 5623560"/>
                <a:gd name="connsiteY133" fmla="*/ 4472940 h 4975860"/>
                <a:gd name="connsiteX134" fmla="*/ 3939540 w 5623560"/>
                <a:gd name="connsiteY134" fmla="*/ 4480560 h 4975860"/>
                <a:gd name="connsiteX135" fmla="*/ 3817620 w 5623560"/>
                <a:gd name="connsiteY135" fmla="*/ 4472940 h 4975860"/>
                <a:gd name="connsiteX136" fmla="*/ 3771900 w 5623560"/>
                <a:gd name="connsiteY136" fmla="*/ 4457700 h 4975860"/>
                <a:gd name="connsiteX137" fmla="*/ 3756660 w 5623560"/>
                <a:gd name="connsiteY137" fmla="*/ 4434840 h 4975860"/>
                <a:gd name="connsiteX138" fmla="*/ 3733800 w 5623560"/>
                <a:gd name="connsiteY138" fmla="*/ 4427220 h 4975860"/>
                <a:gd name="connsiteX139" fmla="*/ 3718560 w 5623560"/>
                <a:gd name="connsiteY139" fmla="*/ 4381500 h 4975860"/>
                <a:gd name="connsiteX140" fmla="*/ 3718560 w 5623560"/>
                <a:gd name="connsiteY140" fmla="*/ 4320540 h 4975860"/>
                <a:gd name="connsiteX141" fmla="*/ 3695700 w 5623560"/>
                <a:gd name="connsiteY141" fmla="*/ 4312920 h 4975860"/>
                <a:gd name="connsiteX142" fmla="*/ 3665220 w 5623560"/>
                <a:gd name="connsiteY142" fmla="*/ 4320540 h 4975860"/>
                <a:gd name="connsiteX143" fmla="*/ 3642360 w 5623560"/>
                <a:gd name="connsiteY143" fmla="*/ 4335780 h 4975860"/>
                <a:gd name="connsiteX144" fmla="*/ 3589020 w 5623560"/>
                <a:gd name="connsiteY144" fmla="*/ 4328160 h 4975860"/>
                <a:gd name="connsiteX145" fmla="*/ 3566160 w 5623560"/>
                <a:gd name="connsiteY145" fmla="*/ 4312920 h 4975860"/>
                <a:gd name="connsiteX146" fmla="*/ 3550920 w 5623560"/>
                <a:gd name="connsiteY146" fmla="*/ 4290060 h 4975860"/>
                <a:gd name="connsiteX147" fmla="*/ 3520440 w 5623560"/>
                <a:gd name="connsiteY147" fmla="*/ 4282440 h 4975860"/>
                <a:gd name="connsiteX148" fmla="*/ 3497580 w 5623560"/>
                <a:gd name="connsiteY148" fmla="*/ 4274820 h 4975860"/>
                <a:gd name="connsiteX149" fmla="*/ 3444240 w 5623560"/>
                <a:gd name="connsiteY149" fmla="*/ 4221480 h 4975860"/>
                <a:gd name="connsiteX150" fmla="*/ 3375660 w 5623560"/>
                <a:gd name="connsiteY150" fmla="*/ 4191000 h 4975860"/>
                <a:gd name="connsiteX151" fmla="*/ 3352800 w 5623560"/>
                <a:gd name="connsiteY151" fmla="*/ 4183380 h 4975860"/>
                <a:gd name="connsiteX152" fmla="*/ 3284220 w 5623560"/>
                <a:gd name="connsiteY152" fmla="*/ 4152900 h 4975860"/>
                <a:gd name="connsiteX153" fmla="*/ 3261360 w 5623560"/>
                <a:gd name="connsiteY153" fmla="*/ 4145280 h 4975860"/>
                <a:gd name="connsiteX154" fmla="*/ 3185160 w 5623560"/>
                <a:gd name="connsiteY154" fmla="*/ 4175760 h 4975860"/>
                <a:gd name="connsiteX155" fmla="*/ 3070860 w 5623560"/>
                <a:gd name="connsiteY155" fmla="*/ 4152900 h 4975860"/>
                <a:gd name="connsiteX156" fmla="*/ 2956560 w 5623560"/>
                <a:gd name="connsiteY156" fmla="*/ 3931920 h 4975860"/>
                <a:gd name="connsiteX157" fmla="*/ 2773680 w 5623560"/>
                <a:gd name="connsiteY157" fmla="*/ 3947160 h 4975860"/>
                <a:gd name="connsiteX158" fmla="*/ 2750820 w 5623560"/>
                <a:gd name="connsiteY158" fmla="*/ 3939540 h 4975860"/>
                <a:gd name="connsiteX159" fmla="*/ 2697480 w 5623560"/>
                <a:gd name="connsiteY159" fmla="*/ 3977640 h 4975860"/>
                <a:gd name="connsiteX160" fmla="*/ 2667000 w 5623560"/>
                <a:gd name="connsiteY160" fmla="*/ 3985260 h 4975860"/>
                <a:gd name="connsiteX161" fmla="*/ 2468880 w 5623560"/>
                <a:gd name="connsiteY161" fmla="*/ 3970020 h 4975860"/>
                <a:gd name="connsiteX162" fmla="*/ 2385060 w 5623560"/>
                <a:gd name="connsiteY162" fmla="*/ 4038600 h 4975860"/>
                <a:gd name="connsiteX163" fmla="*/ 2270760 w 5623560"/>
                <a:gd name="connsiteY163" fmla="*/ 4000500 h 4975860"/>
                <a:gd name="connsiteX164" fmla="*/ 2225040 w 5623560"/>
                <a:gd name="connsiteY164" fmla="*/ 3909060 h 4975860"/>
                <a:gd name="connsiteX165" fmla="*/ 2148840 w 5623560"/>
                <a:gd name="connsiteY165" fmla="*/ 3947160 h 4975860"/>
                <a:gd name="connsiteX166" fmla="*/ 2049780 w 5623560"/>
                <a:gd name="connsiteY166" fmla="*/ 3916680 h 4975860"/>
                <a:gd name="connsiteX167" fmla="*/ 1988820 w 5623560"/>
                <a:gd name="connsiteY167" fmla="*/ 3977640 h 4975860"/>
                <a:gd name="connsiteX168" fmla="*/ 1798320 w 5623560"/>
                <a:gd name="connsiteY168" fmla="*/ 3954780 h 4975860"/>
                <a:gd name="connsiteX169" fmla="*/ 1661160 w 5623560"/>
                <a:gd name="connsiteY169" fmla="*/ 4107180 h 4975860"/>
                <a:gd name="connsiteX170" fmla="*/ 1539240 w 5623560"/>
                <a:gd name="connsiteY170" fmla="*/ 4328160 h 4975860"/>
                <a:gd name="connsiteX171" fmla="*/ 1539240 w 5623560"/>
                <a:gd name="connsiteY171" fmla="*/ 4465320 h 4975860"/>
                <a:gd name="connsiteX172" fmla="*/ 1653540 w 5623560"/>
                <a:gd name="connsiteY172" fmla="*/ 4594860 h 4975860"/>
                <a:gd name="connsiteX173" fmla="*/ 1562100 w 5623560"/>
                <a:gd name="connsiteY173" fmla="*/ 4709160 h 4975860"/>
                <a:gd name="connsiteX174" fmla="*/ 1485900 w 5623560"/>
                <a:gd name="connsiteY174" fmla="*/ 4762500 h 4975860"/>
                <a:gd name="connsiteX175" fmla="*/ 1562100 w 5623560"/>
                <a:gd name="connsiteY175" fmla="*/ 4914900 h 4975860"/>
                <a:gd name="connsiteX176" fmla="*/ 1463040 w 5623560"/>
                <a:gd name="connsiteY176" fmla="*/ 4975860 h 4975860"/>
                <a:gd name="connsiteX177" fmla="*/ 1310640 w 5623560"/>
                <a:gd name="connsiteY177" fmla="*/ 4945380 h 4975860"/>
                <a:gd name="connsiteX178" fmla="*/ 1188720 w 5623560"/>
                <a:gd name="connsiteY178" fmla="*/ 4693920 h 4975860"/>
                <a:gd name="connsiteX179" fmla="*/ 1089660 w 5623560"/>
                <a:gd name="connsiteY179" fmla="*/ 4610100 h 4975860"/>
                <a:gd name="connsiteX180" fmla="*/ 891540 w 5623560"/>
                <a:gd name="connsiteY180" fmla="*/ 4351020 h 4975860"/>
                <a:gd name="connsiteX181" fmla="*/ 876300 w 5623560"/>
                <a:gd name="connsiteY181" fmla="*/ 4213860 h 4975860"/>
                <a:gd name="connsiteX182" fmla="*/ 701040 w 5623560"/>
                <a:gd name="connsiteY182" fmla="*/ 4145280 h 4975860"/>
                <a:gd name="connsiteX183" fmla="*/ 701040 w 5623560"/>
                <a:gd name="connsiteY183" fmla="*/ 4053840 h 4975860"/>
                <a:gd name="connsiteX184" fmla="*/ 571500 w 5623560"/>
                <a:gd name="connsiteY184" fmla="*/ 4061460 h 4975860"/>
                <a:gd name="connsiteX185" fmla="*/ 441960 w 5623560"/>
                <a:gd name="connsiteY185" fmla="*/ 4107180 h 4975860"/>
                <a:gd name="connsiteX186" fmla="*/ 381000 w 5623560"/>
                <a:gd name="connsiteY186" fmla="*/ 4061460 h 4975860"/>
                <a:gd name="connsiteX187" fmla="*/ 243840 w 5623560"/>
                <a:gd name="connsiteY187" fmla="*/ 4000500 h 4975860"/>
                <a:gd name="connsiteX188" fmla="*/ 198120 w 5623560"/>
                <a:gd name="connsiteY188" fmla="*/ 3794760 h 4975860"/>
                <a:gd name="connsiteX189" fmla="*/ 106680 w 5623560"/>
                <a:gd name="connsiteY189" fmla="*/ 3741420 h 4975860"/>
                <a:gd name="connsiteX190" fmla="*/ 45720 w 5623560"/>
                <a:gd name="connsiteY190" fmla="*/ 3665220 h 4975860"/>
                <a:gd name="connsiteX191" fmla="*/ 76200 w 5623560"/>
                <a:gd name="connsiteY191" fmla="*/ 3589020 h 4975860"/>
                <a:gd name="connsiteX192" fmla="*/ 0 w 5623560"/>
                <a:gd name="connsiteY192" fmla="*/ 3436620 h 4975860"/>
                <a:gd name="connsiteX193" fmla="*/ 15240 w 5623560"/>
                <a:gd name="connsiteY193" fmla="*/ 3284220 h 4975860"/>
                <a:gd name="connsiteX194" fmla="*/ 91440 w 5623560"/>
                <a:gd name="connsiteY194" fmla="*/ 3162300 h 4975860"/>
                <a:gd name="connsiteX195" fmla="*/ 213360 w 5623560"/>
                <a:gd name="connsiteY195" fmla="*/ 3169920 h 4975860"/>
                <a:gd name="connsiteX196" fmla="*/ 342900 w 5623560"/>
                <a:gd name="connsiteY196" fmla="*/ 3375660 h 4975860"/>
                <a:gd name="connsiteX197" fmla="*/ 457200 w 5623560"/>
                <a:gd name="connsiteY197" fmla="*/ 3238500 h 4975860"/>
                <a:gd name="connsiteX198" fmla="*/ 480060 w 5623560"/>
                <a:gd name="connsiteY198" fmla="*/ 3101340 h 4975860"/>
                <a:gd name="connsiteX199" fmla="*/ 617220 w 5623560"/>
                <a:gd name="connsiteY199" fmla="*/ 3101340 h 4975860"/>
                <a:gd name="connsiteX200" fmla="*/ 601980 w 5623560"/>
                <a:gd name="connsiteY200" fmla="*/ 2941320 h 4975860"/>
                <a:gd name="connsiteX201" fmla="*/ 495300 w 5623560"/>
                <a:gd name="connsiteY201" fmla="*/ 2827020 h 4975860"/>
                <a:gd name="connsiteX202" fmla="*/ 426720 w 5623560"/>
                <a:gd name="connsiteY202" fmla="*/ 2674620 h 4975860"/>
                <a:gd name="connsiteX203" fmla="*/ 472440 w 5623560"/>
                <a:gd name="connsiteY203" fmla="*/ 2621280 h 4975860"/>
                <a:gd name="connsiteX204" fmla="*/ 358140 w 5623560"/>
                <a:gd name="connsiteY204" fmla="*/ 2453640 h 4975860"/>
                <a:gd name="connsiteX205" fmla="*/ 396240 w 5623560"/>
                <a:gd name="connsiteY205" fmla="*/ 2377440 h 4975860"/>
                <a:gd name="connsiteX206" fmla="*/ 342900 w 5623560"/>
                <a:gd name="connsiteY206" fmla="*/ 2255520 h 4975860"/>
                <a:gd name="connsiteX207" fmla="*/ 198120 w 5623560"/>
                <a:gd name="connsiteY207" fmla="*/ 2164080 h 4975860"/>
                <a:gd name="connsiteX208" fmla="*/ 182880 w 5623560"/>
                <a:gd name="connsiteY208" fmla="*/ 2072640 h 4975860"/>
                <a:gd name="connsiteX209" fmla="*/ 281940 w 5623560"/>
                <a:gd name="connsiteY209" fmla="*/ 1935480 h 4975860"/>
                <a:gd name="connsiteX210" fmla="*/ 220980 w 5623560"/>
                <a:gd name="connsiteY210" fmla="*/ 1744980 h 4975860"/>
                <a:gd name="connsiteX211" fmla="*/ 441960 w 5623560"/>
                <a:gd name="connsiteY211" fmla="*/ 1623060 h 4975860"/>
                <a:gd name="connsiteX212" fmla="*/ 541020 w 5623560"/>
                <a:gd name="connsiteY212" fmla="*/ 1470660 h 4975860"/>
                <a:gd name="connsiteX213" fmla="*/ 556260 w 5623560"/>
                <a:gd name="connsiteY213" fmla="*/ 1272540 h 497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5623560" h="4975860">
                  <a:moveTo>
                    <a:pt x="556260" y="1272540"/>
                  </a:moveTo>
                  <a:lnTo>
                    <a:pt x="563880" y="1280160"/>
                  </a:lnTo>
                  <a:cubicBezTo>
                    <a:pt x="586740" y="1285240"/>
                    <a:pt x="610244" y="1287995"/>
                    <a:pt x="632460" y="1295400"/>
                  </a:cubicBezTo>
                  <a:cubicBezTo>
                    <a:pt x="641148" y="1298296"/>
                    <a:pt x="646951" y="1306921"/>
                    <a:pt x="655320" y="1310640"/>
                  </a:cubicBezTo>
                  <a:cubicBezTo>
                    <a:pt x="670000" y="1317164"/>
                    <a:pt x="701040" y="1325880"/>
                    <a:pt x="701040" y="1325880"/>
                  </a:cubicBezTo>
                  <a:cubicBezTo>
                    <a:pt x="708660" y="1330960"/>
                    <a:pt x="715709" y="1337024"/>
                    <a:pt x="723900" y="1341120"/>
                  </a:cubicBezTo>
                  <a:cubicBezTo>
                    <a:pt x="731084" y="1344712"/>
                    <a:pt x="740488" y="1343722"/>
                    <a:pt x="746760" y="1348740"/>
                  </a:cubicBezTo>
                  <a:cubicBezTo>
                    <a:pt x="753911" y="1354461"/>
                    <a:pt x="756920" y="1363980"/>
                    <a:pt x="762000" y="1371600"/>
                  </a:cubicBezTo>
                  <a:cubicBezTo>
                    <a:pt x="758282" y="1393909"/>
                    <a:pt x="759745" y="1423696"/>
                    <a:pt x="739140" y="1440180"/>
                  </a:cubicBezTo>
                  <a:cubicBezTo>
                    <a:pt x="732868" y="1445198"/>
                    <a:pt x="723900" y="1445260"/>
                    <a:pt x="716280" y="1447800"/>
                  </a:cubicBezTo>
                  <a:cubicBezTo>
                    <a:pt x="680720" y="1501140"/>
                    <a:pt x="701040" y="1483360"/>
                    <a:pt x="662940" y="1508760"/>
                  </a:cubicBezTo>
                  <a:lnTo>
                    <a:pt x="647700" y="1554480"/>
                  </a:lnTo>
                  <a:lnTo>
                    <a:pt x="640080" y="1577340"/>
                  </a:lnTo>
                  <a:cubicBezTo>
                    <a:pt x="694488" y="1595476"/>
                    <a:pt x="672434" y="1583669"/>
                    <a:pt x="708660" y="1607820"/>
                  </a:cubicBezTo>
                  <a:cubicBezTo>
                    <a:pt x="714858" y="1626413"/>
                    <a:pt x="716748" y="1638768"/>
                    <a:pt x="731520" y="1653540"/>
                  </a:cubicBezTo>
                  <a:cubicBezTo>
                    <a:pt x="737996" y="1660016"/>
                    <a:pt x="746760" y="1663700"/>
                    <a:pt x="754380" y="1668780"/>
                  </a:cubicBezTo>
                  <a:cubicBezTo>
                    <a:pt x="779780" y="1706880"/>
                    <a:pt x="762000" y="1686560"/>
                    <a:pt x="815340" y="1722120"/>
                  </a:cubicBezTo>
                  <a:lnTo>
                    <a:pt x="838200" y="1737360"/>
                  </a:lnTo>
                  <a:lnTo>
                    <a:pt x="861060" y="1752600"/>
                  </a:lnTo>
                  <a:cubicBezTo>
                    <a:pt x="885971" y="1827333"/>
                    <a:pt x="845584" y="1721766"/>
                    <a:pt x="891540" y="1790700"/>
                  </a:cubicBezTo>
                  <a:cubicBezTo>
                    <a:pt x="897349" y="1799414"/>
                    <a:pt x="896888" y="1810957"/>
                    <a:pt x="899160" y="1821180"/>
                  </a:cubicBezTo>
                  <a:cubicBezTo>
                    <a:pt x="911420" y="1876351"/>
                    <a:pt x="900783" y="1841290"/>
                    <a:pt x="914400" y="1882140"/>
                  </a:cubicBezTo>
                  <a:cubicBezTo>
                    <a:pt x="916940" y="1920240"/>
                    <a:pt x="906715" y="1961457"/>
                    <a:pt x="922020" y="1996440"/>
                  </a:cubicBezTo>
                  <a:cubicBezTo>
                    <a:pt x="928213" y="2010595"/>
                    <a:pt x="952658" y="2000708"/>
                    <a:pt x="967740" y="2004060"/>
                  </a:cubicBezTo>
                  <a:cubicBezTo>
                    <a:pt x="975581" y="2005802"/>
                    <a:pt x="982877" y="2009473"/>
                    <a:pt x="990600" y="2011680"/>
                  </a:cubicBezTo>
                  <a:cubicBezTo>
                    <a:pt x="1000670" y="2014557"/>
                    <a:pt x="1010920" y="2016760"/>
                    <a:pt x="1021080" y="2019300"/>
                  </a:cubicBezTo>
                  <a:cubicBezTo>
                    <a:pt x="1070610" y="2002790"/>
                    <a:pt x="1018540" y="2026920"/>
                    <a:pt x="1059180" y="1965960"/>
                  </a:cubicBezTo>
                  <a:cubicBezTo>
                    <a:pt x="1079500" y="1935480"/>
                    <a:pt x="1066800" y="1948180"/>
                    <a:pt x="1097280" y="1927860"/>
                  </a:cubicBezTo>
                  <a:cubicBezTo>
                    <a:pt x="1102360" y="1920240"/>
                    <a:pt x="1106044" y="1911476"/>
                    <a:pt x="1112520" y="1905000"/>
                  </a:cubicBezTo>
                  <a:cubicBezTo>
                    <a:pt x="1127292" y="1890228"/>
                    <a:pt x="1139647" y="1888338"/>
                    <a:pt x="1158240" y="1882140"/>
                  </a:cubicBezTo>
                  <a:cubicBezTo>
                    <a:pt x="1160780" y="1874520"/>
                    <a:pt x="1162268" y="1866464"/>
                    <a:pt x="1165860" y="1859280"/>
                  </a:cubicBezTo>
                  <a:cubicBezTo>
                    <a:pt x="1169956" y="1851089"/>
                    <a:pt x="1183321" y="1845305"/>
                    <a:pt x="1181100" y="1836420"/>
                  </a:cubicBezTo>
                  <a:cubicBezTo>
                    <a:pt x="1179152" y="1828628"/>
                    <a:pt x="1165860" y="1831340"/>
                    <a:pt x="1158240" y="1828800"/>
                  </a:cubicBezTo>
                  <a:lnTo>
                    <a:pt x="1127760" y="1783080"/>
                  </a:lnTo>
                  <a:cubicBezTo>
                    <a:pt x="1122680" y="1775460"/>
                    <a:pt x="1120140" y="1765300"/>
                    <a:pt x="1112520" y="1760220"/>
                  </a:cubicBezTo>
                  <a:lnTo>
                    <a:pt x="1089660" y="1744980"/>
                  </a:lnTo>
                  <a:cubicBezTo>
                    <a:pt x="1087120" y="1734820"/>
                    <a:pt x="1086724" y="1723867"/>
                    <a:pt x="1082040" y="1714500"/>
                  </a:cubicBezTo>
                  <a:cubicBezTo>
                    <a:pt x="1073849" y="1698117"/>
                    <a:pt x="1057352" y="1686156"/>
                    <a:pt x="1051560" y="1668780"/>
                  </a:cubicBezTo>
                  <a:lnTo>
                    <a:pt x="1036320" y="1623060"/>
                  </a:lnTo>
                  <a:cubicBezTo>
                    <a:pt x="1043940" y="1620520"/>
                    <a:pt x="1051996" y="1619032"/>
                    <a:pt x="1059180" y="1615440"/>
                  </a:cubicBezTo>
                  <a:cubicBezTo>
                    <a:pt x="1078405" y="1605827"/>
                    <a:pt x="1083105" y="1599135"/>
                    <a:pt x="1097280" y="1584960"/>
                  </a:cubicBezTo>
                  <a:lnTo>
                    <a:pt x="1066800" y="1432560"/>
                  </a:lnTo>
                  <a:lnTo>
                    <a:pt x="1196340" y="1379220"/>
                  </a:lnTo>
                  <a:lnTo>
                    <a:pt x="1203960" y="1272540"/>
                  </a:lnTo>
                  <a:lnTo>
                    <a:pt x="1394460" y="1150620"/>
                  </a:lnTo>
                  <a:lnTo>
                    <a:pt x="1470660" y="990600"/>
                  </a:lnTo>
                  <a:lnTo>
                    <a:pt x="1531620" y="975360"/>
                  </a:lnTo>
                  <a:lnTo>
                    <a:pt x="1630680" y="754380"/>
                  </a:lnTo>
                  <a:lnTo>
                    <a:pt x="1630680" y="510540"/>
                  </a:lnTo>
                  <a:lnTo>
                    <a:pt x="1592580" y="426720"/>
                  </a:lnTo>
                  <a:lnTo>
                    <a:pt x="1638300" y="320040"/>
                  </a:lnTo>
                  <a:lnTo>
                    <a:pt x="1783080" y="304800"/>
                  </a:lnTo>
                  <a:lnTo>
                    <a:pt x="1844040" y="365760"/>
                  </a:lnTo>
                  <a:lnTo>
                    <a:pt x="1920240" y="365760"/>
                  </a:lnTo>
                  <a:lnTo>
                    <a:pt x="1981200" y="312420"/>
                  </a:lnTo>
                  <a:lnTo>
                    <a:pt x="1996440" y="617220"/>
                  </a:lnTo>
                  <a:lnTo>
                    <a:pt x="2065020" y="701040"/>
                  </a:lnTo>
                  <a:lnTo>
                    <a:pt x="2110740" y="784860"/>
                  </a:lnTo>
                  <a:lnTo>
                    <a:pt x="2232660" y="868680"/>
                  </a:lnTo>
                  <a:lnTo>
                    <a:pt x="2369820" y="838200"/>
                  </a:lnTo>
                  <a:lnTo>
                    <a:pt x="2453640" y="838200"/>
                  </a:lnTo>
                  <a:lnTo>
                    <a:pt x="2484120" y="723900"/>
                  </a:lnTo>
                  <a:lnTo>
                    <a:pt x="2682240" y="723900"/>
                  </a:lnTo>
                  <a:lnTo>
                    <a:pt x="2827020" y="662940"/>
                  </a:lnTo>
                  <a:lnTo>
                    <a:pt x="2903220" y="678180"/>
                  </a:lnTo>
                  <a:lnTo>
                    <a:pt x="3009900" y="746760"/>
                  </a:lnTo>
                  <a:lnTo>
                    <a:pt x="3017520" y="899160"/>
                  </a:lnTo>
                  <a:lnTo>
                    <a:pt x="3116580" y="990600"/>
                  </a:lnTo>
                  <a:lnTo>
                    <a:pt x="3131820" y="1089660"/>
                  </a:lnTo>
                  <a:lnTo>
                    <a:pt x="3253740" y="1082040"/>
                  </a:lnTo>
                  <a:lnTo>
                    <a:pt x="3322320" y="982980"/>
                  </a:lnTo>
                  <a:lnTo>
                    <a:pt x="3230880" y="769620"/>
                  </a:lnTo>
                  <a:lnTo>
                    <a:pt x="3322320" y="640080"/>
                  </a:lnTo>
                  <a:lnTo>
                    <a:pt x="3291840" y="548640"/>
                  </a:lnTo>
                  <a:lnTo>
                    <a:pt x="3139440" y="586740"/>
                  </a:lnTo>
                  <a:lnTo>
                    <a:pt x="3101340" y="472440"/>
                  </a:lnTo>
                  <a:lnTo>
                    <a:pt x="3093720" y="320040"/>
                  </a:lnTo>
                  <a:lnTo>
                    <a:pt x="3253740" y="83820"/>
                  </a:lnTo>
                  <a:lnTo>
                    <a:pt x="3497580" y="0"/>
                  </a:lnTo>
                  <a:lnTo>
                    <a:pt x="3528060" y="152400"/>
                  </a:lnTo>
                  <a:lnTo>
                    <a:pt x="3619500" y="182880"/>
                  </a:lnTo>
                  <a:lnTo>
                    <a:pt x="3649980" y="251460"/>
                  </a:lnTo>
                  <a:lnTo>
                    <a:pt x="3855720" y="236220"/>
                  </a:lnTo>
                  <a:lnTo>
                    <a:pt x="3962400" y="266700"/>
                  </a:lnTo>
                  <a:lnTo>
                    <a:pt x="3992880" y="373380"/>
                  </a:lnTo>
                  <a:lnTo>
                    <a:pt x="4221480" y="434340"/>
                  </a:lnTo>
                  <a:lnTo>
                    <a:pt x="4274820" y="556260"/>
                  </a:lnTo>
                  <a:lnTo>
                    <a:pt x="4267200" y="647700"/>
                  </a:lnTo>
                  <a:lnTo>
                    <a:pt x="4152900" y="731520"/>
                  </a:lnTo>
                  <a:lnTo>
                    <a:pt x="4099560" y="800100"/>
                  </a:lnTo>
                  <a:lnTo>
                    <a:pt x="4160520" y="845820"/>
                  </a:lnTo>
                  <a:lnTo>
                    <a:pt x="4198620" y="1059180"/>
                  </a:lnTo>
                  <a:lnTo>
                    <a:pt x="4099560" y="1203960"/>
                  </a:lnTo>
                  <a:lnTo>
                    <a:pt x="4099560" y="1394460"/>
                  </a:lnTo>
                  <a:lnTo>
                    <a:pt x="3992880" y="1463040"/>
                  </a:lnTo>
                  <a:lnTo>
                    <a:pt x="4000500" y="1569720"/>
                  </a:lnTo>
                  <a:lnTo>
                    <a:pt x="3893820" y="1706880"/>
                  </a:lnTo>
                  <a:lnTo>
                    <a:pt x="4015740" y="1798320"/>
                  </a:lnTo>
                  <a:lnTo>
                    <a:pt x="4061460" y="1874520"/>
                  </a:lnTo>
                  <a:lnTo>
                    <a:pt x="3985260" y="1988820"/>
                  </a:lnTo>
                  <a:lnTo>
                    <a:pt x="4038600" y="2118360"/>
                  </a:lnTo>
                  <a:lnTo>
                    <a:pt x="4152900" y="2194560"/>
                  </a:lnTo>
                  <a:lnTo>
                    <a:pt x="4297680" y="2186940"/>
                  </a:lnTo>
                  <a:lnTo>
                    <a:pt x="4358640" y="2065020"/>
                  </a:lnTo>
                  <a:lnTo>
                    <a:pt x="4579620" y="2065020"/>
                  </a:lnTo>
                  <a:lnTo>
                    <a:pt x="4640580" y="2110740"/>
                  </a:lnTo>
                  <a:lnTo>
                    <a:pt x="4495800" y="2461260"/>
                  </a:lnTo>
                  <a:lnTo>
                    <a:pt x="4206240" y="2743200"/>
                  </a:lnTo>
                  <a:lnTo>
                    <a:pt x="4267200" y="3002280"/>
                  </a:lnTo>
                  <a:lnTo>
                    <a:pt x="4259580" y="3192780"/>
                  </a:lnTo>
                  <a:lnTo>
                    <a:pt x="4343400" y="3230880"/>
                  </a:lnTo>
                  <a:lnTo>
                    <a:pt x="4366260" y="3451860"/>
                  </a:lnTo>
                  <a:lnTo>
                    <a:pt x="4450080" y="3512820"/>
                  </a:lnTo>
                  <a:lnTo>
                    <a:pt x="4564380" y="3474720"/>
                  </a:lnTo>
                  <a:lnTo>
                    <a:pt x="4686300" y="3680460"/>
                  </a:lnTo>
                  <a:lnTo>
                    <a:pt x="4930140" y="3802380"/>
                  </a:lnTo>
                  <a:lnTo>
                    <a:pt x="4937760" y="3893820"/>
                  </a:lnTo>
                  <a:lnTo>
                    <a:pt x="5036820" y="3924300"/>
                  </a:lnTo>
                  <a:lnTo>
                    <a:pt x="5059680" y="4015740"/>
                  </a:lnTo>
                  <a:lnTo>
                    <a:pt x="5242560" y="3985260"/>
                  </a:lnTo>
                  <a:lnTo>
                    <a:pt x="5334000" y="4168140"/>
                  </a:lnTo>
                  <a:lnTo>
                    <a:pt x="5448300" y="4160520"/>
                  </a:lnTo>
                  <a:lnTo>
                    <a:pt x="5478780" y="4267200"/>
                  </a:lnTo>
                  <a:lnTo>
                    <a:pt x="5623560" y="4389120"/>
                  </a:lnTo>
                  <a:lnTo>
                    <a:pt x="5349240" y="4488180"/>
                  </a:lnTo>
                  <a:lnTo>
                    <a:pt x="5082540" y="4396740"/>
                  </a:lnTo>
                  <a:lnTo>
                    <a:pt x="4953000" y="4396740"/>
                  </a:lnTo>
                  <a:lnTo>
                    <a:pt x="4693920" y="4503420"/>
                  </a:lnTo>
                  <a:lnTo>
                    <a:pt x="4572000" y="4457700"/>
                  </a:lnTo>
                  <a:lnTo>
                    <a:pt x="4442460" y="4434840"/>
                  </a:lnTo>
                  <a:lnTo>
                    <a:pt x="4411980" y="4328160"/>
                  </a:lnTo>
                  <a:lnTo>
                    <a:pt x="4274820" y="4320540"/>
                  </a:lnTo>
                  <a:lnTo>
                    <a:pt x="4084320" y="4472940"/>
                  </a:lnTo>
                  <a:lnTo>
                    <a:pt x="4084320" y="4472940"/>
                  </a:lnTo>
                  <a:cubicBezTo>
                    <a:pt x="4036060" y="4475480"/>
                    <a:pt x="3987867" y="4480560"/>
                    <a:pt x="3939540" y="4480560"/>
                  </a:cubicBezTo>
                  <a:cubicBezTo>
                    <a:pt x="3898821" y="4480560"/>
                    <a:pt x="3857966" y="4478442"/>
                    <a:pt x="3817620" y="4472940"/>
                  </a:cubicBezTo>
                  <a:cubicBezTo>
                    <a:pt x="3801703" y="4470769"/>
                    <a:pt x="3771900" y="4457700"/>
                    <a:pt x="3771900" y="4457700"/>
                  </a:cubicBezTo>
                  <a:cubicBezTo>
                    <a:pt x="3766820" y="4450080"/>
                    <a:pt x="3763811" y="4440561"/>
                    <a:pt x="3756660" y="4434840"/>
                  </a:cubicBezTo>
                  <a:cubicBezTo>
                    <a:pt x="3750388" y="4429822"/>
                    <a:pt x="3738469" y="4433756"/>
                    <a:pt x="3733800" y="4427220"/>
                  </a:cubicBezTo>
                  <a:cubicBezTo>
                    <a:pt x="3724463" y="4414148"/>
                    <a:pt x="3718560" y="4381500"/>
                    <a:pt x="3718560" y="4381500"/>
                  </a:cubicBezTo>
                  <a:cubicBezTo>
                    <a:pt x="3723398" y="4362148"/>
                    <a:pt x="3734042" y="4339892"/>
                    <a:pt x="3718560" y="4320540"/>
                  </a:cubicBezTo>
                  <a:cubicBezTo>
                    <a:pt x="3713542" y="4314268"/>
                    <a:pt x="3703320" y="4315460"/>
                    <a:pt x="3695700" y="4312920"/>
                  </a:cubicBezTo>
                  <a:cubicBezTo>
                    <a:pt x="3685540" y="4315460"/>
                    <a:pt x="3674846" y="4316415"/>
                    <a:pt x="3665220" y="4320540"/>
                  </a:cubicBezTo>
                  <a:cubicBezTo>
                    <a:pt x="3656802" y="4324148"/>
                    <a:pt x="3651473" y="4334869"/>
                    <a:pt x="3642360" y="4335780"/>
                  </a:cubicBezTo>
                  <a:cubicBezTo>
                    <a:pt x="3624489" y="4337567"/>
                    <a:pt x="3606800" y="4330700"/>
                    <a:pt x="3589020" y="4328160"/>
                  </a:cubicBezTo>
                  <a:cubicBezTo>
                    <a:pt x="3581400" y="4323080"/>
                    <a:pt x="3572636" y="4319396"/>
                    <a:pt x="3566160" y="4312920"/>
                  </a:cubicBezTo>
                  <a:cubicBezTo>
                    <a:pt x="3559684" y="4306444"/>
                    <a:pt x="3558540" y="4295140"/>
                    <a:pt x="3550920" y="4290060"/>
                  </a:cubicBezTo>
                  <a:cubicBezTo>
                    <a:pt x="3542206" y="4284251"/>
                    <a:pt x="3530510" y="4285317"/>
                    <a:pt x="3520440" y="4282440"/>
                  </a:cubicBezTo>
                  <a:cubicBezTo>
                    <a:pt x="3512717" y="4280233"/>
                    <a:pt x="3505200" y="4277360"/>
                    <a:pt x="3497580" y="4274820"/>
                  </a:cubicBezTo>
                  <a:cubicBezTo>
                    <a:pt x="3462645" y="4222417"/>
                    <a:pt x="3484476" y="4234892"/>
                    <a:pt x="3444240" y="4221480"/>
                  </a:cubicBezTo>
                  <a:cubicBezTo>
                    <a:pt x="3408014" y="4197329"/>
                    <a:pt x="3430068" y="4209136"/>
                    <a:pt x="3375660" y="4191000"/>
                  </a:cubicBezTo>
                  <a:lnTo>
                    <a:pt x="3352800" y="4183380"/>
                  </a:lnTo>
                  <a:cubicBezTo>
                    <a:pt x="3316574" y="4159229"/>
                    <a:pt x="3338628" y="4171036"/>
                    <a:pt x="3284220" y="4152900"/>
                  </a:cubicBezTo>
                  <a:lnTo>
                    <a:pt x="3261360" y="4145280"/>
                  </a:lnTo>
                  <a:lnTo>
                    <a:pt x="3185160" y="4175760"/>
                  </a:lnTo>
                  <a:lnTo>
                    <a:pt x="3070860" y="4152900"/>
                  </a:lnTo>
                  <a:lnTo>
                    <a:pt x="2956560" y="3931920"/>
                  </a:lnTo>
                  <a:lnTo>
                    <a:pt x="2773680" y="3947160"/>
                  </a:lnTo>
                  <a:lnTo>
                    <a:pt x="2750820" y="3939540"/>
                  </a:lnTo>
                  <a:cubicBezTo>
                    <a:pt x="2733040" y="3952240"/>
                    <a:pt x="2716662" y="3967177"/>
                    <a:pt x="2697480" y="3977640"/>
                  </a:cubicBezTo>
                  <a:cubicBezTo>
                    <a:pt x="2688286" y="3982655"/>
                    <a:pt x="2677473" y="3985260"/>
                    <a:pt x="2667000" y="3985260"/>
                  </a:cubicBezTo>
                  <a:cubicBezTo>
                    <a:pt x="2466342" y="3985260"/>
                    <a:pt x="2468880" y="4043432"/>
                    <a:pt x="2468880" y="3970020"/>
                  </a:cubicBezTo>
                  <a:lnTo>
                    <a:pt x="2385060" y="4038600"/>
                  </a:lnTo>
                  <a:lnTo>
                    <a:pt x="2270760" y="4000500"/>
                  </a:lnTo>
                  <a:lnTo>
                    <a:pt x="2225040" y="3909060"/>
                  </a:lnTo>
                  <a:lnTo>
                    <a:pt x="2148840" y="3947160"/>
                  </a:lnTo>
                  <a:lnTo>
                    <a:pt x="2049780" y="3916680"/>
                  </a:lnTo>
                  <a:lnTo>
                    <a:pt x="1988820" y="3977640"/>
                  </a:lnTo>
                  <a:lnTo>
                    <a:pt x="1798320" y="3954780"/>
                  </a:lnTo>
                  <a:lnTo>
                    <a:pt x="1661160" y="4107180"/>
                  </a:lnTo>
                  <a:lnTo>
                    <a:pt x="1539240" y="4328160"/>
                  </a:lnTo>
                  <a:lnTo>
                    <a:pt x="1539240" y="4465320"/>
                  </a:lnTo>
                  <a:lnTo>
                    <a:pt x="1653540" y="4594860"/>
                  </a:lnTo>
                  <a:lnTo>
                    <a:pt x="1562100" y="4709160"/>
                  </a:lnTo>
                  <a:lnTo>
                    <a:pt x="1485900" y="4762500"/>
                  </a:lnTo>
                  <a:lnTo>
                    <a:pt x="1562100" y="4914900"/>
                  </a:lnTo>
                  <a:lnTo>
                    <a:pt x="1463040" y="4975860"/>
                  </a:lnTo>
                  <a:lnTo>
                    <a:pt x="1310640" y="4945380"/>
                  </a:lnTo>
                  <a:lnTo>
                    <a:pt x="1188720" y="4693920"/>
                  </a:lnTo>
                  <a:lnTo>
                    <a:pt x="1089660" y="4610100"/>
                  </a:lnTo>
                  <a:lnTo>
                    <a:pt x="891540" y="4351020"/>
                  </a:lnTo>
                  <a:lnTo>
                    <a:pt x="876300" y="4213860"/>
                  </a:lnTo>
                  <a:lnTo>
                    <a:pt x="701040" y="4145280"/>
                  </a:lnTo>
                  <a:lnTo>
                    <a:pt x="701040" y="4053840"/>
                  </a:lnTo>
                  <a:lnTo>
                    <a:pt x="571500" y="4061460"/>
                  </a:lnTo>
                  <a:lnTo>
                    <a:pt x="441960" y="4107180"/>
                  </a:lnTo>
                  <a:lnTo>
                    <a:pt x="381000" y="4061460"/>
                  </a:lnTo>
                  <a:lnTo>
                    <a:pt x="243840" y="4000500"/>
                  </a:lnTo>
                  <a:lnTo>
                    <a:pt x="198120" y="3794760"/>
                  </a:lnTo>
                  <a:lnTo>
                    <a:pt x="106680" y="3741420"/>
                  </a:lnTo>
                  <a:lnTo>
                    <a:pt x="45720" y="3665220"/>
                  </a:lnTo>
                  <a:lnTo>
                    <a:pt x="76200" y="3589020"/>
                  </a:lnTo>
                  <a:lnTo>
                    <a:pt x="0" y="3436620"/>
                  </a:lnTo>
                  <a:lnTo>
                    <a:pt x="15240" y="3284220"/>
                  </a:lnTo>
                  <a:lnTo>
                    <a:pt x="91440" y="3162300"/>
                  </a:lnTo>
                  <a:lnTo>
                    <a:pt x="213360" y="3169920"/>
                  </a:lnTo>
                  <a:lnTo>
                    <a:pt x="342900" y="3375660"/>
                  </a:lnTo>
                  <a:lnTo>
                    <a:pt x="457200" y="3238500"/>
                  </a:lnTo>
                  <a:lnTo>
                    <a:pt x="480060" y="3101340"/>
                  </a:lnTo>
                  <a:lnTo>
                    <a:pt x="617220" y="3101340"/>
                  </a:lnTo>
                  <a:lnTo>
                    <a:pt x="601980" y="2941320"/>
                  </a:lnTo>
                  <a:lnTo>
                    <a:pt x="495300" y="2827020"/>
                  </a:lnTo>
                  <a:lnTo>
                    <a:pt x="426720" y="2674620"/>
                  </a:lnTo>
                  <a:lnTo>
                    <a:pt x="472440" y="2621280"/>
                  </a:lnTo>
                  <a:lnTo>
                    <a:pt x="358140" y="2453640"/>
                  </a:lnTo>
                  <a:lnTo>
                    <a:pt x="396240" y="2377440"/>
                  </a:lnTo>
                  <a:lnTo>
                    <a:pt x="342900" y="2255520"/>
                  </a:lnTo>
                  <a:lnTo>
                    <a:pt x="198120" y="2164080"/>
                  </a:lnTo>
                  <a:lnTo>
                    <a:pt x="182880" y="2072640"/>
                  </a:lnTo>
                  <a:lnTo>
                    <a:pt x="281940" y="1935480"/>
                  </a:lnTo>
                  <a:lnTo>
                    <a:pt x="220980" y="1744980"/>
                  </a:lnTo>
                  <a:lnTo>
                    <a:pt x="441960" y="1623060"/>
                  </a:lnTo>
                  <a:lnTo>
                    <a:pt x="541020" y="1470660"/>
                  </a:lnTo>
                  <a:lnTo>
                    <a:pt x="556260" y="1272540"/>
                  </a:lnTo>
                  <a:close/>
                </a:path>
              </a:pathLst>
            </a:custGeom>
            <a:solidFill>
              <a:srgbClr val="009FDA"/>
            </a:solidFill>
            <a:ln w="28575" cap="flat" cmpd="sng" algn="ctr">
              <a:noFill/>
              <a:prstDash val="solid"/>
              <a:round/>
              <a:headEnd type="none" w="med" len="med"/>
              <a:tailEnd type="none" w="med" len="med"/>
            </a:ln>
            <a:effectLst/>
          </p:spPr>
          <p:txBody>
            <a:bodyPr vert="horz" wrap="none" lIns="46800" tIns="45720" rIns="46800" bIns="45720" numCol="1" rtlCol="0" anchor="ctr" anchorCtr="0" compatLnSpc="1">
              <a:prstTxWarp prst="textNoShape">
                <a:avLst/>
              </a:prstTxWarp>
            </a:bodyPr>
            <a:lstStyle/>
            <a:p>
              <a:pPr marL="174625" marR="0" lvl="0" indent="-174625"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77" name="Pentagono 76"/>
            <p:cNvSpPr/>
            <p:nvPr/>
          </p:nvSpPr>
          <p:spPr>
            <a:xfrm rot="5400000">
              <a:off x="293003" y="1897261"/>
              <a:ext cx="2210026" cy="1460811"/>
            </a:xfrm>
            <a:prstGeom prst="homePlate">
              <a:avLst>
                <a:gd name="adj" fmla="val 15525"/>
              </a:avLst>
            </a:prstGeom>
            <a:solidFill>
              <a:srgbClr val="009FDA"/>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latin typeface="Verdana" panose="020B0604030504040204" pitchFamily="34" charset="0"/>
                  <a:ea typeface="Verdana" panose="020B0604030504040204" pitchFamily="34" charset="0"/>
                  <a:cs typeface="Verdana" panose="020B0604030504040204" pitchFamily="34" charset="0"/>
                </a:rPr>
                <a:t>A2A</a:t>
              </a:r>
              <a:endParaRPr lang="it-IT" dirty="0">
                <a:latin typeface="Verdana" panose="020B0604030504040204" pitchFamily="34" charset="0"/>
                <a:ea typeface="Verdana" panose="020B0604030504040204" pitchFamily="34" charset="0"/>
                <a:cs typeface="Verdana" panose="020B0604030504040204" pitchFamily="34" charset="0"/>
              </a:endParaRPr>
            </a:p>
            <a:p>
              <a:pPr algn="ctr"/>
              <a:r>
                <a:rPr lang="en-US" dirty="0" smtClean="0">
                  <a:latin typeface="Verdana" panose="020B0604030504040204" pitchFamily="34" charset="0"/>
                  <a:ea typeface="Verdana" panose="020B0604030504040204" pitchFamily="34" charset="0"/>
                  <a:cs typeface="Verdana" panose="020B0604030504040204" pitchFamily="34" charset="0"/>
                </a:rPr>
                <a:t>ORIGINS</a:t>
              </a:r>
            </a:p>
            <a:p>
              <a:pPr algn="ctr"/>
              <a:endParaRPr lang="en-US" dirty="0">
                <a:latin typeface="Verdana" panose="020B0604030504040204" pitchFamily="34" charset="0"/>
                <a:ea typeface="Verdana" panose="020B0604030504040204" pitchFamily="34" charset="0"/>
                <a:cs typeface="Verdana" panose="020B0604030504040204" pitchFamily="34" charset="0"/>
              </a:endParaRPr>
            </a:p>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2008</a:t>
              </a:r>
              <a:endParaRPr lang="it-IT" sz="1200" b="1" dirty="0">
                <a:latin typeface="Verdana" panose="020B0604030504040204" pitchFamily="34" charset="0"/>
                <a:ea typeface="Verdana" panose="020B0604030504040204" pitchFamily="34" charset="0"/>
                <a:cs typeface="Verdana" panose="020B0604030504040204" pitchFamily="34" charset="0"/>
              </a:endParaRPr>
            </a:p>
          </p:txBody>
        </p:sp>
        <p:sp>
          <p:nvSpPr>
            <p:cNvPr id="78" name="AutoShape 31"/>
            <p:cNvSpPr>
              <a:spLocks noChangeAspect="1" noChangeArrowheads="1" noTextEdit="1"/>
            </p:cNvSpPr>
            <p:nvPr/>
          </p:nvSpPr>
          <p:spPr bwMode="auto">
            <a:xfrm>
              <a:off x="2328621" y="3660126"/>
              <a:ext cx="2406492" cy="279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79" name="Freeform 37"/>
            <p:cNvSpPr>
              <a:spLocks/>
            </p:cNvSpPr>
            <p:nvPr/>
          </p:nvSpPr>
          <p:spPr bwMode="auto">
            <a:xfrm>
              <a:off x="2356183" y="3777478"/>
              <a:ext cx="503203" cy="603697"/>
            </a:xfrm>
            <a:custGeom>
              <a:avLst/>
              <a:gdLst>
                <a:gd name="T0" fmla="*/ 283 w 510"/>
                <a:gd name="T1" fmla="*/ 106 h 600"/>
                <a:gd name="T2" fmla="*/ 312 w 510"/>
                <a:gd name="T3" fmla="*/ 79 h 600"/>
                <a:gd name="T4" fmla="*/ 310 w 510"/>
                <a:gd name="T5" fmla="*/ 39 h 600"/>
                <a:gd name="T6" fmla="*/ 362 w 510"/>
                <a:gd name="T7" fmla="*/ 20 h 600"/>
                <a:gd name="T8" fmla="*/ 396 w 510"/>
                <a:gd name="T9" fmla="*/ 0 h 600"/>
                <a:gd name="T10" fmla="*/ 401 w 510"/>
                <a:gd name="T11" fmla="*/ 39 h 600"/>
                <a:gd name="T12" fmla="*/ 433 w 510"/>
                <a:gd name="T13" fmla="*/ 85 h 600"/>
                <a:gd name="T14" fmla="*/ 426 w 510"/>
                <a:gd name="T15" fmla="*/ 123 h 600"/>
                <a:gd name="T16" fmla="*/ 401 w 510"/>
                <a:gd name="T17" fmla="*/ 140 h 600"/>
                <a:gd name="T18" fmla="*/ 385 w 510"/>
                <a:gd name="T19" fmla="*/ 148 h 600"/>
                <a:gd name="T20" fmla="*/ 389 w 510"/>
                <a:gd name="T21" fmla="*/ 197 h 600"/>
                <a:gd name="T22" fmla="*/ 408 w 510"/>
                <a:gd name="T23" fmla="*/ 233 h 600"/>
                <a:gd name="T24" fmla="*/ 426 w 510"/>
                <a:gd name="T25" fmla="*/ 274 h 600"/>
                <a:gd name="T26" fmla="*/ 433 w 510"/>
                <a:gd name="T27" fmla="*/ 297 h 600"/>
                <a:gd name="T28" fmla="*/ 423 w 510"/>
                <a:gd name="T29" fmla="*/ 308 h 600"/>
                <a:gd name="T30" fmla="*/ 385 w 510"/>
                <a:gd name="T31" fmla="*/ 297 h 600"/>
                <a:gd name="T32" fmla="*/ 366 w 510"/>
                <a:gd name="T33" fmla="*/ 315 h 600"/>
                <a:gd name="T34" fmla="*/ 376 w 510"/>
                <a:gd name="T35" fmla="*/ 368 h 600"/>
                <a:gd name="T36" fmla="*/ 398 w 510"/>
                <a:gd name="T37" fmla="*/ 381 h 600"/>
                <a:gd name="T38" fmla="*/ 441 w 510"/>
                <a:gd name="T39" fmla="*/ 376 h 600"/>
                <a:gd name="T40" fmla="*/ 478 w 510"/>
                <a:gd name="T41" fmla="*/ 429 h 600"/>
                <a:gd name="T42" fmla="*/ 500 w 510"/>
                <a:gd name="T43" fmla="*/ 456 h 600"/>
                <a:gd name="T44" fmla="*/ 510 w 510"/>
                <a:gd name="T45" fmla="*/ 492 h 600"/>
                <a:gd name="T46" fmla="*/ 498 w 510"/>
                <a:gd name="T47" fmla="*/ 512 h 600"/>
                <a:gd name="T48" fmla="*/ 439 w 510"/>
                <a:gd name="T49" fmla="*/ 510 h 600"/>
                <a:gd name="T50" fmla="*/ 412 w 510"/>
                <a:gd name="T51" fmla="*/ 531 h 600"/>
                <a:gd name="T52" fmla="*/ 389 w 510"/>
                <a:gd name="T53" fmla="*/ 522 h 600"/>
                <a:gd name="T54" fmla="*/ 366 w 510"/>
                <a:gd name="T55" fmla="*/ 527 h 600"/>
                <a:gd name="T56" fmla="*/ 333 w 510"/>
                <a:gd name="T57" fmla="*/ 518 h 600"/>
                <a:gd name="T58" fmla="*/ 301 w 510"/>
                <a:gd name="T59" fmla="*/ 506 h 600"/>
                <a:gd name="T60" fmla="*/ 279 w 510"/>
                <a:gd name="T61" fmla="*/ 518 h 600"/>
                <a:gd name="T62" fmla="*/ 285 w 510"/>
                <a:gd name="T63" fmla="*/ 531 h 600"/>
                <a:gd name="T64" fmla="*/ 267 w 510"/>
                <a:gd name="T65" fmla="*/ 549 h 600"/>
                <a:gd name="T66" fmla="*/ 258 w 510"/>
                <a:gd name="T67" fmla="*/ 571 h 600"/>
                <a:gd name="T68" fmla="*/ 254 w 510"/>
                <a:gd name="T69" fmla="*/ 589 h 600"/>
                <a:gd name="T70" fmla="*/ 199 w 510"/>
                <a:gd name="T71" fmla="*/ 598 h 600"/>
                <a:gd name="T72" fmla="*/ 165 w 510"/>
                <a:gd name="T73" fmla="*/ 587 h 600"/>
                <a:gd name="T74" fmla="*/ 131 w 510"/>
                <a:gd name="T75" fmla="*/ 567 h 600"/>
                <a:gd name="T76" fmla="*/ 110 w 510"/>
                <a:gd name="T77" fmla="*/ 577 h 600"/>
                <a:gd name="T78" fmla="*/ 95 w 510"/>
                <a:gd name="T79" fmla="*/ 592 h 600"/>
                <a:gd name="T80" fmla="*/ 68 w 510"/>
                <a:gd name="T81" fmla="*/ 571 h 600"/>
                <a:gd name="T82" fmla="*/ 39 w 510"/>
                <a:gd name="T83" fmla="*/ 544 h 600"/>
                <a:gd name="T84" fmla="*/ 27 w 510"/>
                <a:gd name="T85" fmla="*/ 506 h 600"/>
                <a:gd name="T86" fmla="*/ 20 w 510"/>
                <a:gd name="T87" fmla="*/ 486 h 600"/>
                <a:gd name="T88" fmla="*/ 45 w 510"/>
                <a:gd name="T89" fmla="*/ 459 h 600"/>
                <a:gd name="T90" fmla="*/ 60 w 510"/>
                <a:gd name="T91" fmla="*/ 426 h 600"/>
                <a:gd name="T92" fmla="*/ 63 w 510"/>
                <a:gd name="T93" fmla="*/ 400 h 600"/>
                <a:gd name="T94" fmla="*/ 22 w 510"/>
                <a:gd name="T95" fmla="*/ 364 h 600"/>
                <a:gd name="T96" fmla="*/ 0 w 510"/>
                <a:gd name="T97" fmla="*/ 340 h 600"/>
                <a:gd name="T98" fmla="*/ 33 w 510"/>
                <a:gd name="T99" fmla="*/ 323 h 600"/>
                <a:gd name="T100" fmla="*/ 50 w 510"/>
                <a:gd name="T101" fmla="*/ 305 h 600"/>
                <a:gd name="T102" fmla="*/ 79 w 510"/>
                <a:gd name="T103" fmla="*/ 286 h 600"/>
                <a:gd name="T104" fmla="*/ 90 w 510"/>
                <a:gd name="T105" fmla="*/ 267 h 600"/>
                <a:gd name="T106" fmla="*/ 124 w 510"/>
                <a:gd name="T107" fmla="*/ 248 h 600"/>
                <a:gd name="T108" fmla="*/ 154 w 510"/>
                <a:gd name="T109" fmla="*/ 243 h 600"/>
                <a:gd name="T110" fmla="*/ 199 w 510"/>
                <a:gd name="T111" fmla="*/ 248 h 600"/>
                <a:gd name="T112" fmla="*/ 239 w 510"/>
                <a:gd name="T113" fmla="*/ 233 h 600"/>
                <a:gd name="T114" fmla="*/ 244 w 510"/>
                <a:gd name="T115" fmla="*/ 222 h 600"/>
                <a:gd name="T116" fmla="*/ 264 w 510"/>
                <a:gd name="T117" fmla="*/ 217 h 600"/>
                <a:gd name="T118" fmla="*/ 271 w 510"/>
                <a:gd name="T119" fmla="*/ 172 h 600"/>
                <a:gd name="T120" fmla="*/ 264 w 510"/>
                <a:gd name="T121" fmla="*/ 142 h 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600"/>
                <a:gd name="T185" fmla="*/ 510 w 510"/>
                <a:gd name="T186" fmla="*/ 600 h 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600">
                  <a:moveTo>
                    <a:pt x="264" y="117"/>
                  </a:moveTo>
                  <a:lnTo>
                    <a:pt x="283" y="106"/>
                  </a:lnTo>
                  <a:lnTo>
                    <a:pt x="306" y="85"/>
                  </a:lnTo>
                  <a:lnTo>
                    <a:pt x="312" y="79"/>
                  </a:lnTo>
                  <a:lnTo>
                    <a:pt x="306" y="48"/>
                  </a:lnTo>
                  <a:lnTo>
                    <a:pt x="310" y="39"/>
                  </a:lnTo>
                  <a:lnTo>
                    <a:pt x="346" y="24"/>
                  </a:lnTo>
                  <a:lnTo>
                    <a:pt x="362" y="20"/>
                  </a:lnTo>
                  <a:lnTo>
                    <a:pt x="383" y="0"/>
                  </a:lnTo>
                  <a:lnTo>
                    <a:pt x="396" y="0"/>
                  </a:lnTo>
                  <a:lnTo>
                    <a:pt x="398" y="14"/>
                  </a:lnTo>
                  <a:lnTo>
                    <a:pt x="401" y="39"/>
                  </a:lnTo>
                  <a:lnTo>
                    <a:pt x="423" y="65"/>
                  </a:lnTo>
                  <a:lnTo>
                    <a:pt x="433" y="85"/>
                  </a:lnTo>
                  <a:lnTo>
                    <a:pt x="433" y="106"/>
                  </a:lnTo>
                  <a:lnTo>
                    <a:pt x="426" y="123"/>
                  </a:lnTo>
                  <a:lnTo>
                    <a:pt x="412" y="140"/>
                  </a:lnTo>
                  <a:lnTo>
                    <a:pt x="401" y="140"/>
                  </a:lnTo>
                  <a:lnTo>
                    <a:pt x="391" y="140"/>
                  </a:lnTo>
                  <a:lnTo>
                    <a:pt x="385" y="148"/>
                  </a:lnTo>
                  <a:lnTo>
                    <a:pt x="391" y="166"/>
                  </a:lnTo>
                  <a:lnTo>
                    <a:pt x="389" y="197"/>
                  </a:lnTo>
                  <a:lnTo>
                    <a:pt x="403" y="213"/>
                  </a:lnTo>
                  <a:lnTo>
                    <a:pt x="408" y="233"/>
                  </a:lnTo>
                  <a:lnTo>
                    <a:pt x="419" y="262"/>
                  </a:lnTo>
                  <a:lnTo>
                    <a:pt x="426" y="274"/>
                  </a:lnTo>
                  <a:lnTo>
                    <a:pt x="439" y="286"/>
                  </a:lnTo>
                  <a:lnTo>
                    <a:pt x="433" y="297"/>
                  </a:lnTo>
                  <a:lnTo>
                    <a:pt x="426" y="305"/>
                  </a:lnTo>
                  <a:lnTo>
                    <a:pt x="423" y="308"/>
                  </a:lnTo>
                  <a:lnTo>
                    <a:pt x="403" y="297"/>
                  </a:lnTo>
                  <a:lnTo>
                    <a:pt x="385" y="297"/>
                  </a:lnTo>
                  <a:lnTo>
                    <a:pt x="371" y="305"/>
                  </a:lnTo>
                  <a:lnTo>
                    <a:pt x="366" y="315"/>
                  </a:lnTo>
                  <a:lnTo>
                    <a:pt x="376" y="331"/>
                  </a:lnTo>
                  <a:lnTo>
                    <a:pt x="376" y="368"/>
                  </a:lnTo>
                  <a:lnTo>
                    <a:pt x="389" y="380"/>
                  </a:lnTo>
                  <a:lnTo>
                    <a:pt x="398" y="381"/>
                  </a:lnTo>
                  <a:lnTo>
                    <a:pt x="419" y="380"/>
                  </a:lnTo>
                  <a:lnTo>
                    <a:pt x="441" y="376"/>
                  </a:lnTo>
                  <a:lnTo>
                    <a:pt x="458" y="409"/>
                  </a:lnTo>
                  <a:lnTo>
                    <a:pt x="478" y="429"/>
                  </a:lnTo>
                  <a:lnTo>
                    <a:pt x="489" y="443"/>
                  </a:lnTo>
                  <a:lnTo>
                    <a:pt x="500" y="456"/>
                  </a:lnTo>
                  <a:lnTo>
                    <a:pt x="500" y="480"/>
                  </a:lnTo>
                  <a:lnTo>
                    <a:pt x="510" y="492"/>
                  </a:lnTo>
                  <a:lnTo>
                    <a:pt x="510" y="497"/>
                  </a:lnTo>
                  <a:lnTo>
                    <a:pt x="498" y="512"/>
                  </a:lnTo>
                  <a:lnTo>
                    <a:pt x="446" y="506"/>
                  </a:lnTo>
                  <a:lnTo>
                    <a:pt x="439" y="510"/>
                  </a:lnTo>
                  <a:lnTo>
                    <a:pt x="426" y="527"/>
                  </a:lnTo>
                  <a:lnTo>
                    <a:pt x="412" y="531"/>
                  </a:lnTo>
                  <a:lnTo>
                    <a:pt x="391" y="516"/>
                  </a:lnTo>
                  <a:lnTo>
                    <a:pt x="389" y="522"/>
                  </a:lnTo>
                  <a:lnTo>
                    <a:pt x="375" y="522"/>
                  </a:lnTo>
                  <a:lnTo>
                    <a:pt x="366" y="527"/>
                  </a:lnTo>
                  <a:lnTo>
                    <a:pt x="346" y="527"/>
                  </a:lnTo>
                  <a:lnTo>
                    <a:pt x="333" y="518"/>
                  </a:lnTo>
                  <a:lnTo>
                    <a:pt x="312" y="512"/>
                  </a:lnTo>
                  <a:lnTo>
                    <a:pt x="301" y="506"/>
                  </a:lnTo>
                  <a:lnTo>
                    <a:pt x="292" y="512"/>
                  </a:lnTo>
                  <a:lnTo>
                    <a:pt x="279" y="518"/>
                  </a:lnTo>
                  <a:lnTo>
                    <a:pt x="283" y="525"/>
                  </a:lnTo>
                  <a:lnTo>
                    <a:pt x="285" y="531"/>
                  </a:lnTo>
                  <a:lnTo>
                    <a:pt x="283" y="538"/>
                  </a:lnTo>
                  <a:lnTo>
                    <a:pt x="267" y="549"/>
                  </a:lnTo>
                  <a:lnTo>
                    <a:pt x="258" y="557"/>
                  </a:lnTo>
                  <a:lnTo>
                    <a:pt x="258" y="571"/>
                  </a:lnTo>
                  <a:lnTo>
                    <a:pt x="258" y="581"/>
                  </a:lnTo>
                  <a:lnTo>
                    <a:pt x="254" y="589"/>
                  </a:lnTo>
                  <a:lnTo>
                    <a:pt x="237" y="594"/>
                  </a:lnTo>
                  <a:lnTo>
                    <a:pt x="199" y="598"/>
                  </a:lnTo>
                  <a:lnTo>
                    <a:pt x="174" y="600"/>
                  </a:lnTo>
                  <a:lnTo>
                    <a:pt x="165" y="587"/>
                  </a:lnTo>
                  <a:lnTo>
                    <a:pt x="147" y="575"/>
                  </a:lnTo>
                  <a:lnTo>
                    <a:pt x="131" y="567"/>
                  </a:lnTo>
                  <a:lnTo>
                    <a:pt x="124" y="571"/>
                  </a:lnTo>
                  <a:lnTo>
                    <a:pt x="110" y="577"/>
                  </a:lnTo>
                  <a:lnTo>
                    <a:pt x="104" y="587"/>
                  </a:lnTo>
                  <a:lnTo>
                    <a:pt x="95" y="592"/>
                  </a:lnTo>
                  <a:lnTo>
                    <a:pt x="85" y="581"/>
                  </a:lnTo>
                  <a:lnTo>
                    <a:pt x="68" y="571"/>
                  </a:lnTo>
                  <a:lnTo>
                    <a:pt x="50" y="567"/>
                  </a:lnTo>
                  <a:lnTo>
                    <a:pt x="39" y="544"/>
                  </a:lnTo>
                  <a:lnTo>
                    <a:pt x="33" y="522"/>
                  </a:lnTo>
                  <a:lnTo>
                    <a:pt x="27" y="506"/>
                  </a:lnTo>
                  <a:lnTo>
                    <a:pt x="20" y="497"/>
                  </a:lnTo>
                  <a:lnTo>
                    <a:pt x="20" y="486"/>
                  </a:lnTo>
                  <a:lnTo>
                    <a:pt x="27" y="471"/>
                  </a:lnTo>
                  <a:lnTo>
                    <a:pt x="45" y="459"/>
                  </a:lnTo>
                  <a:lnTo>
                    <a:pt x="56" y="441"/>
                  </a:lnTo>
                  <a:lnTo>
                    <a:pt x="60" y="426"/>
                  </a:lnTo>
                  <a:lnTo>
                    <a:pt x="66" y="411"/>
                  </a:lnTo>
                  <a:lnTo>
                    <a:pt x="63" y="400"/>
                  </a:lnTo>
                  <a:lnTo>
                    <a:pt x="45" y="384"/>
                  </a:lnTo>
                  <a:lnTo>
                    <a:pt x="22" y="364"/>
                  </a:lnTo>
                  <a:lnTo>
                    <a:pt x="6" y="353"/>
                  </a:lnTo>
                  <a:lnTo>
                    <a:pt x="0" y="340"/>
                  </a:lnTo>
                  <a:lnTo>
                    <a:pt x="4" y="331"/>
                  </a:lnTo>
                  <a:lnTo>
                    <a:pt x="33" y="323"/>
                  </a:lnTo>
                  <a:lnTo>
                    <a:pt x="50" y="323"/>
                  </a:lnTo>
                  <a:lnTo>
                    <a:pt x="50" y="305"/>
                  </a:lnTo>
                  <a:lnTo>
                    <a:pt x="60" y="297"/>
                  </a:lnTo>
                  <a:lnTo>
                    <a:pt x="79" y="286"/>
                  </a:lnTo>
                  <a:lnTo>
                    <a:pt x="83" y="278"/>
                  </a:lnTo>
                  <a:lnTo>
                    <a:pt x="90" y="267"/>
                  </a:lnTo>
                  <a:lnTo>
                    <a:pt x="104" y="252"/>
                  </a:lnTo>
                  <a:lnTo>
                    <a:pt x="124" y="248"/>
                  </a:lnTo>
                  <a:lnTo>
                    <a:pt x="131" y="243"/>
                  </a:lnTo>
                  <a:lnTo>
                    <a:pt x="154" y="243"/>
                  </a:lnTo>
                  <a:lnTo>
                    <a:pt x="170" y="243"/>
                  </a:lnTo>
                  <a:lnTo>
                    <a:pt x="199" y="248"/>
                  </a:lnTo>
                  <a:lnTo>
                    <a:pt x="220" y="241"/>
                  </a:lnTo>
                  <a:lnTo>
                    <a:pt x="239" y="233"/>
                  </a:lnTo>
                  <a:lnTo>
                    <a:pt x="247" y="233"/>
                  </a:lnTo>
                  <a:lnTo>
                    <a:pt x="244" y="222"/>
                  </a:lnTo>
                  <a:lnTo>
                    <a:pt x="254" y="211"/>
                  </a:lnTo>
                  <a:lnTo>
                    <a:pt x="264" y="217"/>
                  </a:lnTo>
                  <a:lnTo>
                    <a:pt x="276" y="211"/>
                  </a:lnTo>
                  <a:lnTo>
                    <a:pt x="271" y="172"/>
                  </a:lnTo>
                  <a:lnTo>
                    <a:pt x="264" y="168"/>
                  </a:lnTo>
                  <a:lnTo>
                    <a:pt x="264" y="142"/>
                  </a:lnTo>
                </a:path>
              </a:pathLst>
            </a:custGeom>
            <a:noFill/>
            <a:ln w="3175" cap="rnd"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80" name="Gruppo 79"/>
            <p:cNvGrpSpPr/>
            <p:nvPr/>
          </p:nvGrpSpPr>
          <p:grpSpPr>
            <a:xfrm>
              <a:off x="2419909" y="3662138"/>
              <a:ext cx="2304351" cy="2783043"/>
              <a:chOff x="2438097" y="3217171"/>
              <a:chExt cx="2304351" cy="2783043"/>
            </a:xfrm>
          </p:grpSpPr>
          <p:sp>
            <p:nvSpPr>
              <p:cNvPr id="92" name="Freeform 43"/>
              <p:cNvSpPr>
                <a:spLocks/>
              </p:cNvSpPr>
              <p:nvPr/>
            </p:nvSpPr>
            <p:spPr bwMode="auto">
              <a:xfrm>
                <a:off x="3390708" y="5567564"/>
                <a:ext cx="713363" cy="432649"/>
              </a:xfrm>
              <a:custGeom>
                <a:avLst/>
                <a:gdLst>
                  <a:gd name="T0" fmla="*/ 2147483647 w 723"/>
                  <a:gd name="T1" fmla="*/ 2147483647 h 430"/>
                  <a:gd name="T2" fmla="*/ 2147483647 w 723"/>
                  <a:gd name="T3" fmla="*/ 2147483647 h 430"/>
                  <a:gd name="T4" fmla="*/ 2147483647 w 723"/>
                  <a:gd name="T5" fmla="*/ 2147483647 h 430"/>
                  <a:gd name="T6" fmla="*/ 2147483647 w 723"/>
                  <a:gd name="T7" fmla="*/ 2147483647 h 430"/>
                  <a:gd name="T8" fmla="*/ 2147483647 w 723"/>
                  <a:gd name="T9" fmla="*/ 2147483647 h 430"/>
                  <a:gd name="T10" fmla="*/ 2147483647 w 723"/>
                  <a:gd name="T11" fmla="*/ 2147483647 h 430"/>
                  <a:gd name="T12" fmla="*/ 2147483647 w 723"/>
                  <a:gd name="T13" fmla="*/ 2147483647 h 430"/>
                  <a:gd name="T14" fmla="*/ 2147483647 w 723"/>
                  <a:gd name="T15" fmla="*/ 2147483647 h 430"/>
                  <a:gd name="T16" fmla="*/ 2147483647 w 723"/>
                  <a:gd name="T17" fmla="*/ 2147483647 h 430"/>
                  <a:gd name="T18" fmla="*/ 2147483647 w 723"/>
                  <a:gd name="T19" fmla="*/ 2147483647 h 430"/>
                  <a:gd name="T20" fmla="*/ 2147483647 w 723"/>
                  <a:gd name="T21" fmla="*/ 2147483647 h 430"/>
                  <a:gd name="T22" fmla="*/ 2147483647 w 723"/>
                  <a:gd name="T23" fmla="*/ 2147483647 h 430"/>
                  <a:gd name="T24" fmla="*/ 2147483647 w 723"/>
                  <a:gd name="T25" fmla="*/ 2147483647 h 430"/>
                  <a:gd name="T26" fmla="*/ 2147483647 w 723"/>
                  <a:gd name="T27" fmla="*/ 2147483647 h 430"/>
                  <a:gd name="T28" fmla="*/ 2147483647 w 723"/>
                  <a:gd name="T29" fmla="*/ 2147483647 h 430"/>
                  <a:gd name="T30" fmla="*/ 2147483647 w 723"/>
                  <a:gd name="T31" fmla="*/ 2147483647 h 430"/>
                  <a:gd name="T32" fmla="*/ 2147483647 w 723"/>
                  <a:gd name="T33" fmla="*/ 2147483647 h 430"/>
                  <a:gd name="T34" fmla="*/ 2147483647 w 723"/>
                  <a:gd name="T35" fmla="*/ 2147483647 h 430"/>
                  <a:gd name="T36" fmla="*/ 2147483647 w 723"/>
                  <a:gd name="T37" fmla="*/ 2147483647 h 430"/>
                  <a:gd name="T38" fmla="*/ 2147483647 w 723"/>
                  <a:gd name="T39" fmla="*/ 2147483647 h 430"/>
                  <a:gd name="T40" fmla="*/ 2147483647 w 723"/>
                  <a:gd name="T41" fmla="*/ 2147483647 h 430"/>
                  <a:gd name="T42" fmla="*/ 2147483647 w 723"/>
                  <a:gd name="T43" fmla="*/ 2147483647 h 430"/>
                  <a:gd name="T44" fmla="*/ 2147483647 w 723"/>
                  <a:gd name="T45" fmla="*/ 2147483647 h 430"/>
                  <a:gd name="T46" fmla="*/ 2147483647 w 723"/>
                  <a:gd name="T47" fmla="*/ 2147483647 h 430"/>
                  <a:gd name="T48" fmla="*/ 2147483647 w 723"/>
                  <a:gd name="T49" fmla="*/ 2147483647 h 430"/>
                  <a:gd name="T50" fmla="*/ 2147483647 w 723"/>
                  <a:gd name="T51" fmla="*/ 2147483647 h 430"/>
                  <a:gd name="T52" fmla="*/ 2147483647 w 723"/>
                  <a:gd name="T53" fmla="*/ 2147483647 h 430"/>
                  <a:gd name="T54" fmla="*/ 2147483647 w 723"/>
                  <a:gd name="T55" fmla="*/ 2147483647 h 430"/>
                  <a:gd name="T56" fmla="*/ 2147483647 w 723"/>
                  <a:gd name="T57" fmla="*/ 2147483647 h 430"/>
                  <a:gd name="T58" fmla="*/ 2147483647 w 723"/>
                  <a:gd name="T59" fmla="*/ 2147483647 h 430"/>
                  <a:gd name="T60" fmla="*/ 2147483647 w 723"/>
                  <a:gd name="T61" fmla="*/ 2147483647 h 430"/>
                  <a:gd name="T62" fmla="*/ 0 w 723"/>
                  <a:gd name="T63" fmla="*/ 2147483647 h 430"/>
                  <a:gd name="T64" fmla="*/ 2147483647 w 723"/>
                  <a:gd name="T65" fmla="*/ 2147483647 h 430"/>
                  <a:gd name="T66" fmla="*/ 2147483647 w 723"/>
                  <a:gd name="T67" fmla="*/ 2147483647 h 430"/>
                  <a:gd name="T68" fmla="*/ 2147483647 w 723"/>
                  <a:gd name="T69" fmla="*/ 2147483647 h 430"/>
                  <a:gd name="T70" fmla="*/ 2147483647 w 723"/>
                  <a:gd name="T71" fmla="*/ 2147483647 h 430"/>
                  <a:gd name="T72" fmla="*/ 2147483647 w 723"/>
                  <a:gd name="T73" fmla="*/ 2147483647 h 430"/>
                  <a:gd name="T74" fmla="*/ 2147483647 w 723"/>
                  <a:gd name="T75" fmla="*/ 2147483647 h 430"/>
                  <a:gd name="T76" fmla="*/ 2147483647 w 723"/>
                  <a:gd name="T77" fmla="*/ 2147483647 h 430"/>
                  <a:gd name="T78" fmla="*/ 2147483647 w 723"/>
                  <a:gd name="T79" fmla="*/ 2147483647 h 430"/>
                  <a:gd name="T80" fmla="*/ 2147483647 w 723"/>
                  <a:gd name="T81" fmla="*/ 2147483647 h 430"/>
                  <a:gd name="T82" fmla="*/ 2147483647 w 723"/>
                  <a:gd name="T83" fmla="*/ 2147483647 h 430"/>
                  <a:gd name="T84" fmla="*/ 2147483647 w 723"/>
                  <a:gd name="T85" fmla="*/ 2147483647 h 430"/>
                  <a:gd name="T86" fmla="*/ 2147483647 w 723"/>
                  <a:gd name="T87" fmla="*/ 2147483647 h 430"/>
                  <a:gd name="T88" fmla="*/ 2147483647 w 723"/>
                  <a:gd name="T89" fmla="*/ 2147483647 h 430"/>
                  <a:gd name="T90" fmla="*/ 2147483647 w 723"/>
                  <a:gd name="T91" fmla="*/ 2147483647 h 430"/>
                  <a:gd name="T92" fmla="*/ 2147483647 w 723"/>
                  <a:gd name="T93" fmla="*/ 2147483647 h 430"/>
                  <a:gd name="T94" fmla="*/ 2147483647 w 723"/>
                  <a:gd name="T95" fmla="*/ 2147483647 h 430"/>
                  <a:gd name="T96" fmla="*/ 2147483647 w 723"/>
                  <a:gd name="T97" fmla="*/ 2147483647 h 430"/>
                  <a:gd name="T98" fmla="*/ 2147483647 w 723"/>
                  <a:gd name="T99" fmla="*/ 2147483647 h 430"/>
                  <a:gd name="T100" fmla="*/ 2147483647 w 723"/>
                  <a:gd name="T101" fmla="*/ 2147483647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3" name="Freeform 48"/>
              <p:cNvSpPr>
                <a:spLocks/>
              </p:cNvSpPr>
              <p:nvPr/>
            </p:nvSpPr>
            <p:spPr bwMode="auto">
              <a:xfrm>
                <a:off x="4081378" y="4825017"/>
                <a:ext cx="317708" cy="320966"/>
              </a:xfrm>
              <a:custGeom>
                <a:avLst/>
                <a:gdLst>
                  <a:gd name="T0" fmla="*/ 2147483647 w 322"/>
                  <a:gd name="T1" fmla="*/ 2147483647 h 319"/>
                  <a:gd name="T2" fmla="*/ 2147483647 w 322"/>
                  <a:gd name="T3" fmla="*/ 2147483647 h 319"/>
                  <a:gd name="T4" fmla="*/ 2147483647 w 322"/>
                  <a:gd name="T5" fmla="*/ 2147483647 h 319"/>
                  <a:gd name="T6" fmla="*/ 2147483647 w 322"/>
                  <a:gd name="T7" fmla="*/ 2147483647 h 319"/>
                  <a:gd name="T8" fmla="*/ 2147483647 w 322"/>
                  <a:gd name="T9" fmla="*/ 2147483647 h 319"/>
                  <a:gd name="T10" fmla="*/ 2147483647 w 322"/>
                  <a:gd name="T11" fmla="*/ 2147483647 h 319"/>
                  <a:gd name="T12" fmla="*/ 2147483647 w 322"/>
                  <a:gd name="T13" fmla="*/ 2147483647 h 319"/>
                  <a:gd name="T14" fmla="*/ 2147483647 w 322"/>
                  <a:gd name="T15" fmla="*/ 2147483647 h 319"/>
                  <a:gd name="T16" fmla="*/ 2147483647 w 322"/>
                  <a:gd name="T17" fmla="*/ 2147483647 h 319"/>
                  <a:gd name="T18" fmla="*/ 2147483647 w 322"/>
                  <a:gd name="T19" fmla="*/ 2147483647 h 319"/>
                  <a:gd name="T20" fmla="*/ 2147483647 w 322"/>
                  <a:gd name="T21" fmla="*/ 2147483647 h 319"/>
                  <a:gd name="T22" fmla="*/ 2147483647 w 322"/>
                  <a:gd name="T23" fmla="*/ 2147483647 h 319"/>
                  <a:gd name="T24" fmla="*/ 2147483647 w 322"/>
                  <a:gd name="T25" fmla="*/ 2147483647 h 319"/>
                  <a:gd name="T26" fmla="*/ 2147483647 w 322"/>
                  <a:gd name="T27" fmla="*/ 2147483647 h 319"/>
                  <a:gd name="T28" fmla="*/ 2147483647 w 322"/>
                  <a:gd name="T29" fmla="*/ 2147483647 h 319"/>
                  <a:gd name="T30" fmla="*/ 2147483647 w 322"/>
                  <a:gd name="T31" fmla="*/ 2147483647 h 319"/>
                  <a:gd name="T32" fmla="*/ 2147483647 w 322"/>
                  <a:gd name="T33" fmla="*/ 2147483647 h 319"/>
                  <a:gd name="T34" fmla="*/ 2147483647 w 322"/>
                  <a:gd name="T35" fmla="*/ 2147483647 h 319"/>
                  <a:gd name="T36" fmla="*/ 2147483647 w 322"/>
                  <a:gd name="T37" fmla="*/ 0 h 319"/>
                  <a:gd name="T38" fmla="*/ 2147483647 w 322"/>
                  <a:gd name="T39" fmla="*/ 2147483647 h 319"/>
                  <a:gd name="T40" fmla="*/ 2147483647 w 322"/>
                  <a:gd name="T41" fmla="*/ 2147483647 h 319"/>
                  <a:gd name="T42" fmla="*/ 2147483647 w 322"/>
                  <a:gd name="T43" fmla="*/ 2147483647 h 319"/>
                  <a:gd name="T44" fmla="*/ 2147483647 w 322"/>
                  <a:gd name="T45" fmla="*/ 2147483647 h 319"/>
                  <a:gd name="T46" fmla="*/ 2147483647 w 322"/>
                  <a:gd name="T47" fmla="*/ 2147483647 h 319"/>
                  <a:gd name="T48" fmla="*/ 0 w 322"/>
                  <a:gd name="T49" fmla="*/ 2147483647 h 319"/>
                  <a:gd name="T50" fmla="*/ 2147483647 w 322"/>
                  <a:gd name="T51" fmla="*/ 2147483647 h 319"/>
                  <a:gd name="T52" fmla="*/ 2147483647 w 322"/>
                  <a:gd name="T53" fmla="*/ 2147483647 h 319"/>
                  <a:gd name="T54" fmla="*/ 2147483647 w 322"/>
                  <a:gd name="T55" fmla="*/ 2147483647 h 319"/>
                  <a:gd name="T56" fmla="*/ 2147483647 w 322"/>
                  <a:gd name="T57" fmla="*/ 2147483647 h 319"/>
                  <a:gd name="T58" fmla="*/ 2147483647 w 322"/>
                  <a:gd name="T59" fmla="*/ 2147483647 h 319"/>
                  <a:gd name="T60" fmla="*/ 2147483647 w 322"/>
                  <a:gd name="T61" fmla="*/ 2147483647 h 319"/>
                  <a:gd name="T62" fmla="*/ 2147483647 w 322"/>
                  <a:gd name="T63" fmla="*/ 2147483647 h 319"/>
                  <a:gd name="T64" fmla="*/ 2147483647 w 322"/>
                  <a:gd name="T65" fmla="*/ 2147483647 h 319"/>
                  <a:gd name="T66" fmla="*/ 2147483647 w 322"/>
                  <a:gd name="T67" fmla="*/ 2147483647 h 319"/>
                  <a:gd name="T68" fmla="*/ 2147483647 w 322"/>
                  <a:gd name="T69" fmla="*/ 2147483647 h 319"/>
                  <a:gd name="T70" fmla="*/ 2147483647 w 322"/>
                  <a:gd name="T71" fmla="*/ 2147483647 h 319"/>
                  <a:gd name="T72" fmla="*/ 2147483647 w 322"/>
                  <a:gd name="T73" fmla="*/ 2147483647 h 319"/>
                  <a:gd name="T74" fmla="*/ 2147483647 w 322"/>
                  <a:gd name="T75" fmla="*/ 2147483647 h 319"/>
                  <a:gd name="T76" fmla="*/ 2147483647 w 322"/>
                  <a:gd name="T77" fmla="*/ 2147483647 h 319"/>
                  <a:gd name="T78" fmla="*/ 2147483647 w 322"/>
                  <a:gd name="T79" fmla="*/ 2147483647 h 319"/>
                  <a:gd name="T80" fmla="*/ 2147483647 w 322"/>
                  <a:gd name="T81" fmla="*/ 2147483647 h 319"/>
                  <a:gd name="T82" fmla="*/ 2147483647 w 322"/>
                  <a:gd name="T83" fmla="*/ 2147483647 h 319"/>
                  <a:gd name="T84" fmla="*/ 2147483647 w 322"/>
                  <a:gd name="T85" fmla="*/ 2147483647 h 319"/>
                  <a:gd name="T86" fmla="*/ 2147483647 w 322"/>
                  <a:gd name="T87" fmla="*/ 2147483647 h 319"/>
                  <a:gd name="T88" fmla="*/ 2147483647 w 322"/>
                  <a:gd name="T89" fmla="*/ 2147483647 h 319"/>
                  <a:gd name="T90" fmla="*/ 2147483647 w 322"/>
                  <a:gd name="T91" fmla="*/ 21474836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2"/>
                  <a:gd name="T139" fmla="*/ 0 h 319"/>
                  <a:gd name="T140" fmla="*/ 322 w 322"/>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2" h="319">
                    <a:moveTo>
                      <a:pt x="251" y="269"/>
                    </a:moveTo>
                    <a:lnTo>
                      <a:pt x="285" y="231"/>
                    </a:lnTo>
                    <a:lnTo>
                      <a:pt x="281" y="218"/>
                    </a:lnTo>
                    <a:lnTo>
                      <a:pt x="304" y="194"/>
                    </a:lnTo>
                    <a:lnTo>
                      <a:pt x="322" y="188"/>
                    </a:lnTo>
                    <a:lnTo>
                      <a:pt x="301" y="162"/>
                    </a:lnTo>
                    <a:lnTo>
                      <a:pt x="285" y="131"/>
                    </a:lnTo>
                    <a:lnTo>
                      <a:pt x="279" y="103"/>
                    </a:lnTo>
                    <a:lnTo>
                      <a:pt x="262" y="99"/>
                    </a:lnTo>
                    <a:lnTo>
                      <a:pt x="217" y="107"/>
                    </a:lnTo>
                    <a:lnTo>
                      <a:pt x="204" y="99"/>
                    </a:lnTo>
                    <a:lnTo>
                      <a:pt x="204" y="86"/>
                    </a:lnTo>
                    <a:lnTo>
                      <a:pt x="204" y="69"/>
                    </a:lnTo>
                    <a:lnTo>
                      <a:pt x="192" y="58"/>
                    </a:lnTo>
                    <a:lnTo>
                      <a:pt x="172" y="58"/>
                    </a:lnTo>
                    <a:lnTo>
                      <a:pt x="150" y="46"/>
                    </a:lnTo>
                    <a:lnTo>
                      <a:pt x="133" y="22"/>
                    </a:lnTo>
                    <a:lnTo>
                      <a:pt x="127" y="5"/>
                    </a:lnTo>
                    <a:lnTo>
                      <a:pt x="114" y="0"/>
                    </a:lnTo>
                    <a:lnTo>
                      <a:pt x="93" y="11"/>
                    </a:lnTo>
                    <a:lnTo>
                      <a:pt x="56" y="7"/>
                    </a:lnTo>
                    <a:lnTo>
                      <a:pt x="36" y="44"/>
                    </a:lnTo>
                    <a:lnTo>
                      <a:pt x="29" y="50"/>
                    </a:lnTo>
                    <a:lnTo>
                      <a:pt x="4" y="52"/>
                    </a:lnTo>
                    <a:lnTo>
                      <a:pt x="0" y="64"/>
                    </a:lnTo>
                    <a:lnTo>
                      <a:pt x="20" y="82"/>
                    </a:lnTo>
                    <a:lnTo>
                      <a:pt x="18" y="99"/>
                    </a:lnTo>
                    <a:lnTo>
                      <a:pt x="4" y="127"/>
                    </a:lnTo>
                    <a:lnTo>
                      <a:pt x="41" y="157"/>
                    </a:lnTo>
                    <a:lnTo>
                      <a:pt x="52" y="180"/>
                    </a:lnTo>
                    <a:lnTo>
                      <a:pt x="64" y="213"/>
                    </a:lnTo>
                    <a:lnTo>
                      <a:pt x="68" y="237"/>
                    </a:lnTo>
                    <a:lnTo>
                      <a:pt x="59" y="250"/>
                    </a:lnTo>
                    <a:lnTo>
                      <a:pt x="52" y="265"/>
                    </a:lnTo>
                    <a:lnTo>
                      <a:pt x="37" y="271"/>
                    </a:lnTo>
                    <a:lnTo>
                      <a:pt x="52" y="278"/>
                    </a:lnTo>
                    <a:lnTo>
                      <a:pt x="73" y="298"/>
                    </a:lnTo>
                    <a:lnTo>
                      <a:pt x="93" y="300"/>
                    </a:lnTo>
                    <a:lnTo>
                      <a:pt x="108" y="293"/>
                    </a:lnTo>
                    <a:lnTo>
                      <a:pt x="147" y="319"/>
                    </a:lnTo>
                    <a:lnTo>
                      <a:pt x="160" y="310"/>
                    </a:lnTo>
                    <a:lnTo>
                      <a:pt x="190" y="308"/>
                    </a:lnTo>
                    <a:lnTo>
                      <a:pt x="199" y="300"/>
                    </a:lnTo>
                    <a:lnTo>
                      <a:pt x="210" y="280"/>
                    </a:lnTo>
                    <a:lnTo>
                      <a:pt x="218" y="259"/>
                    </a:lnTo>
                    <a:lnTo>
                      <a:pt x="251" y="269"/>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4" name="Freeform 80"/>
              <p:cNvSpPr>
                <a:spLocks/>
              </p:cNvSpPr>
              <p:nvPr/>
            </p:nvSpPr>
            <p:spPr bwMode="auto">
              <a:xfrm>
                <a:off x="2857905" y="3713209"/>
                <a:ext cx="696590" cy="383348"/>
              </a:xfrm>
              <a:custGeom>
                <a:avLst/>
                <a:gdLst>
                  <a:gd name="T0" fmla="*/ 2147483647 w 706"/>
                  <a:gd name="T1" fmla="*/ 2147483647 h 381"/>
                  <a:gd name="T2" fmla="*/ 2147483647 w 706"/>
                  <a:gd name="T3" fmla="*/ 2147483647 h 381"/>
                  <a:gd name="T4" fmla="*/ 2147483647 w 706"/>
                  <a:gd name="T5" fmla="*/ 2147483647 h 381"/>
                  <a:gd name="T6" fmla="*/ 2147483647 w 706"/>
                  <a:gd name="T7" fmla="*/ 2147483647 h 381"/>
                  <a:gd name="T8" fmla="*/ 2147483647 w 706"/>
                  <a:gd name="T9" fmla="*/ 2147483647 h 381"/>
                  <a:gd name="T10" fmla="*/ 2147483647 w 706"/>
                  <a:gd name="T11" fmla="*/ 2147483647 h 381"/>
                  <a:gd name="T12" fmla="*/ 2147483647 w 706"/>
                  <a:gd name="T13" fmla="*/ 2147483647 h 381"/>
                  <a:gd name="T14" fmla="*/ 2147483647 w 706"/>
                  <a:gd name="T15" fmla="*/ 2147483647 h 381"/>
                  <a:gd name="T16" fmla="*/ 2147483647 w 706"/>
                  <a:gd name="T17" fmla="*/ 2147483647 h 381"/>
                  <a:gd name="T18" fmla="*/ 2147483647 w 706"/>
                  <a:gd name="T19" fmla="*/ 2147483647 h 381"/>
                  <a:gd name="T20" fmla="*/ 2147483647 w 706"/>
                  <a:gd name="T21" fmla="*/ 2147483647 h 381"/>
                  <a:gd name="T22" fmla="*/ 2147483647 w 706"/>
                  <a:gd name="T23" fmla="*/ 2147483647 h 381"/>
                  <a:gd name="T24" fmla="*/ 2147483647 w 706"/>
                  <a:gd name="T25" fmla="*/ 2147483647 h 381"/>
                  <a:gd name="T26" fmla="*/ 2147483647 w 706"/>
                  <a:gd name="T27" fmla="*/ 2147483647 h 381"/>
                  <a:gd name="T28" fmla="*/ 2147483647 w 706"/>
                  <a:gd name="T29" fmla="*/ 2147483647 h 381"/>
                  <a:gd name="T30" fmla="*/ 2147483647 w 706"/>
                  <a:gd name="T31" fmla="*/ 2147483647 h 381"/>
                  <a:gd name="T32" fmla="*/ 2147483647 w 706"/>
                  <a:gd name="T33" fmla="*/ 2147483647 h 381"/>
                  <a:gd name="T34" fmla="*/ 2147483647 w 706"/>
                  <a:gd name="T35" fmla="*/ 2147483647 h 381"/>
                  <a:gd name="T36" fmla="*/ 2147483647 w 706"/>
                  <a:gd name="T37" fmla="*/ 2147483647 h 381"/>
                  <a:gd name="T38" fmla="*/ 2147483647 w 706"/>
                  <a:gd name="T39" fmla="*/ 2147483647 h 381"/>
                  <a:gd name="T40" fmla="*/ 2147483647 w 706"/>
                  <a:gd name="T41" fmla="*/ 2147483647 h 381"/>
                  <a:gd name="T42" fmla="*/ 2147483647 w 706"/>
                  <a:gd name="T43" fmla="*/ 0 h 381"/>
                  <a:gd name="T44" fmla="*/ 2147483647 w 706"/>
                  <a:gd name="T45" fmla="*/ 2147483647 h 381"/>
                  <a:gd name="T46" fmla="*/ 2147483647 w 706"/>
                  <a:gd name="T47" fmla="*/ 2147483647 h 381"/>
                  <a:gd name="T48" fmla="*/ 2147483647 w 706"/>
                  <a:gd name="T49" fmla="*/ 2147483647 h 381"/>
                  <a:gd name="T50" fmla="*/ 2147483647 w 706"/>
                  <a:gd name="T51" fmla="*/ 2147483647 h 381"/>
                  <a:gd name="T52" fmla="*/ 2147483647 w 706"/>
                  <a:gd name="T53" fmla="*/ 2147483647 h 381"/>
                  <a:gd name="T54" fmla="*/ 2147483647 w 706"/>
                  <a:gd name="T55" fmla="*/ 2147483647 h 381"/>
                  <a:gd name="T56" fmla="*/ 2147483647 w 706"/>
                  <a:gd name="T57" fmla="*/ 2147483647 h 381"/>
                  <a:gd name="T58" fmla="*/ 2147483647 w 706"/>
                  <a:gd name="T59" fmla="*/ 2147483647 h 381"/>
                  <a:gd name="T60" fmla="*/ 2147483647 w 706"/>
                  <a:gd name="T61" fmla="*/ 2147483647 h 381"/>
                  <a:gd name="T62" fmla="*/ 2147483647 w 706"/>
                  <a:gd name="T63" fmla="*/ 2147483647 h 381"/>
                  <a:gd name="T64" fmla="*/ 2147483647 w 706"/>
                  <a:gd name="T65" fmla="*/ 2147483647 h 381"/>
                  <a:gd name="T66" fmla="*/ 2147483647 w 706"/>
                  <a:gd name="T67" fmla="*/ 2147483647 h 381"/>
                  <a:gd name="T68" fmla="*/ 2147483647 w 706"/>
                  <a:gd name="T69" fmla="*/ 2147483647 h 381"/>
                  <a:gd name="T70" fmla="*/ 2147483647 w 706"/>
                  <a:gd name="T71" fmla="*/ 2147483647 h 381"/>
                  <a:gd name="T72" fmla="*/ 2147483647 w 706"/>
                  <a:gd name="T73" fmla="*/ 2147483647 h 381"/>
                  <a:gd name="T74" fmla="*/ 2147483647 w 706"/>
                  <a:gd name="T75" fmla="*/ 2147483647 h 381"/>
                  <a:gd name="T76" fmla="*/ 2147483647 w 706"/>
                  <a:gd name="T77" fmla="*/ 2147483647 h 381"/>
                  <a:gd name="T78" fmla="*/ 2147483647 w 706"/>
                  <a:gd name="T79" fmla="*/ 2147483647 h 381"/>
                  <a:gd name="T80" fmla="*/ 2147483647 w 706"/>
                  <a:gd name="T81" fmla="*/ 2147483647 h 381"/>
                  <a:gd name="T82" fmla="*/ 2147483647 w 706"/>
                  <a:gd name="T83" fmla="*/ 2147483647 h 381"/>
                  <a:gd name="T84" fmla="*/ 2147483647 w 706"/>
                  <a:gd name="T85" fmla="*/ 2147483647 h 381"/>
                  <a:gd name="T86" fmla="*/ 2147483647 w 706"/>
                  <a:gd name="T87" fmla="*/ 2147483647 h 381"/>
                  <a:gd name="T88" fmla="*/ 2147483647 w 706"/>
                  <a:gd name="T89" fmla="*/ 2147483647 h 381"/>
                  <a:gd name="T90" fmla="*/ 2147483647 w 706"/>
                  <a:gd name="T91" fmla="*/ 2147483647 h 381"/>
                  <a:gd name="T92" fmla="*/ 2147483647 w 706"/>
                  <a:gd name="T93" fmla="*/ 2147483647 h 381"/>
                  <a:gd name="T94" fmla="*/ 2147483647 w 706"/>
                  <a:gd name="T95" fmla="*/ 2147483647 h 381"/>
                  <a:gd name="T96" fmla="*/ 2147483647 w 706"/>
                  <a:gd name="T97" fmla="*/ 2147483647 h 381"/>
                  <a:gd name="T98" fmla="*/ 2147483647 w 706"/>
                  <a:gd name="T99" fmla="*/ 2147483647 h 381"/>
                  <a:gd name="T100" fmla="*/ 2147483647 w 706"/>
                  <a:gd name="T101" fmla="*/ 2147483647 h 381"/>
                  <a:gd name="T102" fmla="*/ 2147483647 w 706"/>
                  <a:gd name="T103" fmla="*/ 2147483647 h 381"/>
                  <a:gd name="T104" fmla="*/ 2147483647 w 706"/>
                  <a:gd name="T105" fmla="*/ 214748364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6"/>
                  <a:gd name="T160" fmla="*/ 0 h 381"/>
                  <a:gd name="T161" fmla="*/ 706 w 706"/>
                  <a:gd name="T162" fmla="*/ 381 h 3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6" h="381">
                    <a:moveTo>
                      <a:pt x="699" y="329"/>
                    </a:moveTo>
                    <a:lnTo>
                      <a:pt x="677" y="313"/>
                    </a:lnTo>
                    <a:lnTo>
                      <a:pt x="666" y="299"/>
                    </a:lnTo>
                    <a:lnTo>
                      <a:pt x="654" y="267"/>
                    </a:lnTo>
                    <a:lnTo>
                      <a:pt x="647" y="254"/>
                    </a:lnTo>
                    <a:lnTo>
                      <a:pt x="631" y="230"/>
                    </a:lnTo>
                    <a:lnTo>
                      <a:pt x="620" y="218"/>
                    </a:lnTo>
                    <a:lnTo>
                      <a:pt x="620" y="205"/>
                    </a:lnTo>
                    <a:lnTo>
                      <a:pt x="634" y="193"/>
                    </a:lnTo>
                    <a:lnTo>
                      <a:pt x="631" y="173"/>
                    </a:lnTo>
                    <a:lnTo>
                      <a:pt x="631" y="151"/>
                    </a:lnTo>
                    <a:lnTo>
                      <a:pt x="629" y="136"/>
                    </a:lnTo>
                    <a:lnTo>
                      <a:pt x="636" y="124"/>
                    </a:lnTo>
                    <a:lnTo>
                      <a:pt x="629" y="112"/>
                    </a:lnTo>
                    <a:lnTo>
                      <a:pt x="609" y="89"/>
                    </a:lnTo>
                    <a:lnTo>
                      <a:pt x="593" y="85"/>
                    </a:lnTo>
                    <a:lnTo>
                      <a:pt x="572" y="78"/>
                    </a:lnTo>
                    <a:lnTo>
                      <a:pt x="557" y="85"/>
                    </a:lnTo>
                    <a:lnTo>
                      <a:pt x="547" y="95"/>
                    </a:lnTo>
                    <a:lnTo>
                      <a:pt x="534" y="97"/>
                    </a:lnTo>
                    <a:lnTo>
                      <a:pt x="520" y="91"/>
                    </a:lnTo>
                    <a:lnTo>
                      <a:pt x="482" y="91"/>
                    </a:lnTo>
                    <a:lnTo>
                      <a:pt x="460" y="83"/>
                    </a:lnTo>
                    <a:lnTo>
                      <a:pt x="443" y="78"/>
                    </a:lnTo>
                    <a:lnTo>
                      <a:pt x="428" y="65"/>
                    </a:lnTo>
                    <a:lnTo>
                      <a:pt x="412" y="73"/>
                    </a:lnTo>
                    <a:lnTo>
                      <a:pt x="385" y="73"/>
                    </a:lnTo>
                    <a:lnTo>
                      <a:pt x="349" y="78"/>
                    </a:lnTo>
                    <a:lnTo>
                      <a:pt x="331" y="73"/>
                    </a:lnTo>
                    <a:lnTo>
                      <a:pt x="310" y="55"/>
                    </a:lnTo>
                    <a:lnTo>
                      <a:pt x="297" y="65"/>
                    </a:lnTo>
                    <a:lnTo>
                      <a:pt x="285" y="67"/>
                    </a:lnTo>
                    <a:lnTo>
                      <a:pt x="267" y="59"/>
                    </a:lnTo>
                    <a:lnTo>
                      <a:pt x="260" y="53"/>
                    </a:lnTo>
                    <a:lnTo>
                      <a:pt x="239" y="55"/>
                    </a:lnTo>
                    <a:lnTo>
                      <a:pt x="220" y="53"/>
                    </a:lnTo>
                    <a:lnTo>
                      <a:pt x="206" y="44"/>
                    </a:lnTo>
                    <a:lnTo>
                      <a:pt x="179" y="26"/>
                    </a:lnTo>
                    <a:lnTo>
                      <a:pt x="154" y="8"/>
                    </a:lnTo>
                    <a:lnTo>
                      <a:pt x="140" y="10"/>
                    </a:lnTo>
                    <a:lnTo>
                      <a:pt x="120" y="16"/>
                    </a:lnTo>
                    <a:lnTo>
                      <a:pt x="106" y="8"/>
                    </a:lnTo>
                    <a:lnTo>
                      <a:pt x="91" y="0"/>
                    </a:lnTo>
                    <a:lnTo>
                      <a:pt x="77" y="0"/>
                    </a:lnTo>
                    <a:lnTo>
                      <a:pt x="64" y="8"/>
                    </a:lnTo>
                    <a:lnTo>
                      <a:pt x="60" y="14"/>
                    </a:lnTo>
                    <a:lnTo>
                      <a:pt x="60" y="41"/>
                    </a:lnTo>
                    <a:lnTo>
                      <a:pt x="52" y="67"/>
                    </a:lnTo>
                    <a:lnTo>
                      <a:pt x="45" y="85"/>
                    </a:lnTo>
                    <a:lnTo>
                      <a:pt x="37" y="97"/>
                    </a:lnTo>
                    <a:lnTo>
                      <a:pt x="27" y="116"/>
                    </a:lnTo>
                    <a:lnTo>
                      <a:pt x="12" y="126"/>
                    </a:lnTo>
                    <a:lnTo>
                      <a:pt x="0" y="136"/>
                    </a:lnTo>
                    <a:lnTo>
                      <a:pt x="16" y="147"/>
                    </a:lnTo>
                    <a:lnTo>
                      <a:pt x="33" y="151"/>
                    </a:lnTo>
                    <a:lnTo>
                      <a:pt x="52" y="155"/>
                    </a:lnTo>
                    <a:lnTo>
                      <a:pt x="50" y="177"/>
                    </a:lnTo>
                    <a:lnTo>
                      <a:pt x="70" y="187"/>
                    </a:lnTo>
                    <a:lnTo>
                      <a:pt x="97" y="196"/>
                    </a:lnTo>
                    <a:lnTo>
                      <a:pt x="104" y="199"/>
                    </a:lnTo>
                    <a:lnTo>
                      <a:pt x="106" y="211"/>
                    </a:lnTo>
                    <a:lnTo>
                      <a:pt x="108" y="236"/>
                    </a:lnTo>
                    <a:lnTo>
                      <a:pt x="112" y="248"/>
                    </a:lnTo>
                    <a:lnTo>
                      <a:pt x="127" y="254"/>
                    </a:lnTo>
                    <a:lnTo>
                      <a:pt x="141" y="252"/>
                    </a:lnTo>
                    <a:lnTo>
                      <a:pt x="145" y="240"/>
                    </a:lnTo>
                    <a:lnTo>
                      <a:pt x="145" y="228"/>
                    </a:lnTo>
                    <a:lnTo>
                      <a:pt x="162" y="216"/>
                    </a:lnTo>
                    <a:lnTo>
                      <a:pt x="168" y="211"/>
                    </a:lnTo>
                    <a:lnTo>
                      <a:pt x="174" y="218"/>
                    </a:lnTo>
                    <a:lnTo>
                      <a:pt x="192" y="230"/>
                    </a:lnTo>
                    <a:lnTo>
                      <a:pt x="214" y="237"/>
                    </a:lnTo>
                    <a:lnTo>
                      <a:pt x="245" y="242"/>
                    </a:lnTo>
                    <a:lnTo>
                      <a:pt x="267" y="246"/>
                    </a:lnTo>
                    <a:lnTo>
                      <a:pt x="297" y="258"/>
                    </a:lnTo>
                    <a:lnTo>
                      <a:pt x="314" y="269"/>
                    </a:lnTo>
                    <a:lnTo>
                      <a:pt x="333" y="287"/>
                    </a:lnTo>
                    <a:lnTo>
                      <a:pt x="343" y="291"/>
                    </a:lnTo>
                    <a:lnTo>
                      <a:pt x="371" y="291"/>
                    </a:lnTo>
                    <a:lnTo>
                      <a:pt x="385" y="291"/>
                    </a:lnTo>
                    <a:lnTo>
                      <a:pt x="403" y="305"/>
                    </a:lnTo>
                    <a:lnTo>
                      <a:pt x="418" y="309"/>
                    </a:lnTo>
                    <a:lnTo>
                      <a:pt x="439" y="305"/>
                    </a:lnTo>
                    <a:lnTo>
                      <a:pt x="451" y="309"/>
                    </a:lnTo>
                    <a:lnTo>
                      <a:pt x="462" y="309"/>
                    </a:lnTo>
                    <a:lnTo>
                      <a:pt x="485" y="309"/>
                    </a:lnTo>
                    <a:lnTo>
                      <a:pt x="491" y="303"/>
                    </a:lnTo>
                    <a:lnTo>
                      <a:pt x="507" y="313"/>
                    </a:lnTo>
                    <a:lnTo>
                      <a:pt x="507" y="325"/>
                    </a:lnTo>
                    <a:lnTo>
                      <a:pt x="507" y="344"/>
                    </a:lnTo>
                    <a:lnTo>
                      <a:pt x="518" y="349"/>
                    </a:lnTo>
                    <a:lnTo>
                      <a:pt x="541" y="353"/>
                    </a:lnTo>
                    <a:lnTo>
                      <a:pt x="553" y="364"/>
                    </a:lnTo>
                    <a:lnTo>
                      <a:pt x="564" y="374"/>
                    </a:lnTo>
                    <a:lnTo>
                      <a:pt x="575" y="381"/>
                    </a:lnTo>
                    <a:lnTo>
                      <a:pt x="587" y="374"/>
                    </a:lnTo>
                    <a:lnTo>
                      <a:pt x="591" y="358"/>
                    </a:lnTo>
                    <a:lnTo>
                      <a:pt x="595" y="347"/>
                    </a:lnTo>
                    <a:lnTo>
                      <a:pt x="611" y="351"/>
                    </a:lnTo>
                    <a:lnTo>
                      <a:pt x="631" y="347"/>
                    </a:lnTo>
                    <a:lnTo>
                      <a:pt x="643" y="347"/>
                    </a:lnTo>
                    <a:lnTo>
                      <a:pt x="663" y="358"/>
                    </a:lnTo>
                    <a:lnTo>
                      <a:pt x="677" y="368"/>
                    </a:lnTo>
                    <a:lnTo>
                      <a:pt x="686" y="368"/>
                    </a:lnTo>
                    <a:lnTo>
                      <a:pt x="699" y="356"/>
                    </a:lnTo>
                    <a:lnTo>
                      <a:pt x="706" y="347"/>
                    </a:lnTo>
                    <a:lnTo>
                      <a:pt x="699" y="329"/>
                    </a:lnTo>
                    <a:close/>
                  </a:path>
                </a:pathLst>
              </a:custGeom>
              <a:no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5" name="Freeform 88"/>
              <p:cNvSpPr>
                <a:spLocks/>
              </p:cNvSpPr>
              <p:nvPr/>
            </p:nvSpPr>
            <p:spPr bwMode="auto">
              <a:xfrm>
                <a:off x="2731611" y="3329861"/>
                <a:ext cx="547602" cy="500062"/>
              </a:xfrm>
              <a:custGeom>
                <a:avLst/>
                <a:gdLst>
                  <a:gd name="T0" fmla="*/ 2147483647 w 555"/>
                  <a:gd name="T1" fmla="*/ 2147483647 h 497"/>
                  <a:gd name="T2" fmla="*/ 2147483647 w 555"/>
                  <a:gd name="T3" fmla="*/ 2147483647 h 497"/>
                  <a:gd name="T4" fmla="*/ 2147483647 w 555"/>
                  <a:gd name="T5" fmla="*/ 2147483647 h 497"/>
                  <a:gd name="T6" fmla="*/ 2147483647 w 555"/>
                  <a:gd name="T7" fmla="*/ 2147483647 h 497"/>
                  <a:gd name="T8" fmla="*/ 2147483647 w 555"/>
                  <a:gd name="T9" fmla="*/ 2147483647 h 497"/>
                  <a:gd name="T10" fmla="*/ 2147483647 w 555"/>
                  <a:gd name="T11" fmla="*/ 2147483647 h 497"/>
                  <a:gd name="T12" fmla="*/ 2147483647 w 555"/>
                  <a:gd name="T13" fmla="*/ 2147483647 h 497"/>
                  <a:gd name="T14" fmla="*/ 2147483647 w 555"/>
                  <a:gd name="T15" fmla="*/ 2147483647 h 497"/>
                  <a:gd name="T16" fmla="*/ 2147483647 w 555"/>
                  <a:gd name="T17" fmla="*/ 2147483647 h 497"/>
                  <a:gd name="T18" fmla="*/ 2147483647 w 555"/>
                  <a:gd name="T19" fmla="*/ 2147483647 h 497"/>
                  <a:gd name="T20" fmla="*/ 2147483647 w 555"/>
                  <a:gd name="T21" fmla="*/ 0 h 497"/>
                  <a:gd name="T22" fmla="*/ 2147483647 w 555"/>
                  <a:gd name="T23" fmla="*/ 2147483647 h 497"/>
                  <a:gd name="T24" fmla="*/ 2147483647 w 555"/>
                  <a:gd name="T25" fmla="*/ 2147483647 h 497"/>
                  <a:gd name="T26" fmla="*/ 2147483647 w 555"/>
                  <a:gd name="T27" fmla="*/ 2147483647 h 497"/>
                  <a:gd name="T28" fmla="*/ 2147483647 w 555"/>
                  <a:gd name="T29" fmla="*/ 2147483647 h 497"/>
                  <a:gd name="T30" fmla="*/ 2147483647 w 555"/>
                  <a:gd name="T31" fmla="*/ 2147483647 h 497"/>
                  <a:gd name="T32" fmla="*/ 2147483647 w 555"/>
                  <a:gd name="T33" fmla="*/ 2147483647 h 497"/>
                  <a:gd name="T34" fmla="*/ 2147483647 w 555"/>
                  <a:gd name="T35" fmla="*/ 2147483647 h 497"/>
                  <a:gd name="T36" fmla="*/ 2147483647 w 555"/>
                  <a:gd name="T37" fmla="*/ 2147483647 h 497"/>
                  <a:gd name="T38" fmla="*/ 2147483647 w 555"/>
                  <a:gd name="T39" fmla="*/ 2147483647 h 497"/>
                  <a:gd name="T40" fmla="*/ 2147483647 w 555"/>
                  <a:gd name="T41" fmla="*/ 2147483647 h 497"/>
                  <a:gd name="T42" fmla="*/ 2147483647 w 555"/>
                  <a:gd name="T43" fmla="*/ 2147483647 h 497"/>
                  <a:gd name="T44" fmla="*/ 2147483647 w 555"/>
                  <a:gd name="T45" fmla="*/ 2147483647 h 497"/>
                  <a:gd name="T46" fmla="*/ 2147483647 w 555"/>
                  <a:gd name="T47" fmla="*/ 2147483647 h 497"/>
                  <a:gd name="T48" fmla="*/ 2147483647 w 555"/>
                  <a:gd name="T49" fmla="*/ 2147483647 h 497"/>
                  <a:gd name="T50" fmla="*/ 2147483647 w 555"/>
                  <a:gd name="T51" fmla="*/ 2147483647 h 497"/>
                  <a:gd name="T52" fmla="*/ 2147483647 w 555"/>
                  <a:gd name="T53" fmla="*/ 2147483647 h 497"/>
                  <a:gd name="T54" fmla="*/ 2147483647 w 555"/>
                  <a:gd name="T55" fmla="*/ 2147483647 h 497"/>
                  <a:gd name="T56" fmla="*/ 2147483647 w 555"/>
                  <a:gd name="T57" fmla="*/ 2147483647 h 497"/>
                  <a:gd name="T58" fmla="*/ 2147483647 w 555"/>
                  <a:gd name="T59" fmla="*/ 2147483647 h 497"/>
                  <a:gd name="T60" fmla="*/ 2147483647 w 555"/>
                  <a:gd name="T61" fmla="*/ 2147483647 h 497"/>
                  <a:gd name="T62" fmla="*/ 2147483647 w 555"/>
                  <a:gd name="T63" fmla="*/ 2147483647 h 497"/>
                  <a:gd name="T64" fmla="*/ 2147483647 w 555"/>
                  <a:gd name="T65" fmla="*/ 2147483647 h 497"/>
                  <a:gd name="T66" fmla="*/ 2147483647 w 555"/>
                  <a:gd name="T67" fmla="*/ 2147483647 h 497"/>
                  <a:gd name="T68" fmla="*/ 2147483647 w 555"/>
                  <a:gd name="T69" fmla="*/ 2147483647 h 497"/>
                  <a:gd name="T70" fmla="*/ 2147483647 w 555"/>
                  <a:gd name="T71" fmla="*/ 2147483647 h 497"/>
                  <a:gd name="T72" fmla="*/ 2147483647 w 555"/>
                  <a:gd name="T73" fmla="*/ 2147483647 h 497"/>
                  <a:gd name="T74" fmla="*/ 2147483647 w 555"/>
                  <a:gd name="T75" fmla="*/ 2147483647 h 497"/>
                  <a:gd name="T76" fmla="*/ 2147483647 w 555"/>
                  <a:gd name="T77" fmla="*/ 2147483647 h 497"/>
                  <a:gd name="T78" fmla="*/ 2147483647 w 555"/>
                  <a:gd name="T79" fmla="*/ 2147483647 h 497"/>
                  <a:gd name="T80" fmla="*/ 2147483647 w 555"/>
                  <a:gd name="T81" fmla="*/ 2147483647 h 497"/>
                  <a:gd name="T82" fmla="*/ 2147483647 w 555"/>
                  <a:gd name="T83" fmla="*/ 2147483647 h 497"/>
                  <a:gd name="T84" fmla="*/ 2147483647 w 555"/>
                  <a:gd name="T85" fmla="*/ 2147483647 h 497"/>
                  <a:gd name="T86" fmla="*/ 2147483647 w 555"/>
                  <a:gd name="T87" fmla="*/ 2147483647 h 497"/>
                  <a:gd name="T88" fmla="*/ 2147483647 w 555"/>
                  <a:gd name="T89" fmla="*/ 2147483647 h 497"/>
                  <a:gd name="T90" fmla="*/ 2147483647 w 555"/>
                  <a:gd name="T91" fmla="*/ 2147483647 h 497"/>
                  <a:gd name="T92" fmla="*/ 2147483647 w 555"/>
                  <a:gd name="T93" fmla="*/ 2147483647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5"/>
                  <a:gd name="T142" fmla="*/ 0 h 497"/>
                  <a:gd name="T143" fmla="*/ 555 w 555"/>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5" h="497">
                    <a:moveTo>
                      <a:pt x="68" y="90"/>
                    </a:moveTo>
                    <a:lnTo>
                      <a:pt x="91" y="90"/>
                    </a:lnTo>
                    <a:lnTo>
                      <a:pt x="108" y="101"/>
                    </a:lnTo>
                    <a:lnTo>
                      <a:pt x="108" y="110"/>
                    </a:lnTo>
                    <a:lnTo>
                      <a:pt x="108" y="122"/>
                    </a:lnTo>
                    <a:lnTo>
                      <a:pt x="102" y="132"/>
                    </a:lnTo>
                    <a:lnTo>
                      <a:pt x="91" y="138"/>
                    </a:lnTo>
                    <a:lnTo>
                      <a:pt x="97" y="155"/>
                    </a:lnTo>
                    <a:lnTo>
                      <a:pt x="111" y="167"/>
                    </a:lnTo>
                    <a:lnTo>
                      <a:pt x="129" y="152"/>
                    </a:lnTo>
                    <a:lnTo>
                      <a:pt x="137" y="144"/>
                    </a:lnTo>
                    <a:lnTo>
                      <a:pt x="154" y="128"/>
                    </a:lnTo>
                    <a:lnTo>
                      <a:pt x="154" y="114"/>
                    </a:lnTo>
                    <a:lnTo>
                      <a:pt x="168" y="107"/>
                    </a:lnTo>
                    <a:lnTo>
                      <a:pt x="191" y="95"/>
                    </a:lnTo>
                    <a:lnTo>
                      <a:pt x="206" y="75"/>
                    </a:lnTo>
                    <a:lnTo>
                      <a:pt x="212" y="65"/>
                    </a:lnTo>
                    <a:lnTo>
                      <a:pt x="212" y="20"/>
                    </a:lnTo>
                    <a:lnTo>
                      <a:pt x="226" y="15"/>
                    </a:lnTo>
                    <a:lnTo>
                      <a:pt x="242" y="18"/>
                    </a:lnTo>
                    <a:lnTo>
                      <a:pt x="242" y="34"/>
                    </a:lnTo>
                    <a:lnTo>
                      <a:pt x="239" y="58"/>
                    </a:lnTo>
                    <a:lnTo>
                      <a:pt x="256" y="69"/>
                    </a:lnTo>
                    <a:lnTo>
                      <a:pt x="267" y="77"/>
                    </a:lnTo>
                    <a:lnTo>
                      <a:pt x="272" y="88"/>
                    </a:lnTo>
                    <a:lnTo>
                      <a:pt x="287" y="93"/>
                    </a:lnTo>
                    <a:lnTo>
                      <a:pt x="312" y="65"/>
                    </a:lnTo>
                    <a:lnTo>
                      <a:pt x="328" y="71"/>
                    </a:lnTo>
                    <a:lnTo>
                      <a:pt x="339" y="60"/>
                    </a:lnTo>
                    <a:lnTo>
                      <a:pt x="335" y="48"/>
                    </a:lnTo>
                    <a:lnTo>
                      <a:pt x="351" y="18"/>
                    </a:lnTo>
                    <a:lnTo>
                      <a:pt x="362" y="4"/>
                    </a:lnTo>
                    <a:lnTo>
                      <a:pt x="378" y="0"/>
                    </a:lnTo>
                    <a:lnTo>
                      <a:pt x="393" y="4"/>
                    </a:lnTo>
                    <a:lnTo>
                      <a:pt x="403" y="24"/>
                    </a:lnTo>
                    <a:lnTo>
                      <a:pt x="418" y="39"/>
                    </a:lnTo>
                    <a:lnTo>
                      <a:pt x="437" y="51"/>
                    </a:lnTo>
                    <a:lnTo>
                      <a:pt x="443" y="60"/>
                    </a:lnTo>
                    <a:lnTo>
                      <a:pt x="441" y="75"/>
                    </a:lnTo>
                    <a:lnTo>
                      <a:pt x="441" y="105"/>
                    </a:lnTo>
                    <a:lnTo>
                      <a:pt x="441" y="120"/>
                    </a:lnTo>
                    <a:lnTo>
                      <a:pt x="434" y="138"/>
                    </a:lnTo>
                    <a:lnTo>
                      <a:pt x="434" y="155"/>
                    </a:lnTo>
                    <a:lnTo>
                      <a:pt x="426" y="173"/>
                    </a:lnTo>
                    <a:lnTo>
                      <a:pt x="426" y="202"/>
                    </a:lnTo>
                    <a:lnTo>
                      <a:pt x="426" y="221"/>
                    </a:lnTo>
                    <a:lnTo>
                      <a:pt x="434" y="242"/>
                    </a:lnTo>
                    <a:lnTo>
                      <a:pt x="443" y="248"/>
                    </a:lnTo>
                    <a:lnTo>
                      <a:pt x="459" y="234"/>
                    </a:lnTo>
                    <a:lnTo>
                      <a:pt x="470" y="221"/>
                    </a:lnTo>
                    <a:lnTo>
                      <a:pt x="484" y="228"/>
                    </a:lnTo>
                    <a:lnTo>
                      <a:pt x="478" y="244"/>
                    </a:lnTo>
                    <a:lnTo>
                      <a:pt x="484" y="271"/>
                    </a:lnTo>
                    <a:lnTo>
                      <a:pt x="486" y="283"/>
                    </a:lnTo>
                    <a:lnTo>
                      <a:pt x="476" y="291"/>
                    </a:lnTo>
                    <a:lnTo>
                      <a:pt x="459" y="303"/>
                    </a:lnTo>
                    <a:lnTo>
                      <a:pt x="451" y="318"/>
                    </a:lnTo>
                    <a:lnTo>
                      <a:pt x="447" y="334"/>
                    </a:lnTo>
                    <a:lnTo>
                      <a:pt x="453" y="354"/>
                    </a:lnTo>
                    <a:lnTo>
                      <a:pt x="468" y="364"/>
                    </a:lnTo>
                    <a:lnTo>
                      <a:pt x="476" y="354"/>
                    </a:lnTo>
                    <a:lnTo>
                      <a:pt x="491" y="358"/>
                    </a:lnTo>
                    <a:lnTo>
                      <a:pt x="484" y="365"/>
                    </a:lnTo>
                    <a:lnTo>
                      <a:pt x="491" y="386"/>
                    </a:lnTo>
                    <a:lnTo>
                      <a:pt x="497" y="395"/>
                    </a:lnTo>
                    <a:lnTo>
                      <a:pt x="511" y="409"/>
                    </a:lnTo>
                    <a:lnTo>
                      <a:pt x="524" y="416"/>
                    </a:lnTo>
                    <a:lnTo>
                      <a:pt x="534" y="429"/>
                    </a:lnTo>
                    <a:lnTo>
                      <a:pt x="545" y="440"/>
                    </a:lnTo>
                    <a:lnTo>
                      <a:pt x="555" y="446"/>
                    </a:lnTo>
                    <a:lnTo>
                      <a:pt x="543" y="454"/>
                    </a:lnTo>
                    <a:lnTo>
                      <a:pt x="497" y="454"/>
                    </a:lnTo>
                    <a:lnTo>
                      <a:pt x="484" y="459"/>
                    </a:lnTo>
                    <a:lnTo>
                      <a:pt x="464" y="456"/>
                    </a:lnTo>
                    <a:lnTo>
                      <a:pt x="437" y="436"/>
                    </a:lnTo>
                    <a:lnTo>
                      <a:pt x="424" y="442"/>
                    </a:lnTo>
                    <a:lnTo>
                      <a:pt x="412" y="448"/>
                    </a:lnTo>
                    <a:lnTo>
                      <a:pt x="401" y="446"/>
                    </a:lnTo>
                    <a:lnTo>
                      <a:pt x="385" y="431"/>
                    </a:lnTo>
                    <a:lnTo>
                      <a:pt x="378" y="434"/>
                    </a:lnTo>
                    <a:lnTo>
                      <a:pt x="366" y="436"/>
                    </a:lnTo>
                    <a:lnTo>
                      <a:pt x="347" y="431"/>
                    </a:lnTo>
                    <a:lnTo>
                      <a:pt x="322" y="419"/>
                    </a:lnTo>
                    <a:lnTo>
                      <a:pt x="299" y="405"/>
                    </a:lnTo>
                    <a:lnTo>
                      <a:pt x="280" y="386"/>
                    </a:lnTo>
                    <a:lnTo>
                      <a:pt x="267" y="389"/>
                    </a:lnTo>
                    <a:lnTo>
                      <a:pt x="260" y="395"/>
                    </a:lnTo>
                    <a:lnTo>
                      <a:pt x="247" y="395"/>
                    </a:lnTo>
                    <a:lnTo>
                      <a:pt x="231" y="384"/>
                    </a:lnTo>
                    <a:lnTo>
                      <a:pt x="215" y="379"/>
                    </a:lnTo>
                    <a:lnTo>
                      <a:pt x="206" y="380"/>
                    </a:lnTo>
                    <a:lnTo>
                      <a:pt x="197" y="384"/>
                    </a:lnTo>
                    <a:lnTo>
                      <a:pt x="191" y="389"/>
                    </a:lnTo>
                    <a:lnTo>
                      <a:pt x="185" y="397"/>
                    </a:lnTo>
                    <a:lnTo>
                      <a:pt x="187" y="416"/>
                    </a:lnTo>
                    <a:lnTo>
                      <a:pt x="185" y="431"/>
                    </a:lnTo>
                    <a:lnTo>
                      <a:pt x="176" y="456"/>
                    </a:lnTo>
                    <a:lnTo>
                      <a:pt x="170" y="464"/>
                    </a:lnTo>
                    <a:lnTo>
                      <a:pt x="160" y="478"/>
                    </a:lnTo>
                    <a:lnTo>
                      <a:pt x="158" y="485"/>
                    </a:lnTo>
                    <a:lnTo>
                      <a:pt x="143" y="497"/>
                    </a:lnTo>
                    <a:lnTo>
                      <a:pt x="141" y="491"/>
                    </a:lnTo>
                    <a:lnTo>
                      <a:pt x="135" y="485"/>
                    </a:lnTo>
                    <a:lnTo>
                      <a:pt x="135" y="459"/>
                    </a:lnTo>
                    <a:lnTo>
                      <a:pt x="85" y="409"/>
                    </a:lnTo>
                    <a:lnTo>
                      <a:pt x="74" y="380"/>
                    </a:lnTo>
                    <a:lnTo>
                      <a:pt x="58" y="380"/>
                    </a:lnTo>
                    <a:lnTo>
                      <a:pt x="45" y="380"/>
                    </a:lnTo>
                    <a:lnTo>
                      <a:pt x="37" y="384"/>
                    </a:lnTo>
                    <a:lnTo>
                      <a:pt x="29" y="384"/>
                    </a:lnTo>
                    <a:lnTo>
                      <a:pt x="18" y="375"/>
                    </a:lnTo>
                    <a:lnTo>
                      <a:pt x="9" y="369"/>
                    </a:lnTo>
                    <a:lnTo>
                      <a:pt x="9" y="354"/>
                    </a:lnTo>
                    <a:lnTo>
                      <a:pt x="9" y="330"/>
                    </a:lnTo>
                    <a:lnTo>
                      <a:pt x="4" y="324"/>
                    </a:lnTo>
                    <a:lnTo>
                      <a:pt x="0" y="318"/>
                    </a:lnTo>
                    <a:lnTo>
                      <a:pt x="4" y="313"/>
                    </a:lnTo>
                    <a:lnTo>
                      <a:pt x="16" y="301"/>
                    </a:lnTo>
                    <a:lnTo>
                      <a:pt x="22" y="296"/>
                    </a:lnTo>
                    <a:lnTo>
                      <a:pt x="37" y="301"/>
                    </a:lnTo>
                    <a:lnTo>
                      <a:pt x="56" y="309"/>
                    </a:lnTo>
                    <a:lnTo>
                      <a:pt x="64" y="301"/>
                    </a:lnTo>
                    <a:lnTo>
                      <a:pt x="72" y="291"/>
                    </a:lnTo>
                    <a:lnTo>
                      <a:pt x="72" y="285"/>
                    </a:lnTo>
                    <a:lnTo>
                      <a:pt x="61" y="271"/>
                    </a:lnTo>
                    <a:lnTo>
                      <a:pt x="45" y="253"/>
                    </a:lnTo>
                    <a:lnTo>
                      <a:pt x="41" y="238"/>
                    </a:lnTo>
                    <a:lnTo>
                      <a:pt x="37" y="217"/>
                    </a:lnTo>
                    <a:lnTo>
                      <a:pt x="22" y="202"/>
                    </a:lnTo>
                    <a:lnTo>
                      <a:pt x="22" y="187"/>
                    </a:lnTo>
                    <a:lnTo>
                      <a:pt x="25" y="176"/>
                    </a:lnTo>
                    <a:lnTo>
                      <a:pt x="22" y="163"/>
                    </a:lnTo>
                    <a:lnTo>
                      <a:pt x="16" y="157"/>
                    </a:lnTo>
                    <a:lnTo>
                      <a:pt x="18" y="150"/>
                    </a:lnTo>
                    <a:lnTo>
                      <a:pt x="22" y="144"/>
                    </a:lnTo>
                    <a:lnTo>
                      <a:pt x="29" y="144"/>
                    </a:lnTo>
                    <a:lnTo>
                      <a:pt x="41" y="144"/>
                    </a:lnTo>
                    <a:lnTo>
                      <a:pt x="58" y="128"/>
                    </a:lnTo>
                    <a:lnTo>
                      <a:pt x="64" y="116"/>
                    </a:lnTo>
                    <a:lnTo>
                      <a:pt x="64" y="110"/>
                    </a:lnTo>
                    <a:lnTo>
                      <a:pt x="68" y="90"/>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6" name="Freeform 93"/>
              <p:cNvSpPr>
                <a:spLocks/>
              </p:cNvSpPr>
              <p:nvPr/>
            </p:nvSpPr>
            <p:spPr bwMode="auto">
              <a:xfrm>
                <a:off x="3514041" y="3365077"/>
                <a:ext cx="290082" cy="282731"/>
              </a:xfrm>
              <a:custGeom>
                <a:avLst/>
                <a:gdLst>
                  <a:gd name="T0" fmla="*/ 2147483647 w 294"/>
                  <a:gd name="T1" fmla="*/ 2147483647 h 281"/>
                  <a:gd name="T2" fmla="*/ 2147483647 w 294"/>
                  <a:gd name="T3" fmla="*/ 0 h 281"/>
                  <a:gd name="T4" fmla="*/ 2147483647 w 294"/>
                  <a:gd name="T5" fmla="*/ 2147483647 h 281"/>
                  <a:gd name="T6" fmla="*/ 2147483647 w 294"/>
                  <a:gd name="T7" fmla="*/ 2147483647 h 281"/>
                  <a:gd name="T8" fmla="*/ 2147483647 w 294"/>
                  <a:gd name="T9" fmla="*/ 2147483647 h 281"/>
                  <a:gd name="T10" fmla="*/ 2147483647 w 294"/>
                  <a:gd name="T11" fmla="*/ 2147483647 h 281"/>
                  <a:gd name="T12" fmla="*/ 2147483647 w 294"/>
                  <a:gd name="T13" fmla="*/ 2147483647 h 281"/>
                  <a:gd name="T14" fmla="*/ 2147483647 w 294"/>
                  <a:gd name="T15" fmla="*/ 2147483647 h 281"/>
                  <a:gd name="T16" fmla="*/ 2147483647 w 294"/>
                  <a:gd name="T17" fmla="*/ 2147483647 h 281"/>
                  <a:gd name="T18" fmla="*/ 2147483647 w 294"/>
                  <a:gd name="T19" fmla="*/ 2147483647 h 281"/>
                  <a:gd name="T20" fmla="*/ 2147483647 w 294"/>
                  <a:gd name="T21" fmla="*/ 2147483647 h 281"/>
                  <a:gd name="T22" fmla="*/ 2147483647 w 294"/>
                  <a:gd name="T23" fmla="*/ 2147483647 h 281"/>
                  <a:gd name="T24" fmla="*/ 2147483647 w 294"/>
                  <a:gd name="T25" fmla="*/ 2147483647 h 281"/>
                  <a:gd name="T26" fmla="*/ 2147483647 w 294"/>
                  <a:gd name="T27" fmla="*/ 2147483647 h 281"/>
                  <a:gd name="T28" fmla="*/ 2147483647 w 294"/>
                  <a:gd name="T29" fmla="*/ 2147483647 h 281"/>
                  <a:gd name="T30" fmla="*/ 2147483647 w 294"/>
                  <a:gd name="T31" fmla="*/ 2147483647 h 281"/>
                  <a:gd name="T32" fmla="*/ 2147483647 w 294"/>
                  <a:gd name="T33" fmla="*/ 2147483647 h 281"/>
                  <a:gd name="T34" fmla="*/ 2147483647 w 294"/>
                  <a:gd name="T35" fmla="*/ 2147483647 h 281"/>
                  <a:gd name="T36" fmla="*/ 2147483647 w 294"/>
                  <a:gd name="T37" fmla="*/ 2147483647 h 281"/>
                  <a:gd name="T38" fmla="*/ 2147483647 w 294"/>
                  <a:gd name="T39" fmla="*/ 2147483647 h 281"/>
                  <a:gd name="T40" fmla="*/ 2147483647 w 294"/>
                  <a:gd name="T41" fmla="*/ 2147483647 h 281"/>
                  <a:gd name="T42" fmla="*/ 2147483647 w 294"/>
                  <a:gd name="T43" fmla="*/ 2147483647 h 281"/>
                  <a:gd name="T44" fmla="*/ 2147483647 w 294"/>
                  <a:gd name="T45" fmla="*/ 2147483647 h 281"/>
                  <a:gd name="T46" fmla="*/ 2147483647 w 294"/>
                  <a:gd name="T47" fmla="*/ 2147483647 h 281"/>
                  <a:gd name="T48" fmla="*/ 2147483647 w 294"/>
                  <a:gd name="T49" fmla="*/ 2147483647 h 281"/>
                  <a:gd name="T50" fmla="*/ 2147483647 w 294"/>
                  <a:gd name="T51" fmla="*/ 2147483647 h 281"/>
                  <a:gd name="T52" fmla="*/ 2147483647 w 294"/>
                  <a:gd name="T53" fmla="*/ 2147483647 h 281"/>
                  <a:gd name="T54" fmla="*/ 2147483647 w 294"/>
                  <a:gd name="T55" fmla="*/ 2147483647 h 281"/>
                  <a:gd name="T56" fmla="*/ 2147483647 w 294"/>
                  <a:gd name="T57" fmla="*/ 2147483647 h 281"/>
                  <a:gd name="T58" fmla="*/ 2147483647 w 294"/>
                  <a:gd name="T59" fmla="*/ 2147483647 h 281"/>
                  <a:gd name="T60" fmla="*/ 2147483647 w 294"/>
                  <a:gd name="T61" fmla="*/ 2147483647 h 281"/>
                  <a:gd name="T62" fmla="*/ 2147483647 w 294"/>
                  <a:gd name="T63" fmla="*/ 2147483647 h 281"/>
                  <a:gd name="T64" fmla="*/ 2147483647 w 294"/>
                  <a:gd name="T65" fmla="*/ 2147483647 h 281"/>
                  <a:gd name="T66" fmla="*/ 2147483647 w 294"/>
                  <a:gd name="T67" fmla="*/ 2147483647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4"/>
                  <a:gd name="T103" fmla="*/ 0 h 281"/>
                  <a:gd name="T104" fmla="*/ 294 w 29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4" h="281">
                    <a:moveTo>
                      <a:pt x="100" y="8"/>
                    </a:moveTo>
                    <a:lnTo>
                      <a:pt x="95" y="8"/>
                    </a:lnTo>
                    <a:lnTo>
                      <a:pt x="100" y="10"/>
                    </a:lnTo>
                    <a:lnTo>
                      <a:pt x="106" y="0"/>
                    </a:lnTo>
                    <a:lnTo>
                      <a:pt x="125" y="4"/>
                    </a:lnTo>
                    <a:lnTo>
                      <a:pt x="152" y="10"/>
                    </a:lnTo>
                    <a:lnTo>
                      <a:pt x="194" y="29"/>
                    </a:lnTo>
                    <a:lnTo>
                      <a:pt x="206" y="26"/>
                    </a:lnTo>
                    <a:lnTo>
                      <a:pt x="262" y="49"/>
                    </a:lnTo>
                    <a:lnTo>
                      <a:pt x="281" y="59"/>
                    </a:lnTo>
                    <a:lnTo>
                      <a:pt x="287" y="67"/>
                    </a:lnTo>
                    <a:lnTo>
                      <a:pt x="283" y="76"/>
                    </a:lnTo>
                    <a:lnTo>
                      <a:pt x="273" y="82"/>
                    </a:lnTo>
                    <a:lnTo>
                      <a:pt x="262" y="84"/>
                    </a:lnTo>
                    <a:lnTo>
                      <a:pt x="248" y="87"/>
                    </a:lnTo>
                    <a:lnTo>
                      <a:pt x="249" y="104"/>
                    </a:lnTo>
                    <a:lnTo>
                      <a:pt x="276" y="126"/>
                    </a:lnTo>
                    <a:lnTo>
                      <a:pt x="281" y="142"/>
                    </a:lnTo>
                    <a:lnTo>
                      <a:pt x="276" y="161"/>
                    </a:lnTo>
                    <a:lnTo>
                      <a:pt x="265" y="179"/>
                    </a:lnTo>
                    <a:lnTo>
                      <a:pt x="256" y="198"/>
                    </a:lnTo>
                    <a:lnTo>
                      <a:pt x="271" y="213"/>
                    </a:lnTo>
                    <a:lnTo>
                      <a:pt x="287" y="234"/>
                    </a:lnTo>
                    <a:lnTo>
                      <a:pt x="290" y="243"/>
                    </a:lnTo>
                    <a:lnTo>
                      <a:pt x="294" y="269"/>
                    </a:lnTo>
                    <a:lnTo>
                      <a:pt x="294" y="279"/>
                    </a:lnTo>
                    <a:lnTo>
                      <a:pt x="283" y="281"/>
                    </a:lnTo>
                    <a:lnTo>
                      <a:pt x="269" y="281"/>
                    </a:lnTo>
                    <a:lnTo>
                      <a:pt x="262" y="273"/>
                    </a:lnTo>
                    <a:lnTo>
                      <a:pt x="254" y="256"/>
                    </a:lnTo>
                    <a:lnTo>
                      <a:pt x="246" y="243"/>
                    </a:lnTo>
                    <a:lnTo>
                      <a:pt x="242" y="243"/>
                    </a:lnTo>
                    <a:lnTo>
                      <a:pt x="231" y="248"/>
                    </a:lnTo>
                    <a:lnTo>
                      <a:pt x="217" y="261"/>
                    </a:lnTo>
                    <a:lnTo>
                      <a:pt x="212" y="261"/>
                    </a:lnTo>
                    <a:lnTo>
                      <a:pt x="192" y="261"/>
                    </a:lnTo>
                    <a:lnTo>
                      <a:pt x="181" y="256"/>
                    </a:lnTo>
                    <a:lnTo>
                      <a:pt x="160" y="256"/>
                    </a:lnTo>
                    <a:lnTo>
                      <a:pt x="152" y="261"/>
                    </a:lnTo>
                    <a:lnTo>
                      <a:pt x="146" y="256"/>
                    </a:lnTo>
                    <a:lnTo>
                      <a:pt x="135" y="250"/>
                    </a:lnTo>
                    <a:lnTo>
                      <a:pt x="122" y="239"/>
                    </a:lnTo>
                    <a:lnTo>
                      <a:pt x="113" y="228"/>
                    </a:lnTo>
                    <a:lnTo>
                      <a:pt x="102" y="224"/>
                    </a:lnTo>
                    <a:lnTo>
                      <a:pt x="81" y="234"/>
                    </a:lnTo>
                    <a:lnTo>
                      <a:pt x="68" y="237"/>
                    </a:lnTo>
                    <a:lnTo>
                      <a:pt x="61" y="237"/>
                    </a:lnTo>
                    <a:lnTo>
                      <a:pt x="48" y="228"/>
                    </a:lnTo>
                    <a:lnTo>
                      <a:pt x="40" y="216"/>
                    </a:lnTo>
                    <a:lnTo>
                      <a:pt x="40" y="207"/>
                    </a:lnTo>
                    <a:lnTo>
                      <a:pt x="40" y="194"/>
                    </a:lnTo>
                    <a:lnTo>
                      <a:pt x="29" y="187"/>
                    </a:lnTo>
                    <a:lnTo>
                      <a:pt x="23" y="173"/>
                    </a:lnTo>
                    <a:lnTo>
                      <a:pt x="13" y="168"/>
                    </a:lnTo>
                    <a:lnTo>
                      <a:pt x="6" y="168"/>
                    </a:lnTo>
                    <a:lnTo>
                      <a:pt x="11" y="157"/>
                    </a:lnTo>
                    <a:lnTo>
                      <a:pt x="6" y="147"/>
                    </a:lnTo>
                    <a:lnTo>
                      <a:pt x="4" y="132"/>
                    </a:lnTo>
                    <a:lnTo>
                      <a:pt x="0" y="121"/>
                    </a:lnTo>
                    <a:lnTo>
                      <a:pt x="11" y="110"/>
                    </a:lnTo>
                    <a:lnTo>
                      <a:pt x="29" y="87"/>
                    </a:lnTo>
                    <a:lnTo>
                      <a:pt x="48" y="65"/>
                    </a:lnTo>
                    <a:lnTo>
                      <a:pt x="56" y="61"/>
                    </a:lnTo>
                    <a:lnTo>
                      <a:pt x="56" y="49"/>
                    </a:lnTo>
                    <a:lnTo>
                      <a:pt x="67" y="41"/>
                    </a:lnTo>
                    <a:lnTo>
                      <a:pt x="81" y="31"/>
                    </a:lnTo>
                    <a:lnTo>
                      <a:pt x="95" y="29"/>
                    </a:lnTo>
                    <a:lnTo>
                      <a:pt x="90" y="24"/>
                    </a:lnTo>
                    <a:lnTo>
                      <a:pt x="100" y="8"/>
                    </a:lnTo>
                    <a:close/>
                  </a:path>
                </a:pathLst>
              </a:custGeom>
              <a:no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7" name="Freeform 109"/>
              <p:cNvSpPr>
                <a:spLocks/>
              </p:cNvSpPr>
              <p:nvPr/>
            </p:nvSpPr>
            <p:spPr bwMode="auto">
              <a:xfrm>
                <a:off x="3390708" y="5567564"/>
                <a:ext cx="713363" cy="432649"/>
              </a:xfrm>
              <a:custGeom>
                <a:avLst/>
                <a:gdLst>
                  <a:gd name="T0" fmla="*/ 2147483647 w 723"/>
                  <a:gd name="T1" fmla="*/ 2147483647 h 430"/>
                  <a:gd name="T2" fmla="*/ 2147483647 w 723"/>
                  <a:gd name="T3" fmla="*/ 2147483647 h 430"/>
                  <a:gd name="T4" fmla="*/ 2147483647 w 723"/>
                  <a:gd name="T5" fmla="*/ 2147483647 h 430"/>
                  <a:gd name="T6" fmla="*/ 2147483647 w 723"/>
                  <a:gd name="T7" fmla="*/ 2147483647 h 430"/>
                  <a:gd name="T8" fmla="*/ 2147483647 w 723"/>
                  <a:gd name="T9" fmla="*/ 2147483647 h 430"/>
                  <a:gd name="T10" fmla="*/ 2147483647 w 723"/>
                  <a:gd name="T11" fmla="*/ 2147483647 h 430"/>
                  <a:gd name="T12" fmla="*/ 2147483647 w 723"/>
                  <a:gd name="T13" fmla="*/ 2147483647 h 430"/>
                  <a:gd name="T14" fmla="*/ 2147483647 w 723"/>
                  <a:gd name="T15" fmla="*/ 2147483647 h 430"/>
                  <a:gd name="T16" fmla="*/ 2147483647 w 723"/>
                  <a:gd name="T17" fmla="*/ 2147483647 h 430"/>
                  <a:gd name="T18" fmla="*/ 2147483647 w 723"/>
                  <a:gd name="T19" fmla="*/ 2147483647 h 430"/>
                  <a:gd name="T20" fmla="*/ 2147483647 w 723"/>
                  <a:gd name="T21" fmla="*/ 2147483647 h 430"/>
                  <a:gd name="T22" fmla="*/ 2147483647 w 723"/>
                  <a:gd name="T23" fmla="*/ 2147483647 h 430"/>
                  <a:gd name="T24" fmla="*/ 2147483647 w 723"/>
                  <a:gd name="T25" fmla="*/ 2147483647 h 430"/>
                  <a:gd name="T26" fmla="*/ 2147483647 w 723"/>
                  <a:gd name="T27" fmla="*/ 2147483647 h 430"/>
                  <a:gd name="T28" fmla="*/ 2147483647 w 723"/>
                  <a:gd name="T29" fmla="*/ 2147483647 h 430"/>
                  <a:gd name="T30" fmla="*/ 2147483647 w 723"/>
                  <a:gd name="T31" fmla="*/ 2147483647 h 430"/>
                  <a:gd name="T32" fmla="*/ 2147483647 w 723"/>
                  <a:gd name="T33" fmla="*/ 2147483647 h 430"/>
                  <a:gd name="T34" fmla="*/ 2147483647 w 723"/>
                  <a:gd name="T35" fmla="*/ 2147483647 h 430"/>
                  <a:gd name="T36" fmla="*/ 2147483647 w 723"/>
                  <a:gd name="T37" fmla="*/ 2147483647 h 430"/>
                  <a:gd name="T38" fmla="*/ 2147483647 w 723"/>
                  <a:gd name="T39" fmla="*/ 2147483647 h 430"/>
                  <a:gd name="T40" fmla="*/ 2147483647 w 723"/>
                  <a:gd name="T41" fmla="*/ 2147483647 h 430"/>
                  <a:gd name="T42" fmla="*/ 2147483647 w 723"/>
                  <a:gd name="T43" fmla="*/ 2147483647 h 430"/>
                  <a:gd name="T44" fmla="*/ 2147483647 w 723"/>
                  <a:gd name="T45" fmla="*/ 2147483647 h 430"/>
                  <a:gd name="T46" fmla="*/ 2147483647 w 723"/>
                  <a:gd name="T47" fmla="*/ 2147483647 h 430"/>
                  <a:gd name="T48" fmla="*/ 2147483647 w 723"/>
                  <a:gd name="T49" fmla="*/ 2147483647 h 430"/>
                  <a:gd name="T50" fmla="*/ 2147483647 w 723"/>
                  <a:gd name="T51" fmla="*/ 2147483647 h 430"/>
                  <a:gd name="T52" fmla="*/ 2147483647 w 723"/>
                  <a:gd name="T53" fmla="*/ 2147483647 h 430"/>
                  <a:gd name="T54" fmla="*/ 2147483647 w 723"/>
                  <a:gd name="T55" fmla="*/ 2147483647 h 430"/>
                  <a:gd name="T56" fmla="*/ 2147483647 w 723"/>
                  <a:gd name="T57" fmla="*/ 2147483647 h 430"/>
                  <a:gd name="T58" fmla="*/ 2147483647 w 723"/>
                  <a:gd name="T59" fmla="*/ 2147483647 h 430"/>
                  <a:gd name="T60" fmla="*/ 2147483647 w 723"/>
                  <a:gd name="T61" fmla="*/ 2147483647 h 430"/>
                  <a:gd name="T62" fmla="*/ 0 w 723"/>
                  <a:gd name="T63" fmla="*/ 2147483647 h 430"/>
                  <a:gd name="T64" fmla="*/ 2147483647 w 723"/>
                  <a:gd name="T65" fmla="*/ 2147483647 h 430"/>
                  <a:gd name="T66" fmla="*/ 2147483647 w 723"/>
                  <a:gd name="T67" fmla="*/ 2147483647 h 430"/>
                  <a:gd name="T68" fmla="*/ 2147483647 w 723"/>
                  <a:gd name="T69" fmla="*/ 2147483647 h 430"/>
                  <a:gd name="T70" fmla="*/ 2147483647 w 723"/>
                  <a:gd name="T71" fmla="*/ 2147483647 h 430"/>
                  <a:gd name="T72" fmla="*/ 2147483647 w 723"/>
                  <a:gd name="T73" fmla="*/ 2147483647 h 430"/>
                  <a:gd name="T74" fmla="*/ 2147483647 w 723"/>
                  <a:gd name="T75" fmla="*/ 2147483647 h 430"/>
                  <a:gd name="T76" fmla="*/ 2147483647 w 723"/>
                  <a:gd name="T77" fmla="*/ 2147483647 h 430"/>
                  <a:gd name="T78" fmla="*/ 2147483647 w 723"/>
                  <a:gd name="T79" fmla="*/ 2147483647 h 430"/>
                  <a:gd name="T80" fmla="*/ 2147483647 w 723"/>
                  <a:gd name="T81" fmla="*/ 2147483647 h 430"/>
                  <a:gd name="T82" fmla="*/ 2147483647 w 723"/>
                  <a:gd name="T83" fmla="*/ 2147483647 h 430"/>
                  <a:gd name="T84" fmla="*/ 2147483647 w 723"/>
                  <a:gd name="T85" fmla="*/ 2147483647 h 430"/>
                  <a:gd name="T86" fmla="*/ 2147483647 w 723"/>
                  <a:gd name="T87" fmla="*/ 2147483647 h 430"/>
                  <a:gd name="T88" fmla="*/ 2147483647 w 723"/>
                  <a:gd name="T89" fmla="*/ 2147483647 h 430"/>
                  <a:gd name="T90" fmla="*/ 2147483647 w 723"/>
                  <a:gd name="T91" fmla="*/ 2147483647 h 430"/>
                  <a:gd name="T92" fmla="*/ 2147483647 w 723"/>
                  <a:gd name="T93" fmla="*/ 2147483647 h 430"/>
                  <a:gd name="T94" fmla="*/ 2147483647 w 723"/>
                  <a:gd name="T95" fmla="*/ 2147483647 h 430"/>
                  <a:gd name="T96" fmla="*/ 2147483647 w 723"/>
                  <a:gd name="T97" fmla="*/ 2147483647 h 430"/>
                  <a:gd name="T98" fmla="*/ 2147483647 w 723"/>
                  <a:gd name="T99" fmla="*/ 2147483647 h 430"/>
                  <a:gd name="T100" fmla="*/ 2147483647 w 723"/>
                  <a:gd name="T101" fmla="*/ 2147483647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8" name="Freeform 183"/>
              <p:cNvSpPr>
                <a:spLocks/>
              </p:cNvSpPr>
              <p:nvPr/>
            </p:nvSpPr>
            <p:spPr bwMode="auto">
              <a:xfrm>
                <a:off x="3390708" y="5567564"/>
                <a:ext cx="713363" cy="432649"/>
              </a:xfrm>
              <a:custGeom>
                <a:avLst/>
                <a:gdLst>
                  <a:gd name="T0" fmla="*/ 2147483647 w 723"/>
                  <a:gd name="T1" fmla="*/ 2147483647 h 430"/>
                  <a:gd name="T2" fmla="*/ 2147483647 w 723"/>
                  <a:gd name="T3" fmla="*/ 2147483647 h 430"/>
                  <a:gd name="T4" fmla="*/ 2147483647 w 723"/>
                  <a:gd name="T5" fmla="*/ 2147483647 h 430"/>
                  <a:gd name="T6" fmla="*/ 2147483647 w 723"/>
                  <a:gd name="T7" fmla="*/ 2147483647 h 430"/>
                  <a:gd name="T8" fmla="*/ 2147483647 w 723"/>
                  <a:gd name="T9" fmla="*/ 2147483647 h 430"/>
                  <a:gd name="T10" fmla="*/ 2147483647 w 723"/>
                  <a:gd name="T11" fmla="*/ 2147483647 h 430"/>
                  <a:gd name="T12" fmla="*/ 2147483647 w 723"/>
                  <a:gd name="T13" fmla="*/ 2147483647 h 430"/>
                  <a:gd name="T14" fmla="*/ 2147483647 w 723"/>
                  <a:gd name="T15" fmla="*/ 2147483647 h 430"/>
                  <a:gd name="T16" fmla="*/ 2147483647 w 723"/>
                  <a:gd name="T17" fmla="*/ 2147483647 h 430"/>
                  <a:gd name="T18" fmla="*/ 2147483647 w 723"/>
                  <a:gd name="T19" fmla="*/ 2147483647 h 430"/>
                  <a:gd name="T20" fmla="*/ 2147483647 w 723"/>
                  <a:gd name="T21" fmla="*/ 2147483647 h 430"/>
                  <a:gd name="T22" fmla="*/ 2147483647 w 723"/>
                  <a:gd name="T23" fmla="*/ 2147483647 h 430"/>
                  <a:gd name="T24" fmla="*/ 2147483647 w 723"/>
                  <a:gd name="T25" fmla="*/ 2147483647 h 430"/>
                  <a:gd name="T26" fmla="*/ 2147483647 w 723"/>
                  <a:gd name="T27" fmla="*/ 2147483647 h 430"/>
                  <a:gd name="T28" fmla="*/ 2147483647 w 723"/>
                  <a:gd name="T29" fmla="*/ 2147483647 h 430"/>
                  <a:gd name="T30" fmla="*/ 2147483647 w 723"/>
                  <a:gd name="T31" fmla="*/ 2147483647 h 430"/>
                  <a:gd name="T32" fmla="*/ 2147483647 w 723"/>
                  <a:gd name="T33" fmla="*/ 2147483647 h 430"/>
                  <a:gd name="T34" fmla="*/ 2147483647 w 723"/>
                  <a:gd name="T35" fmla="*/ 2147483647 h 430"/>
                  <a:gd name="T36" fmla="*/ 2147483647 w 723"/>
                  <a:gd name="T37" fmla="*/ 2147483647 h 430"/>
                  <a:gd name="T38" fmla="*/ 2147483647 w 723"/>
                  <a:gd name="T39" fmla="*/ 2147483647 h 430"/>
                  <a:gd name="T40" fmla="*/ 2147483647 w 723"/>
                  <a:gd name="T41" fmla="*/ 2147483647 h 430"/>
                  <a:gd name="T42" fmla="*/ 2147483647 w 723"/>
                  <a:gd name="T43" fmla="*/ 2147483647 h 430"/>
                  <a:gd name="T44" fmla="*/ 2147483647 w 723"/>
                  <a:gd name="T45" fmla="*/ 2147483647 h 430"/>
                  <a:gd name="T46" fmla="*/ 2147483647 w 723"/>
                  <a:gd name="T47" fmla="*/ 2147483647 h 430"/>
                  <a:gd name="T48" fmla="*/ 2147483647 w 723"/>
                  <a:gd name="T49" fmla="*/ 2147483647 h 430"/>
                  <a:gd name="T50" fmla="*/ 2147483647 w 723"/>
                  <a:gd name="T51" fmla="*/ 2147483647 h 430"/>
                  <a:gd name="T52" fmla="*/ 2147483647 w 723"/>
                  <a:gd name="T53" fmla="*/ 2147483647 h 430"/>
                  <a:gd name="T54" fmla="*/ 2147483647 w 723"/>
                  <a:gd name="T55" fmla="*/ 2147483647 h 430"/>
                  <a:gd name="T56" fmla="*/ 2147483647 w 723"/>
                  <a:gd name="T57" fmla="*/ 2147483647 h 430"/>
                  <a:gd name="T58" fmla="*/ 2147483647 w 723"/>
                  <a:gd name="T59" fmla="*/ 2147483647 h 430"/>
                  <a:gd name="T60" fmla="*/ 2147483647 w 723"/>
                  <a:gd name="T61" fmla="*/ 2147483647 h 430"/>
                  <a:gd name="T62" fmla="*/ 0 w 723"/>
                  <a:gd name="T63" fmla="*/ 2147483647 h 430"/>
                  <a:gd name="T64" fmla="*/ 2147483647 w 723"/>
                  <a:gd name="T65" fmla="*/ 2147483647 h 430"/>
                  <a:gd name="T66" fmla="*/ 2147483647 w 723"/>
                  <a:gd name="T67" fmla="*/ 2147483647 h 430"/>
                  <a:gd name="T68" fmla="*/ 2147483647 w 723"/>
                  <a:gd name="T69" fmla="*/ 2147483647 h 430"/>
                  <a:gd name="T70" fmla="*/ 2147483647 w 723"/>
                  <a:gd name="T71" fmla="*/ 2147483647 h 430"/>
                  <a:gd name="T72" fmla="*/ 2147483647 w 723"/>
                  <a:gd name="T73" fmla="*/ 2147483647 h 430"/>
                  <a:gd name="T74" fmla="*/ 2147483647 w 723"/>
                  <a:gd name="T75" fmla="*/ 2147483647 h 430"/>
                  <a:gd name="T76" fmla="*/ 2147483647 w 723"/>
                  <a:gd name="T77" fmla="*/ 2147483647 h 430"/>
                  <a:gd name="T78" fmla="*/ 2147483647 w 723"/>
                  <a:gd name="T79" fmla="*/ 2147483647 h 430"/>
                  <a:gd name="T80" fmla="*/ 2147483647 w 723"/>
                  <a:gd name="T81" fmla="*/ 2147483647 h 430"/>
                  <a:gd name="T82" fmla="*/ 2147483647 w 723"/>
                  <a:gd name="T83" fmla="*/ 2147483647 h 430"/>
                  <a:gd name="T84" fmla="*/ 2147483647 w 723"/>
                  <a:gd name="T85" fmla="*/ 2147483647 h 430"/>
                  <a:gd name="T86" fmla="*/ 2147483647 w 723"/>
                  <a:gd name="T87" fmla="*/ 2147483647 h 430"/>
                  <a:gd name="T88" fmla="*/ 2147483647 w 723"/>
                  <a:gd name="T89" fmla="*/ 2147483647 h 430"/>
                  <a:gd name="T90" fmla="*/ 2147483647 w 723"/>
                  <a:gd name="T91" fmla="*/ 2147483647 h 430"/>
                  <a:gd name="T92" fmla="*/ 2147483647 w 723"/>
                  <a:gd name="T93" fmla="*/ 2147483647 h 430"/>
                  <a:gd name="T94" fmla="*/ 2147483647 w 723"/>
                  <a:gd name="T95" fmla="*/ 2147483647 h 430"/>
                  <a:gd name="T96" fmla="*/ 2147483647 w 723"/>
                  <a:gd name="T97" fmla="*/ 2147483647 h 430"/>
                  <a:gd name="T98" fmla="*/ 2147483647 w 723"/>
                  <a:gd name="T99" fmla="*/ 2147483647 h 430"/>
                  <a:gd name="T100" fmla="*/ 2147483647 w 723"/>
                  <a:gd name="T101" fmla="*/ 2147483647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99" name="Freeform 188"/>
              <p:cNvSpPr>
                <a:spLocks/>
              </p:cNvSpPr>
              <p:nvPr/>
            </p:nvSpPr>
            <p:spPr bwMode="auto">
              <a:xfrm>
                <a:off x="4081378" y="4825017"/>
                <a:ext cx="317708" cy="320966"/>
              </a:xfrm>
              <a:custGeom>
                <a:avLst/>
                <a:gdLst>
                  <a:gd name="T0" fmla="*/ 2147483647 w 322"/>
                  <a:gd name="T1" fmla="*/ 2147483647 h 319"/>
                  <a:gd name="T2" fmla="*/ 2147483647 w 322"/>
                  <a:gd name="T3" fmla="*/ 2147483647 h 319"/>
                  <a:gd name="T4" fmla="*/ 2147483647 w 322"/>
                  <a:gd name="T5" fmla="*/ 2147483647 h 319"/>
                  <a:gd name="T6" fmla="*/ 2147483647 w 322"/>
                  <a:gd name="T7" fmla="*/ 2147483647 h 319"/>
                  <a:gd name="T8" fmla="*/ 2147483647 w 322"/>
                  <a:gd name="T9" fmla="*/ 2147483647 h 319"/>
                  <a:gd name="T10" fmla="*/ 2147483647 w 322"/>
                  <a:gd name="T11" fmla="*/ 2147483647 h 319"/>
                  <a:gd name="T12" fmla="*/ 2147483647 w 322"/>
                  <a:gd name="T13" fmla="*/ 2147483647 h 319"/>
                  <a:gd name="T14" fmla="*/ 2147483647 w 322"/>
                  <a:gd name="T15" fmla="*/ 2147483647 h 319"/>
                  <a:gd name="T16" fmla="*/ 2147483647 w 322"/>
                  <a:gd name="T17" fmla="*/ 2147483647 h 319"/>
                  <a:gd name="T18" fmla="*/ 2147483647 w 322"/>
                  <a:gd name="T19" fmla="*/ 2147483647 h 319"/>
                  <a:gd name="T20" fmla="*/ 2147483647 w 322"/>
                  <a:gd name="T21" fmla="*/ 2147483647 h 319"/>
                  <a:gd name="T22" fmla="*/ 2147483647 w 322"/>
                  <a:gd name="T23" fmla="*/ 2147483647 h 319"/>
                  <a:gd name="T24" fmla="*/ 2147483647 w 322"/>
                  <a:gd name="T25" fmla="*/ 2147483647 h 319"/>
                  <a:gd name="T26" fmla="*/ 2147483647 w 322"/>
                  <a:gd name="T27" fmla="*/ 2147483647 h 319"/>
                  <a:gd name="T28" fmla="*/ 2147483647 w 322"/>
                  <a:gd name="T29" fmla="*/ 2147483647 h 319"/>
                  <a:gd name="T30" fmla="*/ 2147483647 w 322"/>
                  <a:gd name="T31" fmla="*/ 2147483647 h 319"/>
                  <a:gd name="T32" fmla="*/ 2147483647 w 322"/>
                  <a:gd name="T33" fmla="*/ 2147483647 h 319"/>
                  <a:gd name="T34" fmla="*/ 2147483647 w 322"/>
                  <a:gd name="T35" fmla="*/ 2147483647 h 319"/>
                  <a:gd name="T36" fmla="*/ 2147483647 w 322"/>
                  <a:gd name="T37" fmla="*/ 0 h 319"/>
                  <a:gd name="T38" fmla="*/ 2147483647 w 322"/>
                  <a:gd name="T39" fmla="*/ 2147483647 h 319"/>
                  <a:gd name="T40" fmla="*/ 2147483647 w 322"/>
                  <a:gd name="T41" fmla="*/ 2147483647 h 319"/>
                  <a:gd name="T42" fmla="*/ 2147483647 w 322"/>
                  <a:gd name="T43" fmla="*/ 2147483647 h 319"/>
                  <a:gd name="T44" fmla="*/ 2147483647 w 322"/>
                  <a:gd name="T45" fmla="*/ 2147483647 h 319"/>
                  <a:gd name="T46" fmla="*/ 2147483647 w 322"/>
                  <a:gd name="T47" fmla="*/ 2147483647 h 319"/>
                  <a:gd name="T48" fmla="*/ 0 w 322"/>
                  <a:gd name="T49" fmla="*/ 2147483647 h 319"/>
                  <a:gd name="T50" fmla="*/ 2147483647 w 322"/>
                  <a:gd name="T51" fmla="*/ 2147483647 h 319"/>
                  <a:gd name="T52" fmla="*/ 2147483647 w 322"/>
                  <a:gd name="T53" fmla="*/ 2147483647 h 319"/>
                  <a:gd name="T54" fmla="*/ 2147483647 w 322"/>
                  <a:gd name="T55" fmla="*/ 2147483647 h 319"/>
                  <a:gd name="T56" fmla="*/ 2147483647 w 322"/>
                  <a:gd name="T57" fmla="*/ 2147483647 h 319"/>
                  <a:gd name="T58" fmla="*/ 2147483647 w 322"/>
                  <a:gd name="T59" fmla="*/ 2147483647 h 319"/>
                  <a:gd name="T60" fmla="*/ 2147483647 w 322"/>
                  <a:gd name="T61" fmla="*/ 2147483647 h 319"/>
                  <a:gd name="T62" fmla="*/ 2147483647 w 322"/>
                  <a:gd name="T63" fmla="*/ 2147483647 h 319"/>
                  <a:gd name="T64" fmla="*/ 2147483647 w 322"/>
                  <a:gd name="T65" fmla="*/ 2147483647 h 319"/>
                  <a:gd name="T66" fmla="*/ 2147483647 w 322"/>
                  <a:gd name="T67" fmla="*/ 2147483647 h 319"/>
                  <a:gd name="T68" fmla="*/ 2147483647 w 322"/>
                  <a:gd name="T69" fmla="*/ 2147483647 h 319"/>
                  <a:gd name="T70" fmla="*/ 2147483647 w 322"/>
                  <a:gd name="T71" fmla="*/ 2147483647 h 319"/>
                  <a:gd name="T72" fmla="*/ 2147483647 w 322"/>
                  <a:gd name="T73" fmla="*/ 2147483647 h 319"/>
                  <a:gd name="T74" fmla="*/ 2147483647 w 322"/>
                  <a:gd name="T75" fmla="*/ 2147483647 h 319"/>
                  <a:gd name="T76" fmla="*/ 2147483647 w 322"/>
                  <a:gd name="T77" fmla="*/ 2147483647 h 319"/>
                  <a:gd name="T78" fmla="*/ 2147483647 w 322"/>
                  <a:gd name="T79" fmla="*/ 2147483647 h 319"/>
                  <a:gd name="T80" fmla="*/ 2147483647 w 322"/>
                  <a:gd name="T81" fmla="*/ 2147483647 h 319"/>
                  <a:gd name="T82" fmla="*/ 2147483647 w 322"/>
                  <a:gd name="T83" fmla="*/ 2147483647 h 319"/>
                  <a:gd name="T84" fmla="*/ 2147483647 w 322"/>
                  <a:gd name="T85" fmla="*/ 2147483647 h 319"/>
                  <a:gd name="T86" fmla="*/ 2147483647 w 322"/>
                  <a:gd name="T87" fmla="*/ 2147483647 h 319"/>
                  <a:gd name="T88" fmla="*/ 2147483647 w 322"/>
                  <a:gd name="T89" fmla="*/ 2147483647 h 319"/>
                  <a:gd name="T90" fmla="*/ 2147483647 w 322"/>
                  <a:gd name="T91" fmla="*/ 21474836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2"/>
                  <a:gd name="T139" fmla="*/ 0 h 319"/>
                  <a:gd name="T140" fmla="*/ 322 w 322"/>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2" h="319">
                    <a:moveTo>
                      <a:pt x="251" y="269"/>
                    </a:moveTo>
                    <a:lnTo>
                      <a:pt x="285" y="231"/>
                    </a:lnTo>
                    <a:lnTo>
                      <a:pt x="281" y="218"/>
                    </a:lnTo>
                    <a:lnTo>
                      <a:pt x="304" y="194"/>
                    </a:lnTo>
                    <a:lnTo>
                      <a:pt x="322" y="188"/>
                    </a:lnTo>
                    <a:lnTo>
                      <a:pt x="301" y="162"/>
                    </a:lnTo>
                    <a:lnTo>
                      <a:pt x="285" y="131"/>
                    </a:lnTo>
                    <a:lnTo>
                      <a:pt x="279" y="103"/>
                    </a:lnTo>
                    <a:lnTo>
                      <a:pt x="262" y="99"/>
                    </a:lnTo>
                    <a:lnTo>
                      <a:pt x="217" y="107"/>
                    </a:lnTo>
                    <a:lnTo>
                      <a:pt x="204" y="99"/>
                    </a:lnTo>
                    <a:lnTo>
                      <a:pt x="204" y="86"/>
                    </a:lnTo>
                    <a:lnTo>
                      <a:pt x="204" y="69"/>
                    </a:lnTo>
                    <a:lnTo>
                      <a:pt x="192" y="58"/>
                    </a:lnTo>
                    <a:lnTo>
                      <a:pt x="172" y="58"/>
                    </a:lnTo>
                    <a:lnTo>
                      <a:pt x="150" y="46"/>
                    </a:lnTo>
                    <a:lnTo>
                      <a:pt x="133" y="22"/>
                    </a:lnTo>
                    <a:lnTo>
                      <a:pt x="127" y="5"/>
                    </a:lnTo>
                    <a:lnTo>
                      <a:pt x="114" y="0"/>
                    </a:lnTo>
                    <a:lnTo>
                      <a:pt x="93" y="11"/>
                    </a:lnTo>
                    <a:lnTo>
                      <a:pt x="56" y="7"/>
                    </a:lnTo>
                    <a:lnTo>
                      <a:pt x="36" y="44"/>
                    </a:lnTo>
                    <a:lnTo>
                      <a:pt x="29" y="50"/>
                    </a:lnTo>
                    <a:lnTo>
                      <a:pt x="4" y="52"/>
                    </a:lnTo>
                    <a:lnTo>
                      <a:pt x="0" y="64"/>
                    </a:lnTo>
                    <a:lnTo>
                      <a:pt x="20" y="82"/>
                    </a:lnTo>
                    <a:lnTo>
                      <a:pt x="18" y="99"/>
                    </a:lnTo>
                    <a:lnTo>
                      <a:pt x="4" y="127"/>
                    </a:lnTo>
                    <a:lnTo>
                      <a:pt x="41" y="157"/>
                    </a:lnTo>
                    <a:lnTo>
                      <a:pt x="52" y="180"/>
                    </a:lnTo>
                    <a:lnTo>
                      <a:pt x="64" y="213"/>
                    </a:lnTo>
                    <a:lnTo>
                      <a:pt x="68" y="237"/>
                    </a:lnTo>
                    <a:lnTo>
                      <a:pt x="59" y="250"/>
                    </a:lnTo>
                    <a:lnTo>
                      <a:pt x="52" y="265"/>
                    </a:lnTo>
                    <a:lnTo>
                      <a:pt x="37" y="271"/>
                    </a:lnTo>
                    <a:lnTo>
                      <a:pt x="52" y="278"/>
                    </a:lnTo>
                    <a:lnTo>
                      <a:pt x="73" y="298"/>
                    </a:lnTo>
                    <a:lnTo>
                      <a:pt x="93" y="300"/>
                    </a:lnTo>
                    <a:lnTo>
                      <a:pt x="108" y="293"/>
                    </a:lnTo>
                    <a:lnTo>
                      <a:pt x="147" y="319"/>
                    </a:lnTo>
                    <a:lnTo>
                      <a:pt x="160" y="310"/>
                    </a:lnTo>
                    <a:lnTo>
                      <a:pt x="190" y="308"/>
                    </a:lnTo>
                    <a:lnTo>
                      <a:pt x="199" y="300"/>
                    </a:lnTo>
                    <a:lnTo>
                      <a:pt x="210" y="280"/>
                    </a:lnTo>
                    <a:lnTo>
                      <a:pt x="218" y="259"/>
                    </a:lnTo>
                    <a:lnTo>
                      <a:pt x="251" y="269"/>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0" name="Freeform 224"/>
              <p:cNvSpPr>
                <a:spLocks/>
              </p:cNvSpPr>
              <p:nvPr/>
            </p:nvSpPr>
            <p:spPr bwMode="auto">
              <a:xfrm>
                <a:off x="2506070" y="3841360"/>
                <a:ext cx="543656" cy="196202"/>
              </a:xfrm>
              <a:custGeom>
                <a:avLst/>
                <a:gdLst>
                  <a:gd name="T0" fmla="*/ 2147483647 w 551"/>
                  <a:gd name="T1" fmla="*/ 0 h 195"/>
                  <a:gd name="T2" fmla="*/ 2147483647 w 551"/>
                  <a:gd name="T3" fmla="*/ 2147483647 h 195"/>
                  <a:gd name="T4" fmla="*/ 2147483647 w 551"/>
                  <a:gd name="T5" fmla="*/ 2147483647 h 195"/>
                  <a:gd name="T6" fmla="*/ 2147483647 w 551"/>
                  <a:gd name="T7" fmla="*/ 2147483647 h 195"/>
                  <a:gd name="T8" fmla="*/ 2147483647 w 551"/>
                  <a:gd name="T9" fmla="*/ 2147483647 h 195"/>
                  <a:gd name="T10" fmla="*/ 2147483647 w 551"/>
                  <a:gd name="T11" fmla="*/ 2147483647 h 195"/>
                  <a:gd name="T12" fmla="*/ 2147483647 w 551"/>
                  <a:gd name="T13" fmla="*/ 2147483647 h 195"/>
                  <a:gd name="T14" fmla="*/ 2147483647 w 551"/>
                  <a:gd name="T15" fmla="*/ 2147483647 h 195"/>
                  <a:gd name="T16" fmla="*/ 2147483647 w 551"/>
                  <a:gd name="T17" fmla="*/ 2147483647 h 195"/>
                  <a:gd name="T18" fmla="*/ 2147483647 w 551"/>
                  <a:gd name="T19" fmla="*/ 2147483647 h 195"/>
                  <a:gd name="T20" fmla="*/ 2147483647 w 551"/>
                  <a:gd name="T21" fmla="*/ 2147483647 h 195"/>
                  <a:gd name="T22" fmla="*/ 2147483647 w 551"/>
                  <a:gd name="T23" fmla="*/ 2147483647 h 195"/>
                  <a:gd name="T24" fmla="*/ 2147483647 w 551"/>
                  <a:gd name="T25" fmla="*/ 2147483647 h 195"/>
                  <a:gd name="T26" fmla="*/ 0 w 551"/>
                  <a:gd name="T27" fmla="*/ 2147483647 h 195"/>
                  <a:gd name="T28" fmla="*/ 2147483647 w 551"/>
                  <a:gd name="T29" fmla="*/ 2147483647 h 195"/>
                  <a:gd name="T30" fmla="*/ 2147483647 w 551"/>
                  <a:gd name="T31" fmla="*/ 2147483647 h 195"/>
                  <a:gd name="T32" fmla="*/ 2147483647 w 551"/>
                  <a:gd name="T33" fmla="*/ 2147483647 h 195"/>
                  <a:gd name="T34" fmla="*/ 2147483647 w 551"/>
                  <a:gd name="T35" fmla="*/ 2147483647 h 195"/>
                  <a:gd name="T36" fmla="*/ 2147483647 w 551"/>
                  <a:gd name="T37" fmla="*/ 2147483647 h 195"/>
                  <a:gd name="T38" fmla="*/ 2147483647 w 551"/>
                  <a:gd name="T39" fmla="*/ 2147483647 h 195"/>
                  <a:gd name="T40" fmla="*/ 2147483647 w 551"/>
                  <a:gd name="T41" fmla="*/ 2147483647 h 195"/>
                  <a:gd name="T42" fmla="*/ 2147483647 w 551"/>
                  <a:gd name="T43" fmla="*/ 2147483647 h 195"/>
                  <a:gd name="T44" fmla="*/ 2147483647 w 551"/>
                  <a:gd name="T45" fmla="*/ 2147483647 h 195"/>
                  <a:gd name="T46" fmla="*/ 2147483647 w 551"/>
                  <a:gd name="T47" fmla="*/ 2147483647 h 195"/>
                  <a:gd name="T48" fmla="*/ 2147483647 w 551"/>
                  <a:gd name="T49" fmla="*/ 2147483647 h 195"/>
                  <a:gd name="T50" fmla="*/ 2147483647 w 551"/>
                  <a:gd name="T51" fmla="*/ 2147483647 h 195"/>
                  <a:gd name="T52" fmla="*/ 2147483647 w 551"/>
                  <a:gd name="T53" fmla="*/ 2147483647 h 195"/>
                  <a:gd name="T54" fmla="*/ 2147483647 w 551"/>
                  <a:gd name="T55" fmla="*/ 2147483647 h 195"/>
                  <a:gd name="T56" fmla="*/ 2147483647 w 551"/>
                  <a:gd name="T57" fmla="*/ 2147483647 h 195"/>
                  <a:gd name="T58" fmla="*/ 2147483647 w 551"/>
                  <a:gd name="T59" fmla="*/ 2147483647 h 195"/>
                  <a:gd name="T60" fmla="*/ 2147483647 w 551"/>
                  <a:gd name="T61" fmla="*/ 2147483647 h 195"/>
                  <a:gd name="T62" fmla="*/ 2147483647 w 551"/>
                  <a:gd name="T63" fmla="*/ 2147483647 h 195"/>
                  <a:gd name="T64" fmla="*/ 2147483647 w 551"/>
                  <a:gd name="T65" fmla="*/ 2147483647 h 195"/>
                  <a:gd name="T66" fmla="*/ 2147483647 w 551"/>
                  <a:gd name="T67" fmla="*/ 2147483647 h 195"/>
                  <a:gd name="T68" fmla="*/ 2147483647 w 551"/>
                  <a:gd name="T69" fmla="*/ 2147483647 h 195"/>
                  <a:gd name="T70" fmla="*/ 2147483647 w 551"/>
                  <a:gd name="T71" fmla="*/ 2147483647 h 1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1"/>
                  <a:gd name="T109" fmla="*/ 0 h 195"/>
                  <a:gd name="T110" fmla="*/ 551 w 551"/>
                  <a:gd name="T111" fmla="*/ 195 h 1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1" h="195">
                    <a:moveTo>
                      <a:pt x="358" y="6"/>
                    </a:moveTo>
                    <a:lnTo>
                      <a:pt x="310" y="0"/>
                    </a:lnTo>
                    <a:lnTo>
                      <a:pt x="291" y="24"/>
                    </a:lnTo>
                    <a:lnTo>
                      <a:pt x="279" y="24"/>
                    </a:lnTo>
                    <a:lnTo>
                      <a:pt x="263" y="11"/>
                    </a:lnTo>
                    <a:lnTo>
                      <a:pt x="247" y="15"/>
                    </a:lnTo>
                    <a:lnTo>
                      <a:pt x="231" y="19"/>
                    </a:lnTo>
                    <a:lnTo>
                      <a:pt x="214" y="24"/>
                    </a:lnTo>
                    <a:lnTo>
                      <a:pt x="208" y="21"/>
                    </a:lnTo>
                    <a:lnTo>
                      <a:pt x="188" y="9"/>
                    </a:lnTo>
                    <a:lnTo>
                      <a:pt x="175" y="4"/>
                    </a:lnTo>
                    <a:lnTo>
                      <a:pt x="143" y="9"/>
                    </a:lnTo>
                    <a:lnTo>
                      <a:pt x="143" y="19"/>
                    </a:lnTo>
                    <a:lnTo>
                      <a:pt x="150" y="24"/>
                    </a:lnTo>
                    <a:lnTo>
                      <a:pt x="150" y="36"/>
                    </a:lnTo>
                    <a:lnTo>
                      <a:pt x="137" y="40"/>
                    </a:lnTo>
                    <a:lnTo>
                      <a:pt x="129" y="50"/>
                    </a:lnTo>
                    <a:lnTo>
                      <a:pt x="125" y="60"/>
                    </a:lnTo>
                    <a:lnTo>
                      <a:pt x="129" y="71"/>
                    </a:lnTo>
                    <a:lnTo>
                      <a:pt x="125" y="81"/>
                    </a:lnTo>
                    <a:lnTo>
                      <a:pt x="116" y="86"/>
                    </a:lnTo>
                    <a:lnTo>
                      <a:pt x="89" y="91"/>
                    </a:lnTo>
                    <a:lnTo>
                      <a:pt x="39" y="95"/>
                    </a:lnTo>
                    <a:lnTo>
                      <a:pt x="39" y="107"/>
                    </a:lnTo>
                    <a:lnTo>
                      <a:pt x="22" y="120"/>
                    </a:lnTo>
                    <a:lnTo>
                      <a:pt x="9" y="131"/>
                    </a:lnTo>
                    <a:lnTo>
                      <a:pt x="0" y="146"/>
                    </a:lnTo>
                    <a:lnTo>
                      <a:pt x="0" y="170"/>
                    </a:lnTo>
                    <a:lnTo>
                      <a:pt x="12" y="195"/>
                    </a:lnTo>
                    <a:lnTo>
                      <a:pt x="29" y="184"/>
                    </a:lnTo>
                    <a:lnTo>
                      <a:pt x="54" y="189"/>
                    </a:lnTo>
                    <a:lnTo>
                      <a:pt x="68" y="195"/>
                    </a:lnTo>
                    <a:lnTo>
                      <a:pt x="95" y="187"/>
                    </a:lnTo>
                    <a:lnTo>
                      <a:pt x="118" y="176"/>
                    </a:lnTo>
                    <a:lnTo>
                      <a:pt x="136" y="161"/>
                    </a:lnTo>
                    <a:lnTo>
                      <a:pt x="137" y="138"/>
                    </a:lnTo>
                    <a:lnTo>
                      <a:pt x="141" y="122"/>
                    </a:lnTo>
                    <a:lnTo>
                      <a:pt x="156" y="111"/>
                    </a:lnTo>
                    <a:lnTo>
                      <a:pt x="177" y="101"/>
                    </a:lnTo>
                    <a:lnTo>
                      <a:pt x="191" y="95"/>
                    </a:lnTo>
                    <a:lnTo>
                      <a:pt x="214" y="77"/>
                    </a:lnTo>
                    <a:lnTo>
                      <a:pt x="241" y="58"/>
                    </a:lnTo>
                    <a:lnTo>
                      <a:pt x="283" y="54"/>
                    </a:lnTo>
                    <a:lnTo>
                      <a:pt x="304" y="64"/>
                    </a:lnTo>
                    <a:lnTo>
                      <a:pt x="329" y="77"/>
                    </a:lnTo>
                    <a:lnTo>
                      <a:pt x="345" y="84"/>
                    </a:lnTo>
                    <a:lnTo>
                      <a:pt x="375" y="86"/>
                    </a:lnTo>
                    <a:lnTo>
                      <a:pt x="400" y="101"/>
                    </a:lnTo>
                    <a:lnTo>
                      <a:pt x="431" y="120"/>
                    </a:lnTo>
                    <a:lnTo>
                      <a:pt x="463" y="146"/>
                    </a:lnTo>
                    <a:lnTo>
                      <a:pt x="500" y="178"/>
                    </a:lnTo>
                    <a:lnTo>
                      <a:pt x="531" y="189"/>
                    </a:lnTo>
                    <a:lnTo>
                      <a:pt x="538" y="184"/>
                    </a:lnTo>
                    <a:lnTo>
                      <a:pt x="551" y="172"/>
                    </a:lnTo>
                    <a:lnTo>
                      <a:pt x="536" y="150"/>
                    </a:lnTo>
                    <a:lnTo>
                      <a:pt x="506" y="137"/>
                    </a:lnTo>
                    <a:lnTo>
                      <a:pt x="496" y="122"/>
                    </a:lnTo>
                    <a:lnTo>
                      <a:pt x="475" y="120"/>
                    </a:lnTo>
                    <a:lnTo>
                      <a:pt x="467" y="111"/>
                    </a:lnTo>
                    <a:lnTo>
                      <a:pt x="467" y="99"/>
                    </a:lnTo>
                    <a:lnTo>
                      <a:pt x="465" y="86"/>
                    </a:lnTo>
                    <a:lnTo>
                      <a:pt x="456" y="73"/>
                    </a:lnTo>
                    <a:lnTo>
                      <a:pt x="450" y="66"/>
                    </a:lnTo>
                    <a:lnTo>
                      <a:pt x="431" y="58"/>
                    </a:lnTo>
                    <a:lnTo>
                      <a:pt x="410" y="48"/>
                    </a:lnTo>
                    <a:lnTo>
                      <a:pt x="404" y="40"/>
                    </a:lnTo>
                    <a:lnTo>
                      <a:pt x="408" y="30"/>
                    </a:lnTo>
                    <a:lnTo>
                      <a:pt x="404" y="21"/>
                    </a:lnTo>
                    <a:lnTo>
                      <a:pt x="395" y="21"/>
                    </a:lnTo>
                    <a:lnTo>
                      <a:pt x="386" y="15"/>
                    </a:lnTo>
                    <a:lnTo>
                      <a:pt x="375" y="19"/>
                    </a:lnTo>
                    <a:lnTo>
                      <a:pt x="358" y="6"/>
                    </a:lnTo>
                    <a:close/>
                  </a:path>
                </a:pathLst>
              </a:custGeom>
              <a:noFill/>
              <a:ln w="6350"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solidFill>
                      <a:sysClr val="windowText" lastClr="000000"/>
                    </a:solid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1" name="Freeform 228"/>
              <p:cNvSpPr>
                <a:spLocks/>
              </p:cNvSpPr>
              <p:nvPr/>
            </p:nvSpPr>
            <p:spPr bwMode="auto">
              <a:xfrm>
                <a:off x="2731611" y="3329861"/>
                <a:ext cx="547602" cy="500062"/>
              </a:xfrm>
              <a:custGeom>
                <a:avLst/>
                <a:gdLst>
                  <a:gd name="T0" fmla="*/ 2147483647 w 555"/>
                  <a:gd name="T1" fmla="*/ 2147483647 h 497"/>
                  <a:gd name="T2" fmla="*/ 2147483647 w 555"/>
                  <a:gd name="T3" fmla="*/ 2147483647 h 497"/>
                  <a:gd name="T4" fmla="*/ 2147483647 w 555"/>
                  <a:gd name="T5" fmla="*/ 2147483647 h 497"/>
                  <a:gd name="T6" fmla="*/ 2147483647 w 555"/>
                  <a:gd name="T7" fmla="*/ 2147483647 h 497"/>
                  <a:gd name="T8" fmla="*/ 2147483647 w 555"/>
                  <a:gd name="T9" fmla="*/ 2147483647 h 497"/>
                  <a:gd name="T10" fmla="*/ 2147483647 w 555"/>
                  <a:gd name="T11" fmla="*/ 2147483647 h 497"/>
                  <a:gd name="T12" fmla="*/ 2147483647 w 555"/>
                  <a:gd name="T13" fmla="*/ 2147483647 h 497"/>
                  <a:gd name="T14" fmla="*/ 2147483647 w 555"/>
                  <a:gd name="T15" fmla="*/ 2147483647 h 497"/>
                  <a:gd name="T16" fmla="*/ 2147483647 w 555"/>
                  <a:gd name="T17" fmla="*/ 2147483647 h 497"/>
                  <a:gd name="T18" fmla="*/ 2147483647 w 555"/>
                  <a:gd name="T19" fmla="*/ 2147483647 h 497"/>
                  <a:gd name="T20" fmla="*/ 2147483647 w 555"/>
                  <a:gd name="T21" fmla="*/ 0 h 497"/>
                  <a:gd name="T22" fmla="*/ 2147483647 w 555"/>
                  <a:gd name="T23" fmla="*/ 2147483647 h 497"/>
                  <a:gd name="T24" fmla="*/ 2147483647 w 555"/>
                  <a:gd name="T25" fmla="*/ 2147483647 h 497"/>
                  <a:gd name="T26" fmla="*/ 2147483647 w 555"/>
                  <a:gd name="T27" fmla="*/ 2147483647 h 497"/>
                  <a:gd name="T28" fmla="*/ 2147483647 w 555"/>
                  <a:gd name="T29" fmla="*/ 2147483647 h 497"/>
                  <a:gd name="T30" fmla="*/ 2147483647 w 555"/>
                  <a:gd name="T31" fmla="*/ 2147483647 h 497"/>
                  <a:gd name="T32" fmla="*/ 2147483647 w 555"/>
                  <a:gd name="T33" fmla="*/ 2147483647 h 497"/>
                  <a:gd name="T34" fmla="*/ 2147483647 w 555"/>
                  <a:gd name="T35" fmla="*/ 2147483647 h 497"/>
                  <a:gd name="T36" fmla="*/ 2147483647 w 555"/>
                  <a:gd name="T37" fmla="*/ 2147483647 h 497"/>
                  <a:gd name="T38" fmla="*/ 2147483647 w 555"/>
                  <a:gd name="T39" fmla="*/ 2147483647 h 497"/>
                  <a:gd name="T40" fmla="*/ 2147483647 w 555"/>
                  <a:gd name="T41" fmla="*/ 2147483647 h 497"/>
                  <a:gd name="T42" fmla="*/ 2147483647 w 555"/>
                  <a:gd name="T43" fmla="*/ 2147483647 h 497"/>
                  <a:gd name="T44" fmla="*/ 2147483647 w 555"/>
                  <a:gd name="T45" fmla="*/ 2147483647 h 497"/>
                  <a:gd name="T46" fmla="*/ 2147483647 w 555"/>
                  <a:gd name="T47" fmla="*/ 2147483647 h 497"/>
                  <a:gd name="T48" fmla="*/ 2147483647 w 555"/>
                  <a:gd name="T49" fmla="*/ 2147483647 h 497"/>
                  <a:gd name="T50" fmla="*/ 2147483647 w 555"/>
                  <a:gd name="T51" fmla="*/ 2147483647 h 497"/>
                  <a:gd name="T52" fmla="*/ 2147483647 w 555"/>
                  <a:gd name="T53" fmla="*/ 2147483647 h 497"/>
                  <a:gd name="T54" fmla="*/ 2147483647 w 555"/>
                  <a:gd name="T55" fmla="*/ 2147483647 h 497"/>
                  <a:gd name="T56" fmla="*/ 2147483647 w 555"/>
                  <a:gd name="T57" fmla="*/ 2147483647 h 497"/>
                  <a:gd name="T58" fmla="*/ 2147483647 w 555"/>
                  <a:gd name="T59" fmla="*/ 2147483647 h 497"/>
                  <a:gd name="T60" fmla="*/ 2147483647 w 555"/>
                  <a:gd name="T61" fmla="*/ 2147483647 h 497"/>
                  <a:gd name="T62" fmla="*/ 2147483647 w 555"/>
                  <a:gd name="T63" fmla="*/ 2147483647 h 497"/>
                  <a:gd name="T64" fmla="*/ 2147483647 w 555"/>
                  <a:gd name="T65" fmla="*/ 2147483647 h 497"/>
                  <a:gd name="T66" fmla="*/ 2147483647 w 555"/>
                  <a:gd name="T67" fmla="*/ 2147483647 h 497"/>
                  <a:gd name="T68" fmla="*/ 2147483647 w 555"/>
                  <a:gd name="T69" fmla="*/ 2147483647 h 497"/>
                  <a:gd name="T70" fmla="*/ 2147483647 w 555"/>
                  <a:gd name="T71" fmla="*/ 2147483647 h 497"/>
                  <a:gd name="T72" fmla="*/ 2147483647 w 555"/>
                  <a:gd name="T73" fmla="*/ 2147483647 h 497"/>
                  <a:gd name="T74" fmla="*/ 2147483647 w 555"/>
                  <a:gd name="T75" fmla="*/ 2147483647 h 497"/>
                  <a:gd name="T76" fmla="*/ 2147483647 w 555"/>
                  <a:gd name="T77" fmla="*/ 2147483647 h 497"/>
                  <a:gd name="T78" fmla="*/ 2147483647 w 555"/>
                  <a:gd name="T79" fmla="*/ 2147483647 h 497"/>
                  <a:gd name="T80" fmla="*/ 2147483647 w 555"/>
                  <a:gd name="T81" fmla="*/ 2147483647 h 497"/>
                  <a:gd name="T82" fmla="*/ 2147483647 w 555"/>
                  <a:gd name="T83" fmla="*/ 2147483647 h 497"/>
                  <a:gd name="T84" fmla="*/ 2147483647 w 555"/>
                  <a:gd name="T85" fmla="*/ 2147483647 h 497"/>
                  <a:gd name="T86" fmla="*/ 2147483647 w 555"/>
                  <a:gd name="T87" fmla="*/ 2147483647 h 497"/>
                  <a:gd name="T88" fmla="*/ 2147483647 w 555"/>
                  <a:gd name="T89" fmla="*/ 2147483647 h 497"/>
                  <a:gd name="T90" fmla="*/ 2147483647 w 555"/>
                  <a:gd name="T91" fmla="*/ 2147483647 h 497"/>
                  <a:gd name="T92" fmla="*/ 2147483647 w 555"/>
                  <a:gd name="T93" fmla="*/ 2147483647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5"/>
                  <a:gd name="T142" fmla="*/ 0 h 497"/>
                  <a:gd name="T143" fmla="*/ 555 w 555"/>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5" h="497">
                    <a:moveTo>
                      <a:pt x="68" y="90"/>
                    </a:moveTo>
                    <a:lnTo>
                      <a:pt x="91" y="90"/>
                    </a:lnTo>
                    <a:lnTo>
                      <a:pt x="108" y="101"/>
                    </a:lnTo>
                    <a:lnTo>
                      <a:pt x="108" y="110"/>
                    </a:lnTo>
                    <a:lnTo>
                      <a:pt x="108" y="122"/>
                    </a:lnTo>
                    <a:lnTo>
                      <a:pt x="102" y="132"/>
                    </a:lnTo>
                    <a:lnTo>
                      <a:pt x="91" y="138"/>
                    </a:lnTo>
                    <a:lnTo>
                      <a:pt x="97" y="155"/>
                    </a:lnTo>
                    <a:lnTo>
                      <a:pt x="111" y="167"/>
                    </a:lnTo>
                    <a:lnTo>
                      <a:pt x="129" y="152"/>
                    </a:lnTo>
                    <a:lnTo>
                      <a:pt x="137" y="144"/>
                    </a:lnTo>
                    <a:lnTo>
                      <a:pt x="154" y="128"/>
                    </a:lnTo>
                    <a:lnTo>
                      <a:pt x="154" y="114"/>
                    </a:lnTo>
                    <a:lnTo>
                      <a:pt x="168" y="107"/>
                    </a:lnTo>
                    <a:lnTo>
                      <a:pt x="191" y="95"/>
                    </a:lnTo>
                    <a:lnTo>
                      <a:pt x="206" y="75"/>
                    </a:lnTo>
                    <a:lnTo>
                      <a:pt x="212" y="65"/>
                    </a:lnTo>
                    <a:lnTo>
                      <a:pt x="212" y="20"/>
                    </a:lnTo>
                    <a:lnTo>
                      <a:pt x="226" y="15"/>
                    </a:lnTo>
                    <a:lnTo>
                      <a:pt x="242" y="18"/>
                    </a:lnTo>
                    <a:lnTo>
                      <a:pt x="242" y="34"/>
                    </a:lnTo>
                    <a:lnTo>
                      <a:pt x="239" y="58"/>
                    </a:lnTo>
                    <a:lnTo>
                      <a:pt x="256" y="69"/>
                    </a:lnTo>
                    <a:lnTo>
                      <a:pt x="267" y="77"/>
                    </a:lnTo>
                    <a:lnTo>
                      <a:pt x="272" y="88"/>
                    </a:lnTo>
                    <a:lnTo>
                      <a:pt x="287" y="93"/>
                    </a:lnTo>
                    <a:lnTo>
                      <a:pt x="312" y="65"/>
                    </a:lnTo>
                    <a:lnTo>
                      <a:pt x="328" y="71"/>
                    </a:lnTo>
                    <a:lnTo>
                      <a:pt x="339" y="60"/>
                    </a:lnTo>
                    <a:lnTo>
                      <a:pt x="335" y="48"/>
                    </a:lnTo>
                    <a:lnTo>
                      <a:pt x="351" y="18"/>
                    </a:lnTo>
                    <a:lnTo>
                      <a:pt x="362" y="4"/>
                    </a:lnTo>
                    <a:lnTo>
                      <a:pt x="378" y="0"/>
                    </a:lnTo>
                    <a:lnTo>
                      <a:pt x="393" y="4"/>
                    </a:lnTo>
                    <a:lnTo>
                      <a:pt x="403" y="24"/>
                    </a:lnTo>
                    <a:lnTo>
                      <a:pt x="418" y="39"/>
                    </a:lnTo>
                    <a:lnTo>
                      <a:pt x="437" y="51"/>
                    </a:lnTo>
                    <a:lnTo>
                      <a:pt x="443" y="60"/>
                    </a:lnTo>
                    <a:lnTo>
                      <a:pt x="441" y="75"/>
                    </a:lnTo>
                    <a:lnTo>
                      <a:pt x="441" y="105"/>
                    </a:lnTo>
                    <a:lnTo>
                      <a:pt x="441" y="120"/>
                    </a:lnTo>
                    <a:lnTo>
                      <a:pt x="434" y="138"/>
                    </a:lnTo>
                    <a:lnTo>
                      <a:pt x="434" y="155"/>
                    </a:lnTo>
                    <a:lnTo>
                      <a:pt x="426" y="173"/>
                    </a:lnTo>
                    <a:lnTo>
                      <a:pt x="426" y="202"/>
                    </a:lnTo>
                    <a:lnTo>
                      <a:pt x="426" y="221"/>
                    </a:lnTo>
                    <a:lnTo>
                      <a:pt x="434" y="242"/>
                    </a:lnTo>
                    <a:lnTo>
                      <a:pt x="443" y="248"/>
                    </a:lnTo>
                    <a:lnTo>
                      <a:pt x="459" y="234"/>
                    </a:lnTo>
                    <a:lnTo>
                      <a:pt x="470" y="221"/>
                    </a:lnTo>
                    <a:lnTo>
                      <a:pt x="484" y="228"/>
                    </a:lnTo>
                    <a:lnTo>
                      <a:pt x="478" y="244"/>
                    </a:lnTo>
                    <a:lnTo>
                      <a:pt x="484" y="271"/>
                    </a:lnTo>
                    <a:lnTo>
                      <a:pt x="486" y="283"/>
                    </a:lnTo>
                    <a:lnTo>
                      <a:pt x="476" y="291"/>
                    </a:lnTo>
                    <a:lnTo>
                      <a:pt x="459" y="303"/>
                    </a:lnTo>
                    <a:lnTo>
                      <a:pt x="451" y="318"/>
                    </a:lnTo>
                    <a:lnTo>
                      <a:pt x="447" y="334"/>
                    </a:lnTo>
                    <a:lnTo>
                      <a:pt x="453" y="354"/>
                    </a:lnTo>
                    <a:lnTo>
                      <a:pt x="468" y="364"/>
                    </a:lnTo>
                    <a:lnTo>
                      <a:pt x="476" y="354"/>
                    </a:lnTo>
                    <a:lnTo>
                      <a:pt x="491" y="358"/>
                    </a:lnTo>
                    <a:lnTo>
                      <a:pt x="484" y="365"/>
                    </a:lnTo>
                    <a:lnTo>
                      <a:pt x="491" y="386"/>
                    </a:lnTo>
                    <a:lnTo>
                      <a:pt x="497" y="395"/>
                    </a:lnTo>
                    <a:lnTo>
                      <a:pt x="511" y="409"/>
                    </a:lnTo>
                    <a:lnTo>
                      <a:pt x="524" y="416"/>
                    </a:lnTo>
                    <a:lnTo>
                      <a:pt x="534" y="429"/>
                    </a:lnTo>
                    <a:lnTo>
                      <a:pt x="545" y="440"/>
                    </a:lnTo>
                    <a:lnTo>
                      <a:pt x="555" y="446"/>
                    </a:lnTo>
                    <a:lnTo>
                      <a:pt x="543" y="454"/>
                    </a:lnTo>
                    <a:lnTo>
                      <a:pt x="497" y="454"/>
                    </a:lnTo>
                    <a:lnTo>
                      <a:pt x="484" y="459"/>
                    </a:lnTo>
                    <a:lnTo>
                      <a:pt x="464" y="456"/>
                    </a:lnTo>
                    <a:lnTo>
                      <a:pt x="437" y="436"/>
                    </a:lnTo>
                    <a:lnTo>
                      <a:pt x="424" y="442"/>
                    </a:lnTo>
                    <a:lnTo>
                      <a:pt x="412" y="448"/>
                    </a:lnTo>
                    <a:lnTo>
                      <a:pt x="401" y="446"/>
                    </a:lnTo>
                    <a:lnTo>
                      <a:pt x="385" y="431"/>
                    </a:lnTo>
                    <a:lnTo>
                      <a:pt x="378" y="434"/>
                    </a:lnTo>
                    <a:lnTo>
                      <a:pt x="366" y="436"/>
                    </a:lnTo>
                    <a:lnTo>
                      <a:pt x="347" y="431"/>
                    </a:lnTo>
                    <a:lnTo>
                      <a:pt x="322" y="419"/>
                    </a:lnTo>
                    <a:lnTo>
                      <a:pt x="299" y="405"/>
                    </a:lnTo>
                    <a:lnTo>
                      <a:pt x="280" y="386"/>
                    </a:lnTo>
                    <a:lnTo>
                      <a:pt x="267" y="389"/>
                    </a:lnTo>
                    <a:lnTo>
                      <a:pt x="260" y="395"/>
                    </a:lnTo>
                    <a:lnTo>
                      <a:pt x="247" y="395"/>
                    </a:lnTo>
                    <a:lnTo>
                      <a:pt x="231" y="384"/>
                    </a:lnTo>
                    <a:lnTo>
                      <a:pt x="215" y="379"/>
                    </a:lnTo>
                    <a:lnTo>
                      <a:pt x="206" y="380"/>
                    </a:lnTo>
                    <a:lnTo>
                      <a:pt x="197" y="384"/>
                    </a:lnTo>
                    <a:lnTo>
                      <a:pt x="191" y="389"/>
                    </a:lnTo>
                    <a:lnTo>
                      <a:pt x="185" y="397"/>
                    </a:lnTo>
                    <a:lnTo>
                      <a:pt x="187" y="416"/>
                    </a:lnTo>
                    <a:lnTo>
                      <a:pt x="185" y="431"/>
                    </a:lnTo>
                    <a:lnTo>
                      <a:pt x="176" y="456"/>
                    </a:lnTo>
                    <a:lnTo>
                      <a:pt x="170" y="464"/>
                    </a:lnTo>
                    <a:lnTo>
                      <a:pt x="160" y="478"/>
                    </a:lnTo>
                    <a:lnTo>
                      <a:pt x="158" y="485"/>
                    </a:lnTo>
                    <a:lnTo>
                      <a:pt x="143" y="497"/>
                    </a:lnTo>
                    <a:lnTo>
                      <a:pt x="141" y="491"/>
                    </a:lnTo>
                    <a:lnTo>
                      <a:pt x="135" y="485"/>
                    </a:lnTo>
                    <a:lnTo>
                      <a:pt x="135" y="459"/>
                    </a:lnTo>
                    <a:lnTo>
                      <a:pt x="85" y="409"/>
                    </a:lnTo>
                    <a:lnTo>
                      <a:pt x="74" y="380"/>
                    </a:lnTo>
                    <a:lnTo>
                      <a:pt x="58" y="380"/>
                    </a:lnTo>
                    <a:lnTo>
                      <a:pt x="45" y="380"/>
                    </a:lnTo>
                    <a:lnTo>
                      <a:pt x="37" y="384"/>
                    </a:lnTo>
                    <a:lnTo>
                      <a:pt x="29" y="384"/>
                    </a:lnTo>
                    <a:lnTo>
                      <a:pt x="18" y="375"/>
                    </a:lnTo>
                    <a:lnTo>
                      <a:pt x="9" y="369"/>
                    </a:lnTo>
                    <a:lnTo>
                      <a:pt x="9" y="354"/>
                    </a:lnTo>
                    <a:lnTo>
                      <a:pt x="9" y="330"/>
                    </a:lnTo>
                    <a:lnTo>
                      <a:pt x="4" y="324"/>
                    </a:lnTo>
                    <a:lnTo>
                      <a:pt x="0" y="318"/>
                    </a:lnTo>
                    <a:lnTo>
                      <a:pt x="4" y="313"/>
                    </a:lnTo>
                    <a:lnTo>
                      <a:pt x="16" y="301"/>
                    </a:lnTo>
                    <a:lnTo>
                      <a:pt x="22" y="296"/>
                    </a:lnTo>
                    <a:lnTo>
                      <a:pt x="37" y="301"/>
                    </a:lnTo>
                    <a:lnTo>
                      <a:pt x="56" y="309"/>
                    </a:lnTo>
                    <a:lnTo>
                      <a:pt x="64" y="301"/>
                    </a:lnTo>
                    <a:lnTo>
                      <a:pt x="72" y="291"/>
                    </a:lnTo>
                    <a:lnTo>
                      <a:pt x="72" y="285"/>
                    </a:lnTo>
                    <a:lnTo>
                      <a:pt x="61" y="271"/>
                    </a:lnTo>
                    <a:lnTo>
                      <a:pt x="45" y="253"/>
                    </a:lnTo>
                    <a:lnTo>
                      <a:pt x="41" y="238"/>
                    </a:lnTo>
                    <a:lnTo>
                      <a:pt x="37" y="217"/>
                    </a:lnTo>
                    <a:lnTo>
                      <a:pt x="22" y="202"/>
                    </a:lnTo>
                    <a:lnTo>
                      <a:pt x="22" y="187"/>
                    </a:lnTo>
                    <a:lnTo>
                      <a:pt x="25" y="176"/>
                    </a:lnTo>
                    <a:lnTo>
                      <a:pt x="22" y="163"/>
                    </a:lnTo>
                    <a:lnTo>
                      <a:pt x="16" y="157"/>
                    </a:lnTo>
                    <a:lnTo>
                      <a:pt x="18" y="150"/>
                    </a:lnTo>
                    <a:lnTo>
                      <a:pt x="22" y="144"/>
                    </a:lnTo>
                    <a:lnTo>
                      <a:pt x="29" y="144"/>
                    </a:lnTo>
                    <a:lnTo>
                      <a:pt x="41" y="144"/>
                    </a:lnTo>
                    <a:lnTo>
                      <a:pt x="58" y="128"/>
                    </a:lnTo>
                    <a:lnTo>
                      <a:pt x="64" y="116"/>
                    </a:lnTo>
                    <a:lnTo>
                      <a:pt x="64" y="110"/>
                    </a:lnTo>
                    <a:lnTo>
                      <a:pt x="68" y="90"/>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2" name="Freeform 233"/>
              <p:cNvSpPr>
                <a:spLocks/>
              </p:cNvSpPr>
              <p:nvPr/>
            </p:nvSpPr>
            <p:spPr bwMode="auto">
              <a:xfrm>
                <a:off x="3514041" y="3365077"/>
                <a:ext cx="290082" cy="282731"/>
              </a:xfrm>
              <a:custGeom>
                <a:avLst/>
                <a:gdLst>
                  <a:gd name="T0" fmla="*/ 2147483647 w 294"/>
                  <a:gd name="T1" fmla="*/ 2147483647 h 281"/>
                  <a:gd name="T2" fmla="*/ 2147483647 w 294"/>
                  <a:gd name="T3" fmla="*/ 0 h 281"/>
                  <a:gd name="T4" fmla="*/ 2147483647 w 294"/>
                  <a:gd name="T5" fmla="*/ 2147483647 h 281"/>
                  <a:gd name="T6" fmla="*/ 2147483647 w 294"/>
                  <a:gd name="T7" fmla="*/ 2147483647 h 281"/>
                  <a:gd name="T8" fmla="*/ 2147483647 w 294"/>
                  <a:gd name="T9" fmla="*/ 2147483647 h 281"/>
                  <a:gd name="T10" fmla="*/ 2147483647 w 294"/>
                  <a:gd name="T11" fmla="*/ 2147483647 h 281"/>
                  <a:gd name="T12" fmla="*/ 2147483647 w 294"/>
                  <a:gd name="T13" fmla="*/ 2147483647 h 281"/>
                  <a:gd name="T14" fmla="*/ 2147483647 w 294"/>
                  <a:gd name="T15" fmla="*/ 2147483647 h 281"/>
                  <a:gd name="T16" fmla="*/ 2147483647 w 294"/>
                  <a:gd name="T17" fmla="*/ 2147483647 h 281"/>
                  <a:gd name="T18" fmla="*/ 2147483647 w 294"/>
                  <a:gd name="T19" fmla="*/ 2147483647 h 281"/>
                  <a:gd name="T20" fmla="*/ 2147483647 w 294"/>
                  <a:gd name="T21" fmla="*/ 2147483647 h 281"/>
                  <a:gd name="T22" fmla="*/ 2147483647 w 294"/>
                  <a:gd name="T23" fmla="*/ 2147483647 h 281"/>
                  <a:gd name="T24" fmla="*/ 2147483647 w 294"/>
                  <a:gd name="T25" fmla="*/ 2147483647 h 281"/>
                  <a:gd name="T26" fmla="*/ 2147483647 w 294"/>
                  <a:gd name="T27" fmla="*/ 2147483647 h 281"/>
                  <a:gd name="T28" fmla="*/ 2147483647 w 294"/>
                  <a:gd name="T29" fmla="*/ 2147483647 h 281"/>
                  <a:gd name="T30" fmla="*/ 2147483647 w 294"/>
                  <a:gd name="T31" fmla="*/ 2147483647 h 281"/>
                  <a:gd name="T32" fmla="*/ 2147483647 w 294"/>
                  <a:gd name="T33" fmla="*/ 2147483647 h 281"/>
                  <a:gd name="T34" fmla="*/ 2147483647 w 294"/>
                  <a:gd name="T35" fmla="*/ 2147483647 h 281"/>
                  <a:gd name="T36" fmla="*/ 2147483647 w 294"/>
                  <a:gd name="T37" fmla="*/ 2147483647 h 281"/>
                  <a:gd name="T38" fmla="*/ 2147483647 w 294"/>
                  <a:gd name="T39" fmla="*/ 2147483647 h 281"/>
                  <a:gd name="T40" fmla="*/ 2147483647 w 294"/>
                  <a:gd name="T41" fmla="*/ 2147483647 h 281"/>
                  <a:gd name="T42" fmla="*/ 2147483647 w 294"/>
                  <a:gd name="T43" fmla="*/ 2147483647 h 281"/>
                  <a:gd name="T44" fmla="*/ 2147483647 w 294"/>
                  <a:gd name="T45" fmla="*/ 2147483647 h 281"/>
                  <a:gd name="T46" fmla="*/ 2147483647 w 294"/>
                  <a:gd name="T47" fmla="*/ 2147483647 h 281"/>
                  <a:gd name="T48" fmla="*/ 2147483647 w 294"/>
                  <a:gd name="T49" fmla="*/ 2147483647 h 281"/>
                  <a:gd name="T50" fmla="*/ 2147483647 w 294"/>
                  <a:gd name="T51" fmla="*/ 2147483647 h 281"/>
                  <a:gd name="T52" fmla="*/ 2147483647 w 294"/>
                  <a:gd name="T53" fmla="*/ 2147483647 h 281"/>
                  <a:gd name="T54" fmla="*/ 2147483647 w 294"/>
                  <a:gd name="T55" fmla="*/ 2147483647 h 281"/>
                  <a:gd name="T56" fmla="*/ 2147483647 w 294"/>
                  <a:gd name="T57" fmla="*/ 2147483647 h 281"/>
                  <a:gd name="T58" fmla="*/ 2147483647 w 294"/>
                  <a:gd name="T59" fmla="*/ 2147483647 h 281"/>
                  <a:gd name="T60" fmla="*/ 2147483647 w 294"/>
                  <a:gd name="T61" fmla="*/ 2147483647 h 281"/>
                  <a:gd name="T62" fmla="*/ 2147483647 w 294"/>
                  <a:gd name="T63" fmla="*/ 2147483647 h 281"/>
                  <a:gd name="T64" fmla="*/ 2147483647 w 294"/>
                  <a:gd name="T65" fmla="*/ 2147483647 h 281"/>
                  <a:gd name="T66" fmla="*/ 2147483647 w 294"/>
                  <a:gd name="T67" fmla="*/ 2147483647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4"/>
                  <a:gd name="T103" fmla="*/ 0 h 281"/>
                  <a:gd name="T104" fmla="*/ 294 w 29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4" h="281">
                    <a:moveTo>
                      <a:pt x="100" y="8"/>
                    </a:moveTo>
                    <a:lnTo>
                      <a:pt x="95" y="8"/>
                    </a:lnTo>
                    <a:lnTo>
                      <a:pt x="100" y="10"/>
                    </a:lnTo>
                    <a:lnTo>
                      <a:pt x="106" y="0"/>
                    </a:lnTo>
                    <a:lnTo>
                      <a:pt x="125" y="4"/>
                    </a:lnTo>
                    <a:lnTo>
                      <a:pt x="152" y="10"/>
                    </a:lnTo>
                    <a:lnTo>
                      <a:pt x="194" y="29"/>
                    </a:lnTo>
                    <a:lnTo>
                      <a:pt x="206" y="26"/>
                    </a:lnTo>
                    <a:lnTo>
                      <a:pt x="262" y="49"/>
                    </a:lnTo>
                    <a:lnTo>
                      <a:pt x="281" y="59"/>
                    </a:lnTo>
                    <a:lnTo>
                      <a:pt x="287" y="67"/>
                    </a:lnTo>
                    <a:lnTo>
                      <a:pt x="283" y="76"/>
                    </a:lnTo>
                    <a:lnTo>
                      <a:pt x="273" y="82"/>
                    </a:lnTo>
                    <a:lnTo>
                      <a:pt x="262" y="84"/>
                    </a:lnTo>
                    <a:lnTo>
                      <a:pt x="248" y="87"/>
                    </a:lnTo>
                    <a:lnTo>
                      <a:pt x="249" y="104"/>
                    </a:lnTo>
                    <a:lnTo>
                      <a:pt x="276" y="126"/>
                    </a:lnTo>
                    <a:lnTo>
                      <a:pt x="281" y="142"/>
                    </a:lnTo>
                    <a:lnTo>
                      <a:pt x="276" y="161"/>
                    </a:lnTo>
                    <a:lnTo>
                      <a:pt x="265" y="179"/>
                    </a:lnTo>
                    <a:lnTo>
                      <a:pt x="256" y="198"/>
                    </a:lnTo>
                    <a:lnTo>
                      <a:pt x="271" y="213"/>
                    </a:lnTo>
                    <a:lnTo>
                      <a:pt x="287" y="234"/>
                    </a:lnTo>
                    <a:lnTo>
                      <a:pt x="290" y="243"/>
                    </a:lnTo>
                    <a:lnTo>
                      <a:pt x="294" y="269"/>
                    </a:lnTo>
                    <a:lnTo>
                      <a:pt x="294" y="279"/>
                    </a:lnTo>
                    <a:lnTo>
                      <a:pt x="283" y="281"/>
                    </a:lnTo>
                    <a:lnTo>
                      <a:pt x="269" y="281"/>
                    </a:lnTo>
                    <a:lnTo>
                      <a:pt x="262" y="273"/>
                    </a:lnTo>
                    <a:lnTo>
                      <a:pt x="254" y="256"/>
                    </a:lnTo>
                    <a:lnTo>
                      <a:pt x="246" y="243"/>
                    </a:lnTo>
                    <a:lnTo>
                      <a:pt x="242" y="243"/>
                    </a:lnTo>
                    <a:lnTo>
                      <a:pt x="231" y="248"/>
                    </a:lnTo>
                    <a:lnTo>
                      <a:pt x="217" y="261"/>
                    </a:lnTo>
                    <a:lnTo>
                      <a:pt x="212" y="261"/>
                    </a:lnTo>
                    <a:lnTo>
                      <a:pt x="192" y="261"/>
                    </a:lnTo>
                    <a:lnTo>
                      <a:pt x="181" y="256"/>
                    </a:lnTo>
                    <a:lnTo>
                      <a:pt x="160" y="256"/>
                    </a:lnTo>
                    <a:lnTo>
                      <a:pt x="152" y="261"/>
                    </a:lnTo>
                    <a:lnTo>
                      <a:pt x="146" y="256"/>
                    </a:lnTo>
                    <a:lnTo>
                      <a:pt x="135" y="250"/>
                    </a:lnTo>
                    <a:lnTo>
                      <a:pt x="122" y="239"/>
                    </a:lnTo>
                    <a:lnTo>
                      <a:pt x="113" y="228"/>
                    </a:lnTo>
                    <a:lnTo>
                      <a:pt x="102" y="224"/>
                    </a:lnTo>
                    <a:lnTo>
                      <a:pt x="81" y="234"/>
                    </a:lnTo>
                    <a:lnTo>
                      <a:pt x="68" y="237"/>
                    </a:lnTo>
                    <a:lnTo>
                      <a:pt x="61" y="237"/>
                    </a:lnTo>
                    <a:lnTo>
                      <a:pt x="48" y="228"/>
                    </a:lnTo>
                    <a:lnTo>
                      <a:pt x="40" y="216"/>
                    </a:lnTo>
                    <a:lnTo>
                      <a:pt x="40" y="207"/>
                    </a:lnTo>
                    <a:lnTo>
                      <a:pt x="40" y="194"/>
                    </a:lnTo>
                    <a:lnTo>
                      <a:pt x="29" y="187"/>
                    </a:lnTo>
                    <a:lnTo>
                      <a:pt x="23" y="173"/>
                    </a:lnTo>
                    <a:lnTo>
                      <a:pt x="13" y="168"/>
                    </a:lnTo>
                    <a:lnTo>
                      <a:pt x="6" y="168"/>
                    </a:lnTo>
                    <a:lnTo>
                      <a:pt x="11" y="157"/>
                    </a:lnTo>
                    <a:lnTo>
                      <a:pt x="6" y="147"/>
                    </a:lnTo>
                    <a:lnTo>
                      <a:pt x="4" y="132"/>
                    </a:lnTo>
                    <a:lnTo>
                      <a:pt x="0" y="121"/>
                    </a:lnTo>
                    <a:lnTo>
                      <a:pt x="11" y="110"/>
                    </a:lnTo>
                    <a:lnTo>
                      <a:pt x="29" y="87"/>
                    </a:lnTo>
                    <a:lnTo>
                      <a:pt x="48" y="65"/>
                    </a:lnTo>
                    <a:lnTo>
                      <a:pt x="56" y="61"/>
                    </a:lnTo>
                    <a:lnTo>
                      <a:pt x="56" y="49"/>
                    </a:lnTo>
                    <a:lnTo>
                      <a:pt x="67" y="41"/>
                    </a:lnTo>
                    <a:lnTo>
                      <a:pt x="81" y="31"/>
                    </a:lnTo>
                    <a:lnTo>
                      <a:pt x="95" y="29"/>
                    </a:lnTo>
                    <a:lnTo>
                      <a:pt x="90" y="24"/>
                    </a:lnTo>
                    <a:lnTo>
                      <a:pt x="100" y="8"/>
                    </a:lnTo>
                    <a:close/>
                  </a:path>
                </a:pathLst>
              </a:custGeom>
              <a:noFill/>
              <a:ln w="6350"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3" name="Freeform 249"/>
              <p:cNvSpPr>
                <a:spLocks/>
              </p:cNvSpPr>
              <p:nvPr/>
            </p:nvSpPr>
            <p:spPr bwMode="auto">
              <a:xfrm>
                <a:off x="3390708" y="5567564"/>
                <a:ext cx="713363" cy="432650"/>
              </a:xfrm>
              <a:custGeom>
                <a:avLst/>
                <a:gdLst>
                  <a:gd name="T0" fmla="*/ 2147483647 w 723"/>
                  <a:gd name="T1" fmla="*/ 2147483647 h 430"/>
                  <a:gd name="T2" fmla="*/ 2147483647 w 723"/>
                  <a:gd name="T3" fmla="*/ 2147483647 h 430"/>
                  <a:gd name="T4" fmla="*/ 2147483647 w 723"/>
                  <a:gd name="T5" fmla="*/ 2147483647 h 430"/>
                  <a:gd name="T6" fmla="*/ 2147483647 w 723"/>
                  <a:gd name="T7" fmla="*/ 2147483647 h 430"/>
                  <a:gd name="T8" fmla="*/ 2147483647 w 723"/>
                  <a:gd name="T9" fmla="*/ 2147483647 h 430"/>
                  <a:gd name="T10" fmla="*/ 2147483647 w 723"/>
                  <a:gd name="T11" fmla="*/ 2147483647 h 430"/>
                  <a:gd name="T12" fmla="*/ 2147483647 w 723"/>
                  <a:gd name="T13" fmla="*/ 2147483647 h 430"/>
                  <a:gd name="T14" fmla="*/ 2147483647 w 723"/>
                  <a:gd name="T15" fmla="*/ 2147483647 h 430"/>
                  <a:gd name="T16" fmla="*/ 2147483647 w 723"/>
                  <a:gd name="T17" fmla="*/ 2147483647 h 430"/>
                  <a:gd name="T18" fmla="*/ 2147483647 w 723"/>
                  <a:gd name="T19" fmla="*/ 2147483647 h 430"/>
                  <a:gd name="T20" fmla="*/ 2147483647 w 723"/>
                  <a:gd name="T21" fmla="*/ 2147483647 h 430"/>
                  <a:gd name="T22" fmla="*/ 2147483647 w 723"/>
                  <a:gd name="T23" fmla="*/ 2147483647 h 430"/>
                  <a:gd name="T24" fmla="*/ 2147483647 w 723"/>
                  <a:gd name="T25" fmla="*/ 2147483647 h 430"/>
                  <a:gd name="T26" fmla="*/ 2147483647 w 723"/>
                  <a:gd name="T27" fmla="*/ 2147483647 h 430"/>
                  <a:gd name="T28" fmla="*/ 2147483647 w 723"/>
                  <a:gd name="T29" fmla="*/ 2147483647 h 430"/>
                  <a:gd name="T30" fmla="*/ 2147483647 w 723"/>
                  <a:gd name="T31" fmla="*/ 2147483647 h 430"/>
                  <a:gd name="T32" fmla="*/ 2147483647 w 723"/>
                  <a:gd name="T33" fmla="*/ 2147483647 h 430"/>
                  <a:gd name="T34" fmla="*/ 2147483647 w 723"/>
                  <a:gd name="T35" fmla="*/ 2147483647 h 430"/>
                  <a:gd name="T36" fmla="*/ 2147483647 w 723"/>
                  <a:gd name="T37" fmla="*/ 2147483647 h 430"/>
                  <a:gd name="T38" fmla="*/ 2147483647 w 723"/>
                  <a:gd name="T39" fmla="*/ 2147483647 h 430"/>
                  <a:gd name="T40" fmla="*/ 2147483647 w 723"/>
                  <a:gd name="T41" fmla="*/ 2147483647 h 430"/>
                  <a:gd name="T42" fmla="*/ 2147483647 w 723"/>
                  <a:gd name="T43" fmla="*/ 2147483647 h 430"/>
                  <a:gd name="T44" fmla="*/ 2147483647 w 723"/>
                  <a:gd name="T45" fmla="*/ 2147483647 h 430"/>
                  <a:gd name="T46" fmla="*/ 2147483647 w 723"/>
                  <a:gd name="T47" fmla="*/ 2147483647 h 430"/>
                  <a:gd name="T48" fmla="*/ 2147483647 w 723"/>
                  <a:gd name="T49" fmla="*/ 2147483647 h 430"/>
                  <a:gd name="T50" fmla="*/ 2147483647 w 723"/>
                  <a:gd name="T51" fmla="*/ 2147483647 h 430"/>
                  <a:gd name="T52" fmla="*/ 2147483647 w 723"/>
                  <a:gd name="T53" fmla="*/ 2147483647 h 430"/>
                  <a:gd name="T54" fmla="*/ 2147483647 w 723"/>
                  <a:gd name="T55" fmla="*/ 2147483647 h 430"/>
                  <a:gd name="T56" fmla="*/ 2147483647 w 723"/>
                  <a:gd name="T57" fmla="*/ 2147483647 h 430"/>
                  <a:gd name="T58" fmla="*/ 2147483647 w 723"/>
                  <a:gd name="T59" fmla="*/ 2147483647 h 430"/>
                  <a:gd name="T60" fmla="*/ 2147483647 w 723"/>
                  <a:gd name="T61" fmla="*/ 2147483647 h 430"/>
                  <a:gd name="T62" fmla="*/ 0 w 723"/>
                  <a:gd name="T63" fmla="*/ 2147483647 h 430"/>
                  <a:gd name="T64" fmla="*/ 2147483647 w 723"/>
                  <a:gd name="T65" fmla="*/ 2147483647 h 430"/>
                  <a:gd name="T66" fmla="*/ 2147483647 w 723"/>
                  <a:gd name="T67" fmla="*/ 2147483647 h 430"/>
                  <a:gd name="T68" fmla="*/ 2147483647 w 723"/>
                  <a:gd name="T69" fmla="*/ 2147483647 h 430"/>
                  <a:gd name="T70" fmla="*/ 2147483647 w 723"/>
                  <a:gd name="T71" fmla="*/ 2147483647 h 430"/>
                  <a:gd name="T72" fmla="*/ 2147483647 w 723"/>
                  <a:gd name="T73" fmla="*/ 2147483647 h 430"/>
                  <a:gd name="T74" fmla="*/ 2147483647 w 723"/>
                  <a:gd name="T75" fmla="*/ 2147483647 h 430"/>
                  <a:gd name="T76" fmla="*/ 2147483647 w 723"/>
                  <a:gd name="T77" fmla="*/ 2147483647 h 430"/>
                  <a:gd name="T78" fmla="*/ 2147483647 w 723"/>
                  <a:gd name="T79" fmla="*/ 2147483647 h 430"/>
                  <a:gd name="T80" fmla="*/ 2147483647 w 723"/>
                  <a:gd name="T81" fmla="*/ 2147483647 h 430"/>
                  <a:gd name="T82" fmla="*/ 2147483647 w 723"/>
                  <a:gd name="T83" fmla="*/ 2147483647 h 430"/>
                  <a:gd name="T84" fmla="*/ 2147483647 w 723"/>
                  <a:gd name="T85" fmla="*/ 2147483647 h 430"/>
                  <a:gd name="T86" fmla="*/ 2147483647 w 723"/>
                  <a:gd name="T87" fmla="*/ 2147483647 h 430"/>
                  <a:gd name="T88" fmla="*/ 2147483647 w 723"/>
                  <a:gd name="T89" fmla="*/ 2147483647 h 430"/>
                  <a:gd name="T90" fmla="*/ 2147483647 w 723"/>
                  <a:gd name="T91" fmla="*/ 2147483647 h 430"/>
                  <a:gd name="T92" fmla="*/ 2147483647 w 723"/>
                  <a:gd name="T93" fmla="*/ 2147483647 h 430"/>
                  <a:gd name="T94" fmla="*/ 2147483647 w 723"/>
                  <a:gd name="T95" fmla="*/ 2147483647 h 430"/>
                  <a:gd name="T96" fmla="*/ 2147483647 w 723"/>
                  <a:gd name="T97" fmla="*/ 2147483647 h 430"/>
                  <a:gd name="T98" fmla="*/ 2147483647 w 723"/>
                  <a:gd name="T99" fmla="*/ 2147483647 h 430"/>
                  <a:gd name="T100" fmla="*/ 2147483647 w 723"/>
                  <a:gd name="T101" fmla="*/ 2147483647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solidFill>
                <a:srgbClr val="FFFFFF"/>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4" name="Freeform 34"/>
              <p:cNvSpPr>
                <a:spLocks/>
              </p:cNvSpPr>
              <p:nvPr/>
            </p:nvSpPr>
            <p:spPr bwMode="auto">
              <a:xfrm>
                <a:off x="3127266" y="3217171"/>
                <a:ext cx="431176" cy="356181"/>
              </a:xfrm>
              <a:custGeom>
                <a:avLst/>
                <a:gdLst>
                  <a:gd name="T0" fmla="*/ 2 w 437"/>
                  <a:gd name="T1" fmla="*/ 88 h 354"/>
                  <a:gd name="T2" fmla="*/ 40 w 437"/>
                  <a:gd name="T3" fmla="*/ 63 h 354"/>
                  <a:gd name="T4" fmla="*/ 33 w 437"/>
                  <a:gd name="T5" fmla="*/ 43 h 354"/>
                  <a:gd name="T6" fmla="*/ 86 w 437"/>
                  <a:gd name="T7" fmla="*/ 9 h 354"/>
                  <a:gd name="T8" fmla="*/ 92 w 437"/>
                  <a:gd name="T9" fmla="*/ 30 h 354"/>
                  <a:gd name="T10" fmla="*/ 169 w 437"/>
                  <a:gd name="T11" fmla="*/ 50 h 354"/>
                  <a:gd name="T12" fmla="*/ 199 w 437"/>
                  <a:gd name="T13" fmla="*/ 39 h 354"/>
                  <a:gd name="T14" fmla="*/ 249 w 437"/>
                  <a:gd name="T15" fmla="*/ 11 h 354"/>
                  <a:gd name="T16" fmla="*/ 294 w 437"/>
                  <a:gd name="T17" fmla="*/ 30 h 354"/>
                  <a:gd name="T18" fmla="*/ 340 w 437"/>
                  <a:gd name="T19" fmla="*/ 11 h 354"/>
                  <a:gd name="T20" fmla="*/ 374 w 437"/>
                  <a:gd name="T21" fmla="*/ 6 h 354"/>
                  <a:gd name="T22" fmla="*/ 382 w 437"/>
                  <a:gd name="T23" fmla="*/ 35 h 354"/>
                  <a:gd name="T24" fmla="*/ 401 w 437"/>
                  <a:gd name="T25" fmla="*/ 59 h 354"/>
                  <a:gd name="T26" fmla="*/ 422 w 437"/>
                  <a:gd name="T27" fmla="*/ 93 h 354"/>
                  <a:gd name="T28" fmla="*/ 437 w 437"/>
                  <a:gd name="T29" fmla="*/ 125 h 354"/>
                  <a:gd name="T30" fmla="*/ 394 w 437"/>
                  <a:gd name="T31" fmla="*/ 136 h 354"/>
                  <a:gd name="T32" fmla="*/ 355 w 437"/>
                  <a:gd name="T33" fmla="*/ 170 h 354"/>
                  <a:gd name="T34" fmla="*/ 321 w 437"/>
                  <a:gd name="T35" fmla="*/ 187 h 354"/>
                  <a:gd name="T36" fmla="*/ 288 w 437"/>
                  <a:gd name="T37" fmla="*/ 202 h 354"/>
                  <a:gd name="T38" fmla="*/ 303 w 437"/>
                  <a:gd name="T39" fmla="*/ 219 h 354"/>
                  <a:gd name="T40" fmla="*/ 324 w 437"/>
                  <a:gd name="T41" fmla="*/ 234 h 354"/>
                  <a:gd name="T42" fmla="*/ 305 w 437"/>
                  <a:gd name="T43" fmla="*/ 250 h 354"/>
                  <a:gd name="T44" fmla="*/ 282 w 437"/>
                  <a:gd name="T45" fmla="*/ 258 h 354"/>
                  <a:gd name="T46" fmla="*/ 278 w 437"/>
                  <a:gd name="T47" fmla="*/ 282 h 354"/>
                  <a:gd name="T48" fmla="*/ 257 w 437"/>
                  <a:gd name="T49" fmla="*/ 290 h 354"/>
                  <a:gd name="T50" fmla="*/ 232 w 437"/>
                  <a:gd name="T51" fmla="*/ 284 h 354"/>
                  <a:gd name="T52" fmla="*/ 208 w 437"/>
                  <a:gd name="T53" fmla="*/ 299 h 354"/>
                  <a:gd name="T54" fmla="*/ 190 w 437"/>
                  <a:gd name="T55" fmla="*/ 333 h 354"/>
                  <a:gd name="T56" fmla="*/ 169 w 437"/>
                  <a:gd name="T57" fmla="*/ 344 h 354"/>
                  <a:gd name="T58" fmla="*/ 129 w 437"/>
                  <a:gd name="T59" fmla="*/ 350 h 354"/>
                  <a:gd name="T60" fmla="*/ 106 w 437"/>
                  <a:gd name="T61" fmla="*/ 338 h 354"/>
                  <a:gd name="T62" fmla="*/ 81 w 437"/>
                  <a:gd name="T63" fmla="*/ 344 h 354"/>
                  <a:gd name="T64" fmla="*/ 71 w 437"/>
                  <a:gd name="T65" fmla="*/ 333 h 354"/>
                  <a:gd name="T66" fmla="*/ 56 w 437"/>
                  <a:gd name="T67" fmla="*/ 344 h 354"/>
                  <a:gd name="T68" fmla="*/ 36 w 437"/>
                  <a:gd name="T69" fmla="*/ 350 h 354"/>
                  <a:gd name="T70" fmla="*/ 25 w 437"/>
                  <a:gd name="T71" fmla="*/ 329 h 354"/>
                  <a:gd name="T72" fmla="*/ 29 w 437"/>
                  <a:gd name="T73" fmla="*/ 290 h 354"/>
                  <a:gd name="T74" fmla="*/ 40 w 437"/>
                  <a:gd name="T75" fmla="*/ 250 h 354"/>
                  <a:gd name="T76" fmla="*/ 40 w 437"/>
                  <a:gd name="T77" fmla="*/ 228 h 354"/>
                  <a:gd name="T78" fmla="*/ 44 w 437"/>
                  <a:gd name="T79" fmla="*/ 187 h 354"/>
                  <a:gd name="T80" fmla="*/ 46 w 437"/>
                  <a:gd name="T81" fmla="*/ 166 h 354"/>
                  <a:gd name="T82" fmla="*/ 24 w 437"/>
                  <a:gd name="T83" fmla="*/ 151 h 354"/>
                  <a:gd name="T84" fmla="*/ 6 w 437"/>
                  <a:gd name="T85" fmla="*/ 13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354"/>
                  <a:gd name="T131" fmla="*/ 437 w 437"/>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354">
                    <a:moveTo>
                      <a:pt x="0" y="112"/>
                    </a:moveTo>
                    <a:lnTo>
                      <a:pt x="2" y="88"/>
                    </a:lnTo>
                    <a:lnTo>
                      <a:pt x="17" y="81"/>
                    </a:lnTo>
                    <a:lnTo>
                      <a:pt x="40" y="63"/>
                    </a:lnTo>
                    <a:lnTo>
                      <a:pt x="44" y="54"/>
                    </a:lnTo>
                    <a:lnTo>
                      <a:pt x="33" y="43"/>
                    </a:lnTo>
                    <a:lnTo>
                      <a:pt x="77" y="0"/>
                    </a:lnTo>
                    <a:lnTo>
                      <a:pt x="86" y="9"/>
                    </a:lnTo>
                    <a:lnTo>
                      <a:pt x="92" y="20"/>
                    </a:lnTo>
                    <a:lnTo>
                      <a:pt x="92" y="30"/>
                    </a:lnTo>
                    <a:lnTo>
                      <a:pt x="115" y="35"/>
                    </a:lnTo>
                    <a:lnTo>
                      <a:pt x="169" y="50"/>
                    </a:lnTo>
                    <a:lnTo>
                      <a:pt x="171" y="54"/>
                    </a:lnTo>
                    <a:lnTo>
                      <a:pt x="199" y="39"/>
                    </a:lnTo>
                    <a:lnTo>
                      <a:pt x="232" y="11"/>
                    </a:lnTo>
                    <a:lnTo>
                      <a:pt x="249" y="11"/>
                    </a:lnTo>
                    <a:lnTo>
                      <a:pt x="269" y="24"/>
                    </a:lnTo>
                    <a:lnTo>
                      <a:pt x="294" y="30"/>
                    </a:lnTo>
                    <a:lnTo>
                      <a:pt x="328" y="20"/>
                    </a:lnTo>
                    <a:lnTo>
                      <a:pt x="340" y="11"/>
                    </a:lnTo>
                    <a:lnTo>
                      <a:pt x="360" y="11"/>
                    </a:lnTo>
                    <a:lnTo>
                      <a:pt x="374" y="6"/>
                    </a:lnTo>
                    <a:lnTo>
                      <a:pt x="385" y="20"/>
                    </a:lnTo>
                    <a:lnTo>
                      <a:pt x="382" y="35"/>
                    </a:lnTo>
                    <a:lnTo>
                      <a:pt x="385" y="54"/>
                    </a:lnTo>
                    <a:lnTo>
                      <a:pt x="401" y="59"/>
                    </a:lnTo>
                    <a:lnTo>
                      <a:pt x="415" y="75"/>
                    </a:lnTo>
                    <a:lnTo>
                      <a:pt x="422" y="93"/>
                    </a:lnTo>
                    <a:lnTo>
                      <a:pt x="437" y="112"/>
                    </a:lnTo>
                    <a:lnTo>
                      <a:pt x="437" y="125"/>
                    </a:lnTo>
                    <a:lnTo>
                      <a:pt x="415" y="127"/>
                    </a:lnTo>
                    <a:lnTo>
                      <a:pt x="394" y="136"/>
                    </a:lnTo>
                    <a:lnTo>
                      <a:pt x="374" y="155"/>
                    </a:lnTo>
                    <a:lnTo>
                      <a:pt x="355" y="170"/>
                    </a:lnTo>
                    <a:lnTo>
                      <a:pt x="338" y="181"/>
                    </a:lnTo>
                    <a:lnTo>
                      <a:pt x="321" y="187"/>
                    </a:lnTo>
                    <a:lnTo>
                      <a:pt x="294" y="189"/>
                    </a:lnTo>
                    <a:lnTo>
                      <a:pt x="288" y="202"/>
                    </a:lnTo>
                    <a:lnTo>
                      <a:pt x="290" y="213"/>
                    </a:lnTo>
                    <a:lnTo>
                      <a:pt x="303" y="219"/>
                    </a:lnTo>
                    <a:lnTo>
                      <a:pt x="313" y="226"/>
                    </a:lnTo>
                    <a:lnTo>
                      <a:pt x="324" y="234"/>
                    </a:lnTo>
                    <a:lnTo>
                      <a:pt x="317" y="240"/>
                    </a:lnTo>
                    <a:lnTo>
                      <a:pt x="305" y="250"/>
                    </a:lnTo>
                    <a:lnTo>
                      <a:pt x="290" y="256"/>
                    </a:lnTo>
                    <a:lnTo>
                      <a:pt x="282" y="258"/>
                    </a:lnTo>
                    <a:lnTo>
                      <a:pt x="283" y="269"/>
                    </a:lnTo>
                    <a:lnTo>
                      <a:pt x="278" y="282"/>
                    </a:lnTo>
                    <a:lnTo>
                      <a:pt x="272" y="290"/>
                    </a:lnTo>
                    <a:lnTo>
                      <a:pt x="257" y="290"/>
                    </a:lnTo>
                    <a:lnTo>
                      <a:pt x="246" y="288"/>
                    </a:lnTo>
                    <a:lnTo>
                      <a:pt x="232" y="284"/>
                    </a:lnTo>
                    <a:lnTo>
                      <a:pt x="215" y="284"/>
                    </a:lnTo>
                    <a:lnTo>
                      <a:pt x="208" y="299"/>
                    </a:lnTo>
                    <a:lnTo>
                      <a:pt x="201" y="314"/>
                    </a:lnTo>
                    <a:lnTo>
                      <a:pt x="190" y="333"/>
                    </a:lnTo>
                    <a:lnTo>
                      <a:pt x="178" y="340"/>
                    </a:lnTo>
                    <a:lnTo>
                      <a:pt x="169" y="344"/>
                    </a:lnTo>
                    <a:lnTo>
                      <a:pt x="149" y="350"/>
                    </a:lnTo>
                    <a:lnTo>
                      <a:pt x="129" y="350"/>
                    </a:lnTo>
                    <a:lnTo>
                      <a:pt x="115" y="344"/>
                    </a:lnTo>
                    <a:lnTo>
                      <a:pt x="106" y="338"/>
                    </a:lnTo>
                    <a:lnTo>
                      <a:pt x="92" y="340"/>
                    </a:lnTo>
                    <a:lnTo>
                      <a:pt x="81" y="344"/>
                    </a:lnTo>
                    <a:lnTo>
                      <a:pt x="79" y="338"/>
                    </a:lnTo>
                    <a:lnTo>
                      <a:pt x="71" y="333"/>
                    </a:lnTo>
                    <a:lnTo>
                      <a:pt x="63" y="338"/>
                    </a:lnTo>
                    <a:lnTo>
                      <a:pt x="56" y="344"/>
                    </a:lnTo>
                    <a:lnTo>
                      <a:pt x="46" y="354"/>
                    </a:lnTo>
                    <a:lnTo>
                      <a:pt x="36" y="350"/>
                    </a:lnTo>
                    <a:lnTo>
                      <a:pt x="29" y="338"/>
                    </a:lnTo>
                    <a:lnTo>
                      <a:pt x="25" y="329"/>
                    </a:lnTo>
                    <a:lnTo>
                      <a:pt x="29" y="313"/>
                    </a:lnTo>
                    <a:lnTo>
                      <a:pt x="29" y="290"/>
                    </a:lnTo>
                    <a:lnTo>
                      <a:pt x="33" y="273"/>
                    </a:lnTo>
                    <a:lnTo>
                      <a:pt x="40" y="250"/>
                    </a:lnTo>
                    <a:lnTo>
                      <a:pt x="40" y="240"/>
                    </a:lnTo>
                    <a:lnTo>
                      <a:pt x="40" y="228"/>
                    </a:lnTo>
                    <a:lnTo>
                      <a:pt x="40" y="213"/>
                    </a:lnTo>
                    <a:lnTo>
                      <a:pt x="44" y="187"/>
                    </a:lnTo>
                    <a:lnTo>
                      <a:pt x="51" y="175"/>
                    </a:lnTo>
                    <a:lnTo>
                      <a:pt x="46" y="166"/>
                    </a:lnTo>
                    <a:lnTo>
                      <a:pt x="36" y="157"/>
                    </a:lnTo>
                    <a:lnTo>
                      <a:pt x="24" y="151"/>
                    </a:lnTo>
                    <a:lnTo>
                      <a:pt x="11" y="136"/>
                    </a:lnTo>
                    <a:lnTo>
                      <a:pt x="6" y="13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5" name="Freeform 47"/>
              <p:cNvSpPr>
                <a:spLocks/>
              </p:cNvSpPr>
              <p:nvPr/>
            </p:nvSpPr>
            <p:spPr bwMode="auto">
              <a:xfrm>
                <a:off x="4119858" y="5090643"/>
                <a:ext cx="327575" cy="592629"/>
              </a:xfrm>
              <a:custGeom>
                <a:avLst/>
                <a:gdLst>
                  <a:gd name="T0" fmla="*/ 0 w 332"/>
                  <a:gd name="T1" fmla="*/ 14 h 589"/>
                  <a:gd name="T2" fmla="*/ 17 w 332"/>
                  <a:gd name="T3" fmla="*/ 41 h 589"/>
                  <a:gd name="T4" fmla="*/ 13 w 332"/>
                  <a:gd name="T5" fmla="*/ 63 h 589"/>
                  <a:gd name="T6" fmla="*/ 20 w 332"/>
                  <a:gd name="T7" fmla="*/ 82 h 589"/>
                  <a:gd name="T8" fmla="*/ 47 w 332"/>
                  <a:gd name="T9" fmla="*/ 127 h 589"/>
                  <a:gd name="T10" fmla="*/ 74 w 332"/>
                  <a:gd name="T11" fmla="*/ 170 h 589"/>
                  <a:gd name="T12" fmla="*/ 77 w 332"/>
                  <a:gd name="T13" fmla="*/ 187 h 589"/>
                  <a:gd name="T14" fmla="*/ 77 w 332"/>
                  <a:gd name="T15" fmla="*/ 228 h 589"/>
                  <a:gd name="T16" fmla="*/ 86 w 332"/>
                  <a:gd name="T17" fmla="*/ 249 h 589"/>
                  <a:gd name="T18" fmla="*/ 108 w 332"/>
                  <a:gd name="T19" fmla="*/ 285 h 589"/>
                  <a:gd name="T20" fmla="*/ 115 w 332"/>
                  <a:gd name="T21" fmla="*/ 295 h 589"/>
                  <a:gd name="T22" fmla="*/ 117 w 332"/>
                  <a:gd name="T23" fmla="*/ 326 h 589"/>
                  <a:gd name="T24" fmla="*/ 115 w 332"/>
                  <a:gd name="T25" fmla="*/ 344 h 589"/>
                  <a:gd name="T26" fmla="*/ 86 w 332"/>
                  <a:gd name="T27" fmla="*/ 356 h 589"/>
                  <a:gd name="T28" fmla="*/ 75 w 332"/>
                  <a:gd name="T29" fmla="*/ 361 h 589"/>
                  <a:gd name="T30" fmla="*/ 75 w 332"/>
                  <a:gd name="T31" fmla="*/ 373 h 589"/>
                  <a:gd name="T32" fmla="*/ 69 w 332"/>
                  <a:gd name="T33" fmla="*/ 373 h 589"/>
                  <a:gd name="T34" fmla="*/ 42 w 332"/>
                  <a:gd name="T35" fmla="*/ 379 h 589"/>
                  <a:gd name="T36" fmla="*/ 36 w 332"/>
                  <a:gd name="T37" fmla="*/ 395 h 589"/>
                  <a:gd name="T38" fmla="*/ 42 w 332"/>
                  <a:gd name="T39" fmla="*/ 421 h 589"/>
                  <a:gd name="T40" fmla="*/ 31 w 332"/>
                  <a:gd name="T41" fmla="*/ 451 h 589"/>
                  <a:gd name="T42" fmla="*/ 22 w 332"/>
                  <a:gd name="T43" fmla="*/ 474 h 589"/>
                  <a:gd name="T44" fmla="*/ 2 w 332"/>
                  <a:gd name="T45" fmla="*/ 491 h 589"/>
                  <a:gd name="T46" fmla="*/ 0 w 332"/>
                  <a:gd name="T47" fmla="*/ 508 h 589"/>
                  <a:gd name="T48" fmla="*/ 6 w 332"/>
                  <a:gd name="T49" fmla="*/ 536 h 589"/>
                  <a:gd name="T50" fmla="*/ 0 w 332"/>
                  <a:gd name="T51" fmla="*/ 562 h 589"/>
                  <a:gd name="T52" fmla="*/ 22 w 332"/>
                  <a:gd name="T53" fmla="*/ 589 h 589"/>
                  <a:gd name="T54" fmla="*/ 52 w 332"/>
                  <a:gd name="T55" fmla="*/ 575 h 589"/>
                  <a:gd name="T56" fmla="*/ 81 w 332"/>
                  <a:gd name="T57" fmla="*/ 575 h 589"/>
                  <a:gd name="T58" fmla="*/ 104 w 332"/>
                  <a:gd name="T59" fmla="*/ 552 h 589"/>
                  <a:gd name="T60" fmla="*/ 108 w 332"/>
                  <a:gd name="T61" fmla="*/ 511 h 589"/>
                  <a:gd name="T62" fmla="*/ 144 w 332"/>
                  <a:gd name="T63" fmla="*/ 485 h 589"/>
                  <a:gd name="T64" fmla="*/ 179 w 332"/>
                  <a:gd name="T65" fmla="*/ 455 h 589"/>
                  <a:gd name="T66" fmla="*/ 205 w 332"/>
                  <a:gd name="T67" fmla="*/ 418 h 589"/>
                  <a:gd name="T68" fmla="*/ 205 w 332"/>
                  <a:gd name="T69" fmla="*/ 373 h 589"/>
                  <a:gd name="T70" fmla="*/ 278 w 332"/>
                  <a:gd name="T71" fmla="*/ 326 h 589"/>
                  <a:gd name="T72" fmla="*/ 305 w 332"/>
                  <a:gd name="T73" fmla="*/ 320 h 589"/>
                  <a:gd name="T74" fmla="*/ 325 w 332"/>
                  <a:gd name="T75" fmla="*/ 303 h 589"/>
                  <a:gd name="T76" fmla="*/ 330 w 332"/>
                  <a:gd name="T77" fmla="*/ 260 h 589"/>
                  <a:gd name="T78" fmla="*/ 319 w 332"/>
                  <a:gd name="T79" fmla="*/ 240 h 589"/>
                  <a:gd name="T80" fmla="*/ 332 w 332"/>
                  <a:gd name="T81" fmla="*/ 202 h 589"/>
                  <a:gd name="T82" fmla="*/ 332 w 332"/>
                  <a:gd name="T83" fmla="*/ 177 h 589"/>
                  <a:gd name="T84" fmla="*/ 321 w 332"/>
                  <a:gd name="T85" fmla="*/ 165 h 589"/>
                  <a:gd name="T86" fmla="*/ 292 w 332"/>
                  <a:gd name="T87" fmla="*/ 157 h 589"/>
                  <a:gd name="T88" fmla="*/ 242 w 332"/>
                  <a:gd name="T89" fmla="*/ 118 h 589"/>
                  <a:gd name="T90" fmla="*/ 206 w 332"/>
                  <a:gd name="T91" fmla="*/ 118 h 589"/>
                  <a:gd name="T92" fmla="*/ 194 w 332"/>
                  <a:gd name="T93" fmla="*/ 86 h 589"/>
                  <a:gd name="T94" fmla="*/ 206 w 332"/>
                  <a:gd name="T95" fmla="*/ 75 h 589"/>
                  <a:gd name="T96" fmla="*/ 221 w 332"/>
                  <a:gd name="T97" fmla="*/ 57 h 589"/>
                  <a:gd name="T98" fmla="*/ 221 w 332"/>
                  <a:gd name="T99" fmla="*/ 32 h 589"/>
                  <a:gd name="T100" fmla="*/ 213 w 332"/>
                  <a:gd name="T101" fmla="*/ 2 h 589"/>
                  <a:gd name="T102" fmla="*/ 179 w 332"/>
                  <a:gd name="T103" fmla="*/ 0 h 589"/>
                  <a:gd name="T104" fmla="*/ 167 w 332"/>
                  <a:gd name="T105" fmla="*/ 41 h 589"/>
                  <a:gd name="T106" fmla="*/ 142 w 332"/>
                  <a:gd name="T107" fmla="*/ 47 h 589"/>
                  <a:gd name="T108" fmla="*/ 124 w 332"/>
                  <a:gd name="T109" fmla="*/ 47 h 589"/>
                  <a:gd name="T110" fmla="*/ 111 w 332"/>
                  <a:gd name="T111" fmla="*/ 55 h 589"/>
                  <a:gd name="T112" fmla="*/ 74 w 332"/>
                  <a:gd name="T113" fmla="*/ 30 h 589"/>
                  <a:gd name="T114" fmla="*/ 52 w 332"/>
                  <a:gd name="T115" fmla="*/ 39 h 589"/>
                  <a:gd name="T116" fmla="*/ 34 w 332"/>
                  <a:gd name="T117" fmla="*/ 39 h 589"/>
                  <a:gd name="T118" fmla="*/ 17 w 332"/>
                  <a:gd name="T119" fmla="*/ 18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589"/>
                  <a:gd name="T182" fmla="*/ 332 w 332"/>
                  <a:gd name="T183" fmla="*/ 589 h 5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589">
                    <a:moveTo>
                      <a:pt x="0" y="14"/>
                    </a:moveTo>
                    <a:lnTo>
                      <a:pt x="17" y="41"/>
                    </a:lnTo>
                    <a:lnTo>
                      <a:pt x="13" y="63"/>
                    </a:lnTo>
                    <a:lnTo>
                      <a:pt x="20" y="82"/>
                    </a:lnTo>
                    <a:lnTo>
                      <a:pt x="47" y="127"/>
                    </a:lnTo>
                    <a:lnTo>
                      <a:pt x="74" y="170"/>
                    </a:lnTo>
                    <a:lnTo>
                      <a:pt x="77" y="187"/>
                    </a:lnTo>
                    <a:lnTo>
                      <a:pt x="77" y="228"/>
                    </a:lnTo>
                    <a:lnTo>
                      <a:pt x="86" y="249"/>
                    </a:lnTo>
                    <a:lnTo>
                      <a:pt x="108" y="285"/>
                    </a:lnTo>
                    <a:lnTo>
                      <a:pt x="115" y="295"/>
                    </a:lnTo>
                    <a:lnTo>
                      <a:pt x="117" y="326"/>
                    </a:lnTo>
                    <a:lnTo>
                      <a:pt x="115" y="344"/>
                    </a:lnTo>
                    <a:lnTo>
                      <a:pt x="86" y="356"/>
                    </a:lnTo>
                    <a:lnTo>
                      <a:pt x="75" y="361"/>
                    </a:lnTo>
                    <a:lnTo>
                      <a:pt x="75" y="373"/>
                    </a:lnTo>
                    <a:lnTo>
                      <a:pt x="69" y="373"/>
                    </a:lnTo>
                    <a:lnTo>
                      <a:pt x="42" y="379"/>
                    </a:lnTo>
                    <a:lnTo>
                      <a:pt x="36" y="395"/>
                    </a:lnTo>
                    <a:lnTo>
                      <a:pt x="42" y="421"/>
                    </a:lnTo>
                    <a:lnTo>
                      <a:pt x="31" y="451"/>
                    </a:lnTo>
                    <a:lnTo>
                      <a:pt x="22" y="474"/>
                    </a:lnTo>
                    <a:lnTo>
                      <a:pt x="2" y="491"/>
                    </a:lnTo>
                    <a:lnTo>
                      <a:pt x="0" y="508"/>
                    </a:lnTo>
                    <a:lnTo>
                      <a:pt x="6" y="536"/>
                    </a:lnTo>
                    <a:lnTo>
                      <a:pt x="0" y="562"/>
                    </a:lnTo>
                    <a:lnTo>
                      <a:pt x="22" y="589"/>
                    </a:lnTo>
                    <a:lnTo>
                      <a:pt x="52" y="575"/>
                    </a:lnTo>
                    <a:lnTo>
                      <a:pt x="81" y="575"/>
                    </a:lnTo>
                    <a:lnTo>
                      <a:pt x="104" y="552"/>
                    </a:lnTo>
                    <a:lnTo>
                      <a:pt x="108" y="511"/>
                    </a:lnTo>
                    <a:lnTo>
                      <a:pt x="144" y="485"/>
                    </a:lnTo>
                    <a:lnTo>
                      <a:pt x="179" y="455"/>
                    </a:lnTo>
                    <a:lnTo>
                      <a:pt x="205" y="418"/>
                    </a:lnTo>
                    <a:lnTo>
                      <a:pt x="205" y="373"/>
                    </a:lnTo>
                    <a:lnTo>
                      <a:pt x="278" y="326"/>
                    </a:lnTo>
                    <a:lnTo>
                      <a:pt x="305" y="320"/>
                    </a:lnTo>
                    <a:lnTo>
                      <a:pt x="325" y="303"/>
                    </a:lnTo>
                    <a:lnTo>
                      <a:pt x="330" y="260"/>
                    </a:lnTo>
                    <a:lnTo>
                      <a:pt x="319" y="240"/>
                    </a:lnTo>
                    <a:lnTo>
                      <a:pt x="332" y="202"/>
                    </a:lnTo>
                    <a:lnTo>
                      <a:pt x="332" y="177"/>
                    </a:lnTo>
                    <a:lnTo>
                      <a:pt x="321" y="165"/>
                    </a:lnTo>
                    <a:lnTo>
                      <a:pt x="292" y="157"/>
                    </a:lnTo>
                    <a:lnTo>
                      <a:pt x="242" y="118"/>
                    </a:lnTo>
                    <a:lnTo>
                      <a:pt x="206" y="118"/>
                    </a:lnTo>
                    <a:lnTo>
                      <a:pt x="194" y="86"/>
                    </a:lnTo>
                    <a:lnTo>
                      <a:pt x="206" y="75"/>
                    </a:lnTo>
                    <a:lnTo>
                      <a:pt x="221" y="57"/>
                    </a:lnTo>
                    <a:lnTo>
                      <a:pt x="221" y="32"/>
                    </a:lnTo>
                    <a:lnTo>
                      <a:pt x="213" y="2"/>
                    </a:lnTo>
                    <a:lnTo>
                      <a:pt x="179" y="0"/>
                    </a:lnTo>
                    <a:lnTo>
                      <a:pt x="167" y="41"/>
                    </a:lnTo>
                    <a:lnTo>
                      <a:pt x="142" y="47"/>
                    </a:lnTo>
                    <a:lnTo>
                      <a:pt x="124" y="47"/>
                    </a:lnTo>
                    <a:lnTo>
                      <a:pt x="111" y="55"/>
                    </a:lnTo>
                    <a:lnTo>
                      <a:pt x="74" y="30"/>
                    </a:lnTo>
                    <a:lnTo>
                      <a:pt x="52" y="39"/>
                    </a:lnTo>
                    <a:lnTo>
                      <a:pt x="34" y="39"/>
                    </a:lnTo>
                    <a:lnTo>
                      <a:pt x="17" y="18"/>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6" name="Freeform 51"/>
              <p:cNvSpPr>
                <a:spLocks/>
              </p:cNvSpPr>
              <p:nvPr/>
            </p:nvSpPr>
            <p:spPr bwMode="auto">
              <a:xfrm>
                <a:off x="4081378" y="4825017"/>
                <a:ext cx="317708" cy="320965"/>
              </a:xfrm>
              <a:custGeom>
                <a:avLst/>
                <a:gdLst>
                  <a:gd name="T0" fmla="*/ 251 w 322"/>
                  <a:gd name="T1" fmla="*/ 269 h 319"/>
                  <a:gd name="T2" fmla="*/ 285 w 322"/>
                  <a:gd name="T3" fmla="*/ 231 h 319"/>
                  <a:gd name="T4" fmla="*/ 281 w 322"/>
                  <a:gd name="T5" fmla="*/ 218 h 319"/>
                  <a:gd name="T6" fmla="*/ 304 w 322"/>
                  <a:gd name="T7" fmla="*/ 194 h 319"/>
                  <a:gd name="T8" fmla="*/ 322 w 322"/>
                  <a:gd name="T9" fmla="*/ 188 h 319"/>
                  <a:gd name="T10" fmla="*/ 301 w 322"/>
                  <a:gd name="T11" fmla="*/ 162 h 319"/>
                  <a:gd name="T12" fmla="*/ 285 w 322"/>
                  <a:gd name="T13" fmla="*/ 131 h 319"/>
                  <a:gd name="T14" fmla="*/ 279 w 322"/>
                  <a:gd name="T15" fmla="*/ 103 h 319"/>
                  <a:gd name="T16" fmla="*/ 262 w 322"/>
                  <a:gd name="T17" fmla="*/ 99 h 319"/>
                  <a:gd name="T18" fmla="*/ 217 w 322"/>
                  <a:gd name="T19" fmla="*/ 107 h 319"/>
                  <a:gd name="T20" fmla="*/ 204 w 322"/>
                  <a:gd name="T21" fmla="*/ 99 h 319"/>
                  <a:gd name="T22" fmla="*/ 204 w 322"/>
                  <a:gd name="T23" fmla="*/ 86 h 319"/>
                  <a:gd name="T24" fmla="*/ 204 w 322"/>
                  <a:gd name="T25" fmla="*/ 69 h 319"/>
                  <a:gd name="T26" fmla="*/ 192 w 322"/>
                  <a:gd name="T27" fmla="*/ 58 h 319"/>
                  <a:gd name="T28" fmla="*/ 172 w 322"/>
                  <a:gd name="T29" fmla="*/ 58 h 319"/>
                  <a:gd name="T30" fmla="*/ 150 w 322"/>
                  <a:gd name="T31" fmla="*/ 46 h 319"/>
                  <a:gd name="T32" fmla="*/ 133 w 322"/>
                  <a:gd name="T33" fmla="*/ 22 h 319"/>
                  <a:gd name="T34" fmla="*/ 127 w 322"/>
                  <a:gd name="T35" fmla="*/ 5 h 319"/>
                  <a:gd name="T36" fmla="*/ 114 w 322"/>
                  <a:gd name="T37" fmla="*/ 0 h 319"/>
                  <a:gd name="T38" fmla="*/ 93 w 322"/>
                  <a:gd name="T39" fmla="*/ 11 h 319"/>
                  <a:gd name="T40" fmla="*/ 56 w 322"/>
                  <a:gd name="T41" fmla="*/ 7 h 319"/>
                  <a:gd name="T42" fmla="*/ 36 w 322"/>
                  <a:gd name="T43" fmla="*/ 44 h 319"/>
                  <a:gd name="T44" fmla="*/ 29 w 322"/>
                  <a:gd name="T45" fmla="*/ 50 h 319"/>
                  <a:gd name="T46" fmla="*/ 4 w 322"/>
                  <a:gd name="T47" fmla="*/ 52 h 319"/>
                  <a:gd name="T48" fmla="*/ 0 w 322"/>
                  <a:gd name="T49" fmla="*/ 64 h 319"/>
                  <a:gd name="T50" fmla="*/ 20 w 322"/>
                  <a:gd name="T51" fmla="*/ 82 h 319"/>
                  <a:gd name="T52" fmla="*/ 18 w 322"/>
                  <a:gd name="T53" fmla="*/ 99 h 319"/>
                  <a:gd name="T54" fmla="*/ 4 w 322"/>
                  <a:gd name="T55" fmla="*/ 127 h 319"/>
                  <a:gd name="T56" fmla="*/ 41 w 322"/>
                  <a:gd name="T57" fmla="*/ 157 h 319"/>
                  <a:gd name="T58" fmla="*/ 52 w 322"/>
                  <a:gd name="T59" fmla="*/ 180 h 319"/>
                  <a:gd name="T60" fmla="*/ 64 w 322"/>
                  <a:gd name="T61" fmla="*/ 213 h 319"/>
                  <a:gd name="T62" fmla="*/ 68 w 322"/>
                  <a:gd name="T63" fmla="*/ 237 h 319"/>
                  <a:gd name="T64" fmla="*/ 59 w 322"/>
                  <a:gd name="T65" fmla="*/ 250 h 319"/>
                  <a:gd name="T66" fmla="*/ 52 w 322"/>
                  <a:gd name="T67" fmla="*/ 265 h 319"/>
                  <a:gd name="T68" fmla="*/ 37 w 322"/>
                  <a:gd name="T69" fmla="*/ 271 h 319"/>
                  <a:gd name="T70" fmla="*/ 52 w 322"/>
                  <a:gd name="T71" fmla="*/ 278 h 319"/>
                  <a:gd name="T72" fmla="*/ 73 w 322"/>
                  <a:gd name="T73" fmla="*/ 298 h 319"/>
                  <a:gd name="T74" fmla="*/ 93 w 322"/>
                  <a:gd name="T75" fmla="*/ 300 h 319"/>
                  <a:gd name="T76" fmla="*/ 108 w 322"/>
                  <a:gd name="T77" fmla="*/ 293 h 319"/>
                  <a:gd name="T78" fmla="*/ 147 w 322"/>
                  <a:gd name="T79" fmla="*/ 319 h 319"/>
                  <a:gd name="T80" fmla="*/ 160 w 322"/>
                  <a:gd name="T81" fmla="*/ 310 h 319"/>
                  <a:gd name="T82" fmla="*/ 190 w 322"/>
                  <a:gd name="T83" fmla="*/ 308 h 319"/>
                  <a:gd name="T84" fmla="*/ 199 w 322"/>
                  <a:gd name="T85" fmla="*/ 300 h 319"/>
                  <a:gd name="T86" fmla="*/ 210 w 322"/>
                  <a:gd name="T87" fmla="*/ 280 h 319"/>
                  <a:gd name="T88" fmla="*/ 218 w 322"/>
                  <a:gd name="T89" fmla="*/ 259 h 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2"/>
                  <a:gd name="T136" fmla="*/ 0 h 319"/>
                  <a:gd name="T137" fmla="*/ 322 w 322"/>
                  <a:gd name="T138" fmla="*/ 319 h 3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2" h="319">
                    <a:moveTo>
                      <a:pt x="251" y="269"/>
                    </a:moveTo>
                    <a:lnTo>
                      <a:pt x="285" y="231"/>
                    </a:lnTo>
                    <a:lnTo>
                      <a:pt x="281" y="218"/>
                    </a:lnTo>
                    <a:lnTo>
                      <a:pt x="304" y="194"/>
                    </a:lnTo>
                    <a:lnTo>
                      <a:pt x="322" y="188"/>
                    </a:lnTo>
                    <a:lnTo>
                      <a:pt x="301" y="162"/>
                    </a:lnTo>
                    <a:lnTo>
                      <a:pt x="285" y="131"/>
                    </a:lnTo>
                    <a:lnTo>
                      <a:pt x="279" y="103"/>
                    </a:lnTo>
                    <a:lnTo>
                      <a:pt x="262" y="99"/>
                    </a:lnTo>
                    <a:lnTo>
                      <a:pt x="217" y="107"/>
                    </a:lnTo>
                    <a:lnTo>
                      <a:pt x="204" y="99"/>
                    </a:lnTo>
                    <a:lnTo>
                      <a:pt x="204" y="86"/>
                    </a:lnTo>
                    <a:lnTo>
                      <a:pt x="204" y="69"/>
                    </a:lnTo>
                    <a:lnTo>
                      <a:pt x="192" y="58"/>
                    </a:lnTo>
                    <a:lnTo>
                      <a:pt x="172" y="58"/>
                    </a:lnTo>
                    <a:lnTo>
                      <a:pt x="150" y="46"/>
                    </a:lnTo>
                    <a:lnTo>
                      <a:pt x="133" y="22"/>
                    </a:lnTo>
                    <a:lnTo>
                      <a:pt x="127" y="5"/>
                    </a:lnTo>
                    <a:lnTo>
                      <a:pt x="114" y="0"/>
                    </a:lnTo>
                    <a:lnTo>
                      <a:pt x="93" y="11"/>
                    </a:lnTo>
                    <a:lnTo>
                      <a:pt x="56" y="7"/>
                    </a:lnTo>
                    <a:lnTo>
                      <a:pt x="36" y="44"/>
                    </a:lnTo>
                    <a:lnTo>
                      <a:pt x="29" y="50"/>
                    </a:lnTo>
                    <a:lnTo>
                      <a:pt x="4" y="52"/>
                    </a:lnTo>
                    <a:lnTo>
                      <a:pt x="0" y="64"/>
                    </a:lnTo>
                    <a:lnTo>
                      <a:pt x="20" y="82"/>
                    </a:lnTo>
                    <a:lnTo>
                      <a:pt x="18" y="99"/>
                    </a:lnTo>
                    <a:lnTo>
                      <a:pt x="4" y="127"/>
                    </a:lnTo>
                    <a:lnTo>
                      <a:pt x="41" y="157"/>
                    </a:lnTo>
                    <a:lnTo>
                      <a:pt x="52" y="180"/>
                    </a:lnTo>
                    <a:lnTo>
                      <a:pt x="64" y="213"/>
                    </a:lnTo>
                    <a:lnTo>
                      <a:pt x="68" y="237"/>
                    </a:lnTo>
                    <a:lnTo>
                      <a:pt x="59" y="250"/>
                    </a:lnTo>
                    <a:lnTo>
                      <a:pt x="52" y="265"/>
                    </a:lnTo>
                    <a:lnTo>
                      <a:pt x="37" y="271"/>
                    </a:lnTo>
                    <a:lnTo>
                      <a:pt x="52" y="278"/>
                    </a:lnTo>
                    <a:lnTo>
                      <a:pt x="73" y="298"/>
                    </a:lnTo>
                    <a:lnTo>
                      <a:pt x="93" y="300"/>
                    </a:lnTo>
                    <a:lnTo>
                      <a:pt x="108" y="293"/>
                    </a:lnTo>
                    <a:lnTo>
                      <a:pt x="147" y="319"/>
                    </a:lnTo>
                    <a:lnTo>
                      <a:pt x="160" y="310"/>
                    </a:lnTo>
                    <a:lnTo>
                      <a:pt x="190" y="308"/>
                    </a:lnTo>
                    <a:lnTo>
                      <a:pt x="199" y="300"/>
                    </a:lnTo>
                    <a:lnTo>
                      <a:pt x="210" y="280"/>
                    </a:lnTo>
                    <a:lnTo>
                      <a:pt x="218" y="259"/>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7" name="Freeform 55"/>
              <p:cNvSpPr>
                <a:spLocks/>
              </p:cNvSpPr>
              <p:nvPr/>
            </p:nvSpPr>
            <p:spPr bwMode="auto">
              <a:xfrm>
                <a:off x="3982710" y="4611710"/>
                <a:ext cx="759737" cy="571500"/>
              </a:xfrm>
              <a:custGeom>
                <a:avLst/>
                <a:gdLst>
                  <a:gd name="T0" fmla="*/ 54 w 770"/>
                  <a:gd name="T1" fmla="*/ 44 h 568"/>
                  <a:gd name="T2" fmla="*/ 39 w 770"/>
                  <a:gd name="T3" fmla="*/ 90 h 568"/>
                  <a:gd name="T4" fmla="*/ 7 w 770"/>
                  <a:gd name="T5" fmla="*/ 86 h 568"/>
                  <a:gd name="T6" fmla="*/ 7 w 770"/>
                  <a:gd name="T7" fmla="*/ 111 h 568"/>
                  <a:gd name="T8" fmla="*/ 27 w 770"/>
                  <a:gd name="T9" fmla="*/ 118 h 568"/>
                  <a:gd name="T10" fmla="*/ 60 w 770"/>
                  <a:gd name="T11" fmla="*/ 172 h 568"/>
                  <a:gd name="T12" fmla="*/ 87 w 770"/>
                  <a:gd name="T13" fmla="*/ 163 h 568"/>
                  <a:gd name="T14" fmla="*/ 100 w 770"/>
                  <a:gd name="T15" fmla="*/ 201 h 568"/>
                  <a:gd name="T16" fmla="*/ 131 w 770"/>
                  <a:gd name="T17" fmla="*/ 217 h 568"/>
                  <a:gd name="T18" fmla="*/ 156 w 770"/>
                  <a:gd name="T19" fmla="*/ 225 h 568"/>
                  <a:gd name="T20" fmla="*/ 181 w 770"/>
                  <a:gd name="T21" fmla="*/ 225 h 568"/>
                  <a:gd name="T22" fmla="*/ 214 w 770"/>
                  <a:gd name="T23" fmla="*/ 211 h 568"/>
                  <a:gd name="T24" fmla="*/ 235 w 770"/>
                  <a:gd name="T25" fmla="*/ 238 h 568"/>
                  <a:gd name="T26" fmla="*/ 268 w 770"/>
                  <a:gd name="T27" fmla="*/ 268 h 568"/>
                  <a:gd name="T28" fmla="*/ 295 w 770"/>
                  <a:gd name="T29" fmla="*/ 276 h 568"/>
                  <a:gd name="T30" fmla="*/ 304 w 770"/>
                  <a:gd name="T31" fmla="*/ 309 h 568"/>
                  <a:gd name="T32" fmla="*/ 327 w 770"/>
                  <a:gd name="T33" fmla="*/ 315 h 568"/>
                  <a:gd name="T34" fmla="*/ 362 w 770"/>
                  <a:gd name="T35" fmla="*/ 309 h 568"/>
                  <a:gd name="T36" fmla="*/ 381 w 770"/>
                  <a:gd name="T37" fmla="*/ 335 h 568"/>
                  <a:gd name="T38" fmla="*/ 401 w 770"/>
                  <a:gd name="T39" fmla="*/ 374 h 568"/>
                  <a:gd name="T40" fmla="*/ 417 w 770"/>
                  <a:gd name="T41" fmla="*/ 395 h 568"/>
                  <a:gd name="T42" fmla="*/ 437 w 770"/>
                  <a:gd name="T43" fmla="*/ 407 h 568"/>
                  <a:gd name="T44" fmla="*/ 514 w 770"/>
                  <a:gd name="T45" fmla="*/ 419 h 568"/>
                  <a:gd name="T46" fmla="*/ 568 w 770"/>
                  <a:gd name="T47" fmla="*/ 444 h 568"/>
                  <a:gd name="T48" fmla="*/ 632 w 770"/>
                  <a:gd name="T49" fmla="*/ 446 h 568"/>
                  <a:gd name="T50" fmla="*/ 652 w 770"/>
                  <a:gd name="T51" fmla="*/ 476 h 568"/>
                  <a:gd name="T52" fmla="*/ 662 w 770"/>
                  <a:gd name="T53" fmla="*/ 527 h 568"/>
                  <a:gd name="T54" fmla="*/ 679 w 770"/>
                  <a:gd name="T55" fmla="*/ 545 h 568"/>
                  <a:gd name="T56" fmla="*/ 722 w 770"/>
                  <a:gd name="T57" fmla="*/ 568 h 568"/>
                  <a:gd name="T58" fmla="*/ 743 w 770"/>
                  <a:gd name="T59" fmla="*/ 534 h 568"/>
                  <a:gd name="T60" fmla="*/ 770 w 770"/>
                  <a:gd name="T61" fmla="*/ 478 h 568"/>
                  <a:gd name="T62" fmla="*/ 756 w 770"/>
                  <a:gd name="T63" fmla="*/ 440 h 568"/>
                  <a:gd name="T64" fmla="*/ 731 w 770"/>
                  <a:gd name="T65" fmla="*/ 425 h 568"/>
                  <a:gd name="T66" fmla="*/ 635 w 770"/>
                  <a:gd name="T67" fmla="*/ 319 h 568"/>
                  <a:gd name="T68" fmla="*/ 568 w 770"/>
                  <a:gd name="T69" fmla="*/ 298 h 568"/>
                  <a:gd name="T70" fmla="*/ 512 w 770"/>
                  <a:gd name="T71" fmla="*/ 270 h 568"/>
                  <a:gd name="T72" fmla="*/ 491 w 770"/>
                  <a:gd name="T73" fmla="*/ 242 h 568"/>
                  <a:gd name="T74" fmla="*/ 444 w 770"/>
                  <a:gd name="T75" fmla="*/ 236 h 568"/>
                  <a:gd name="T76" fmla="*/ 345 w 770"/>
                  <a:gd name="T77" fmla="*/ 193 h 568"/>
                  <a:gd name="T78" fmla="*/ 281 w 770"/>
                  <a:gd name="T79" fmla="*/ 158 h 568"/>
                  <a:gd name="T80" fmla="*/ 225 w 770"/>
                  <a:gd name="T81" fmla="*/ 113 h 568"/>
                  <a:gd name="T82" fmla="*/ 247 w 770"/>
                  <a:gd name="T83" fmla="*/ 95 h 568"/>
                  <a:gd name="T84" fmla="*/ 268 w 770"/>
                  <a:gd name="T85" fmla="*/ 66 h 568"/>
                  <a:gd name="T86" fmla="*/ 293 w 770"/>
                  <a:gd name="T87" fmla="*/ 40 h 568"/>
                  <a:gd name="T88" fmla="*/ 268 w 770"/>
                  <a:gd name="T89" fmla="*/ 11 h 568"/>
                  <a:gd name="T90" fmla="*/ 235 w 770"/>
                  <a:gd name="T91" fmla="*/ 0 h 568"/>
                  <a:gd name="T92" fmla="*/ 202 w 770"/>
                  <a:gd name="T93" fmla="*/ 11 h 568"/>
                  <a:gd name="T94" fmla="*/ 137 w 770"/>
                  <a:gd name="T95" fmla="*/ 6 h 568"/>
                  <a:gd name="T96" fmla="*/ 95 w 770"/>
                  <a:gd name="T97" fmla="*/ 0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0"/>
                  <a:gd name="T148" fmla="*/ 0 h 568"/>
                  <a:gd name="T149" fmla="*/ 770 w 770"/>
                  <a:gd name="T150" fmla="*/ 568 h 5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0" h="568">
                    <a:moveTo>
                      <a:pt x="45" y="19"/>
                    </a:moveTo>
                    <a:lnTo>
                      <a:pt x="54" y="44"/>
                    </a:lnTo>
                    <a:lnTo>
                      <a:pt x="54" y="73"/>
                    </a:lnTo>
                    <a:lnTo>
                      <a:pt x="39" y="90"/>
                    </a:lnTo>
                    <a:lnTo>
                      <a:pt x="27" y="86"/>
                    </a:lnTo>
                    <a:lnTo>
                      <a:pt x="7" y="86"/>
                    </a:lnTo>
                    <a:lnTo>
                      <a:pt x="0" y="101"/>
                    </a:lnTo>
                    <a:lnTo>
                      <a:pt x="7" y="111"/>
                    </a:lnTo>
                    <a:lnTo>
                      <a:pt x="20" y="111"/>
                    </a:lnTo>
                    <a:lnTo>
                      <a:pt x="27" y="118"/>
                    </a:lnTo>
                    <a:lnTo>
                      <a:pt x="27" y="136"/>
                    </a:lnTo>
                    <a:lnTo>
                      <a:pt x="60" y="172"/>
                    </a:lnTo>
                    <a:lnTo>
                      <a:pt x="73" y="167"/>
                    </a:lnTo>
                    <a:lnTo>
                      <a:pt x="87" y="163"/>
                    </a:lnTo>
                    <a:lnTo>
                      <a:pt x="102" y="169"/>
                    </a:lnTo>
                    <a:lnTo>
                      <a:pt x="100" y="201"/>
                    </a:lnTo>
                    <a:lnTo>
                      <a:pt x="114" y="211"/>
                    </a:lnTo>
                    <a:lnTo>
                      <a:pt x="131" y="217"/>
                    </a:lnTo>
                    <a:lnTo>
                      <a:pt x="141" y="211"/>
                    </a:lnTo>
                    <a:lnTo>
                      <a:pt x="156" y="225"/>
                    </a:lnTo>
                    <a:lnTo>
                      <a:pt x="170" y="219"/>
                    </a:lnTo>
                    <a:lnTo>
                      <a:pt x="181" y="225"/>
                    </a:lnTo>
                    <a:lnTo>
                      <a:pt x="193" y="225"/>
                    </a:lnTo>
                    <a:lnTo>
                      <a:pt x="214" y="211"/>
                    </a:lnTo>
                    <a:lnTo>
                      <a:pt x="227" y="217"/>
                    </a:lnTo>
                    <a:lnTo>
                      <a:pt x="235" y="238"/>
                    </a:lnTo>
                    <a:lnTo>
                      <a:pt x="254" y="264"/>
                    </a:lnTo>
                    <a:lnTo>
                      <a:pt x="268" y="268"/>
                    </a:lnTo>
                    <a:lnTo>
                      <a:pt x="290" y="270"/>
                    </a:lnTo>
                    <a:lnTo>
                      <a:pt x="295" y="276"/>
                    </a:lnTo>
                    <a:lnTo>
                      <a:pt x="304" y="298"/>
                    </a:lnTo>
                    <a:lnTo>
                      <a:pt x="304" y="309"/>
                    </a:lnTo>
                    <a:lnTo>
                      <a:pt x="310" y="319"/>
                    </a:lnTo>
                    <a:lnTo>
                      <a:pt x="327" y="315"/>
                    </a:lnTo>
                    <a:lnTo>
                      <a:pt x="345" y="313"/>
                    </a:lnTo>
                    <a:lnTo>
                      <a:pt x="362" y="309"/>
                    </a:lnTo>
                    <a:lnTo>
                      <a:pt x="379" y="315"/>
                    </a:lnTo>
                    <a:lnTo>
                      <a:pt x="381" y="335"/>
                    </a:lnTo>
                    <a:lnTo>
                      <a:pt x="394" y="358"/>
                    </a:lnTo>
                    <a:lnTo>
                      <a:pt x="401" y="374"/>
                    </a:lnTo>
                    <a:lnTo>
                      <a:pt x="408" y="382"/>
                    </a:lnTo>
                    <a:lnTo>
                      <a:pt x="417" y="395"/>
                    </a:lnTo>
                    <a:lnTo>
                      <a:pt x="422" y="401"/>
                    </a:lnTo>
                    <a:lnTo>
                      <a:pt x="437" y="407"/>
                    </a:lnTo>
                    <a:lnTo>
                      <a:pt x="485" y="405"/>
                    </a:lnTo>
                    <a:lnTo>
                      <a:pt x="514" y="419"/>
                    </a:lnTo>
                    <a:lnTo>
                      <a:pt x="550" y="440"/>
                    </a:lnTo>
                    <a:lnTo>
                      <a:pt x="568" y="444"/>
                    </a:lnTo>
                    <a:lnTo>
                      <a:pt x="605" y="440"/>
                    </a:lnTo>
                    <a:lnTo>
                      <a:pt x="632" y="446"/>
                    </a:lnTo>
                    <a:lnTo>
                      <a:pt x="645" y="461"/>
                    </a:lnTo>
                    <a:lnTo>
                      <a:pt x="652" y="476"/>
                    </a:lnTo>
                    <a:lnTo>
                      <a:pt x="666" y="500"/>
                    </a:lnTo>
                    <a:lnTo>
                      <a:pt x="662" y="527"/>
                    </a:lnTo>
                    <a:lnTo>
                      <a:pt x="662" y="539"/>
                    </a:lnTo>
                    <a:lnTo>
                      <a:pt x="679" y="545"/>
                    </a:lnTo>
                    <a:lnTo>
                      <a:pt x="702" y="562"/>
                    </a:lnTo>
                    <a:lnTo>
                      <a:pt x="722" y="568"/>
                    </a:lnTo>
                    <a:lnTo>
                      <a:pt x="747" y="562"/>
                    </a:lnTo>
                    <a:lnTo>
                      <a:pt x="743" y="534"/>
                    </a:lnTo>
                    <a:lnTo>
                      <a:pt x="756" y="491"/>
                    </a:lnTo>
                    <a:lnTo>
                      <a:pt x="770" y="478"/>
                    </a:lnTo>
                    <a:lnTo>
                      <a:pt x="766" y="455"/>
                    </a:lnTo>
                    <a:lnTo>
                      <a:pt x="756" y="440"/>
                    </a:lnTo>
                    <a:lnTo>
                      <a:pt x="743" y="439"/>
                    </a:lnTo>
                    <a:lnTo>
                      <a:pt x="731" y="425"/>
                    </a:lnTo>
                    <a:lnTo>
                      <a:pt x="731" y="410"/>
                    </a:lnTo>
                    <a:lnTo>
                      <a:pt x="635" y="319"/>
                    </a:lnTo>
                    <a:lnTo>
                      <a:pt x="610" y="319"/>
                    </a:lnTo>
                    <a:lnTo>
                      <a:pt x="568" y="298"/>
                    </a:lnTo>
                    <a:lnTo>
                      <a:pt x="523" y="281"/>
                    </a:lnTo>
                    <a:lnTo>
                      <a:pt x="512" y="270"/>
                    </a:lnTo>
                    <a:lnTo>
                      <a:pt x="508" y="253"/>
                    </a:lnTo>
                    <a:lnTo>
                      <a:pt x="491" y="242"/>
                    </a:lnTo>
                    <a:lnTo>
                      <a:pt x="469" y="244"/>
                    </a:lnTo>
                    <a:lnTo>
                      <a:pt x="444" y="236"/>
                    </a:lnTo>
                    <a:lnTo>
                      <a:pt x="395" y="211"/>
                    </a:lnTo>
                    <a:lnTo>
                      <a:pt x="345" y="193"/>
                    </a:lnTo>
                    <a:lnTo>
                      <a:pt x="310" y="172"/>
                    </a:lnTo>
                    <a:lnTo>
                      <a:pt x="281" y="158"/>
                    </a:lnTo>
                    <a:lnTo>
                      <a:pt x="249" y="142"/>
                    </a:lnTo>
                    <a:lnTo>
                      <a:pt x="225" y="113"/>
                    </a:lnTo>
                    <a:lnTo>
                      <a:pt x="220" y="95"/>
                    </a:lnTo>
                    <a:lnTo>
                      <a:pt x="247" y="95"/>
                    </a:lnTo>
                    <a:lnTo>
                      <a:pt x="268" y="85"/>
                    </a:lnTo>
                    <a:lnTo>
                      <a:pt x="268" y="66"/>
                    </a:lnTo>
                    <a:lnTo>
                      <a:pt x="281" y="56"/>
                    </a:lnTo>
                    <a:lnTo>
                      <a:pt x="293" y="40"/>
                    </a:lnTo>
                    <a:lnTo>
                      <a:pt x="287" y="24"/>
                    </a:lnTo>
                    <a:lnTo>
                      <a:pt x="268" y="11"/>
                    </a:lnTo>
                    <a:lnTo>
                      <a:pt x="249" y="6"/>
                    </a:lnTo>
                    <a:lnTo>
                      <a:pt x="235" y="0"/>
                    </a:lnTo>
                    <a:lnTo>
                      <a:pt x="214" y="9"/>
                    </a:lnTo>
                    <a:lnTo>
                      <a:pt x="202" y="11"/>
                    </a:lnTo>
                    <a:lnTo>
                      <a:pt x="170" y="6"/>
                    </a:lnTo>
                    <a:lnTo>
                      <a:pt x="137" y="6"/>
                    </a:lnTo>
                    <a:lnTo>
                      <a:pt x="114" y="11"/>
                    </a:lnTo>
                    <a:lnTo>
                      <a:pt x="95" y="0"/>
                    </a:lnTo>
                    <a:lnTo>
                      <a:pt x="81" y="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8" name="Freeform 59"/>
              <p:cNvSpPr>
                <a:spLocks/>
              </p:cNvSpPr>
              <p:nvPr/>
            </p:nvSpPr>
            <p:spPr bwMode="auto">
              <a:xfrm>
                <a:off x="3741963" y="4717357"/>
                <a:ext cx="404536" cy="394415"/>
              </a:xfrm>
              <a:custGeom>
                <a:avLst/>
                <a:gdLst>
                  <a:gd name="T0" fmla="*/ 221 w 410"/>
                  <a:gd name="T1" fmla="*/ 0 h 392"/>
                  <a:gd name="T2" fmla="*/ 188 w 410"/>
                  <a:gd name="T3" fmla="*/ 24 h 392"/>
                  <a:gd name="T4" fmla="*/ 149 w 410"/>
                  <a:gd name="T5" fmla="*/ 5 h 392"/>
                  <a:gd name="T6" fmla="*/ 106 w 410"/>
                  <a:gd name="T7" fmla="*/ 7 h 392"/>
                  <a:gd name="T8" fmla="*/ 73 w 410"/>
                  <a:gd name="T9" fmla="*/ 18 h 392"/>
                  <a:gd name="T10" fmla="*/ 50 w 410"/>
                  <a:gd name="T11" fmla="*/ 7 h 392"/>
                  <a:gd name="T12" fmla="*/ 25 w 410"/>
                  <a:gd name="T13" fmla="*/ 16 h 392"/>
                  <a:gd name="T14" fmla="*/ 25 w 410"/>
                  <a:gd name="T15" fmla="*/ 46 h 392"/>
                  <a:gd name="T16" fmla="*/ 0 w 410"/>
                  <a:gd name="T17" fmla="*/ 78 h 392"/>
                  <a:gd name="T18" fmla="*/ 15 w 410"/>
                  <a:gd name="T19" fmla="*/ 133 h 392"/>
                  <a:gd name="T20" fmla="*/ 33 w 410"/>
                  <a:gd name="T21" fmla="*/ 163 h 392"/>
                  <a:gd name="T22" fmla="*/ 6 w 410"/>
                  <a:gd name="T23" fmla="*/ 181 h 392"/>
                  <a:gd name="T24" fmla="*/ 25 w 410"/>
                  <a:gd name="T25" fmla="*/ 206 h 392"/>
                  <a:gd name="T26" fmla="*/ 63 w 410"/>
                  <a:gd name="T27" fmla="*/ 189 h 392"/>
                  <a:gd name="T28" fmla="*/ 113 w 410"/>
                  <a:gd name="T29" fmla="*/ 198 h 392"/>
                  <a:gd name="T30" fmla="*/ 98 w 410"/>
                  <a:gd name="T31" fmla="*/ 228 h 392"/>
                  <a:gd name="T32" fmla="*/ 117 w 410"/>
                  <a:gd name="T33" fmla="*/ 251 h 392"/>
                  <a:gd name="T34" fmla="*/ 135 w 410"/>
                  <a:gd name="T35" fmla="*/ 230 h 392"/>
                  <a:gd name="T36" fmla="*/ 181 w 410"/>
                  <a:gd name="T37" fmla="*/ 238 h 392"/>
                  <a:gd name="T38" fmla="*/ 217 w 410"/>
                  <a:gd name="T39" fmla="*/ 269 h 392"/>
                  <a:gd name="T40" fmla="*/ 248 w 410"/>
                  <a:gd name="T41" fmla="*/ 306 h 392"/>
                  <a:gd name="T42" fmla="*/ 229 w 410"/>
                  <a:gd name="T43" fmla="*/ 328 h 392"/>
                  <a:gd name="T44" fmla="*/ 244 w 410"/>
                  <a:gd name="T45" fmla="*/ 351 h 392"/>
                  <a:gd name="T46" fmla="*/ 278 w 410"/>
                  <a:gd name="T47" fmla="*/ 377 h 392"/>
                  <a:gd name="T48" fmla="*/ 306 w 410"/>
                  <a:gd name="T49" fmla="*/ 392 h 392"/>
                  <a:gd name="T50" fmla="*/ 333 w 410"/>
                  <a:gd name="T51" fmla="*/ 392 h 392"/>
                  <a:gd name="T52" fmla="*/ 385 w 410"/>
                  <a:gd name="T53" fmla="*/ 382 h 392"/>
                  <a:gd name="T54" fmla="*/ 396 w 410"/>
                  <a:gd name="T55" fmla="*/ 367 h 392"/>
                  <a:gd name="T56" fmla="*/ 410 w 410"/>
                  <a:gd name="T57" fmla="*/ 345 h 392"/>
                  <a:gd name="T58" fmla="*/ 402 w 410"/>
                  <a:gd name="T59" fmla="*/ 302 h 392"/>
                  <a:gd name="T60" fmla="*/ 346 w 410"/>
                  <a:gd name="T61" fmla="*/ 230 h 392"/>
                  <a:gd name="T62" fmla="*/ 366 w 410"/>
                  <a:gd name="T63" fmla="*/ 193 h 392"/>
                  <a:gd name="T64" fmla="*/ 346 w 410"/>
                  <a:gd name="T65" fmla="*/ 157 h 392"/>
                  <a:gd name="T66" fmla="*/ 385 w 410"/>
                  <a:gd name="T67" fmla="*/ 133 h 392"/>
                  <a:gd name="T68" fmla="*/ 405 w 410"/>
                  <a:gd name="T69" fmla="*/ 112 h 392"/>
                  <a:gd name="T70" fmla="*/ 373 w 410"/>
                  <a:gd name="T71" fmla="*/ 108 h 392"/>
                  <a:gd name="T72" fmla="*/ 339 w 410"/>
                  <a:gd name="T73" fmla="*/ 91 h 392"/>
                  <a:gd name="T74" fmla="*/ 344 w 410"/>
                  <a:gd name="T75" fmla="*/ 77 h 392"/>
                  <a:gd name="T76" fmla="*/ 329 w 410"/>
                  <a:gd name="T77" fmla="*/ 57 h 392"/>
                  <a:gd name="T78" fmla="*/ 306 w 410"/>
                  <a:gd name="T79" fmla="*/ 67 h 392"/>
                  <a:gd name="T80" fmla="*/ 271 w 410"/>
                  <a:gd name="T81" fmla="*/ 10 h 3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0"/>
                  <a:gd name="T124" fmla="*/ 0 h 392"/>
                  <a:gd name="T125" fmla="*/ 410 w 410"/>
                  <a:gd name="T126" fmla="*/ 392 h 3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0" h="392">
                    <a:moveTo>
                      <a:pt x="242" y="0"/>
                    </a:moveTo>
                    <a:lnTo>
                      <a:pt x="221" y="0"/>
                    </a:lnTo>
                    <a:lnTo>
                      <a:pt x="208" y="16"/>
                    </a:lnTo>
                    <a:lnTo>
                      <a:pt x="188" y="24"/>
                    </a:lnTo>
                    <a:lnTo>
                      <a:pt x="165" y="18"/>
                    </a:lnTo>
                    <a:lnTo>
                      <a:pt x="149" y="5"/>
                    </a:lnTo>
                    <a:lnTo>
                      <a:pt x="129" y="1"/>
                    </a:lnTo>
                    <a:lnTo>
                      <a:pt x="106" y="7"/>
                    </a:lnTo>
                    <a:lnTo>
                      <a:pt x="86" y="12"/>
                    </a:lnTo>
                    <a:lnTo>
                      <a:pt x="73" y="18"/>
                    </a:lnTo>
                    <a:lnTo>
                      <a:pt x="63" y="7"/>
                    </a:lnTo>
                    <a:lnTo>
                      <a:pt x="50" y="7"/>
                    </a:lnTo>
                    <a:lnTo>
                      <a:pt x="40" y="12"/>
                    </a:lnTo>
                    <a:lnTo>
                      <a:pt x="25" y="16"/>
                    </a:lnTo>
                    <a:lnTo>
                      <a:pt x="18" y="30"/>
                    </a:lnTo>
                    <a:lnTo>
                      <a:pt x="25" y="46"/>
                    </a:lnTo>
                    <a:lnTo>
                      <a:pt x="13" y="61"/>
                    </a:lnTo>
                    <a:lnTo>
                      <a:pt x="0" y="78"/>
                    </a:lnTo>
                    <a:lnTo>
                      <a:pt x="4" y="106"/>
                    </a:lnTo>
                    <a:lnTo>
                      <a:pt x="15" y="133"/>
                    </a:lnTo>
                    <a:lnTo>
                      <a:pt x="33" y="151"/>
                    </a:lnTo>
                    <a:lnTo>
                      <a:pt x="33" y="163"/>
                    </a:lnTo>
                    <a:lnTo>
                      <a:pt x="18" y="171"/>
                    </a:lnTo>
                    <a:lnTo>
                      <a:pt x="6" y="181"/>
                    </a:lnTo>
                    <a:lnTo>
                      <a:pt x="6" y="194"/>
                    </a:lnTo>
                    <a:lnTo>
                      <a:pt x="25" y="206"/>
                    </a:lnTo>
                    <a:lnTo>
                      <a:pt x="38" y="206"/>
                    </a:lnTo>
                    <a:lnTo>
                      <a:pt x="63" y="189"/>
                    </a:lnTo>
                    <a:lnTo>
                      <a:pt x="83" y="193"/>
                    </a:lnTo>
                    <a:lnTo>
                      <a:pt x="113" y="198"/>
                    </a:lnTo>
                    <a:lnTo>
                      <a:pt x="113" y="216"/>
                    </a:lnTo>
                    <a:lnTo>
                      <a:pt x="98" y="228"/>
                    </a:lnTo>
                    <a:lnTo>
                      <a:pt x="106" y="240"/>
                    </a:lnTo>
                    <a:lnTo>
                      <a:pt x="117" y="251"/>
                    </a:lnTo>
                    <a:lnTo>
                      <a:pt x="131" y="234"/>
                    </a:lnTo>
                    <a:lnTo>
                      <a:pt x="135" y="230"/>
                    </a:lnTo>
                    <a:lnTo>
                      <a:pt x="158" y="245"/>
                    </a:lnTo>
                    <a:lnTo>
                      <a:pt x="181" y="238"/>
                    </a:lnTo>
                    <a:lnTo>
                      <a:pt x="202" y="240"/>
                    </a:lnTo>
                    <a:lnTo>
                      <a:pt x="217" y="269"/>
                    </a:lnTo>
                    <a:lnTo>
                      <a:pt x="235" y="288"/>
                    </a:lnTo>
                    <a:lnTo>
                      <a:pt x="248" y="306"/>
                    </a:lnTo>
                    <a:lnTo>
                      <a:pt x="244" y="314"/>
                    </a:lnTo>
                    <a:lnTo>
                      <a:pt x="229" y="328"/>
                    </a:lnTo>
                    <a:lnTo>
                      <a:pt x="235" y="345"/>
                    </a:lnTo>
                    <a:lnTo>
                      <a:pt x="244" y="351"/>
                    </a:lnTo>
                    <a:lnTo>
                      <a:pt x="262" y="357"/>
                    </a:lnTo>
                    <a:lnTo>
                      <a:pt x="278" y="377"/>
                    </a:lnTo>
                    <a:lnTo>
                      <a:pt x="292" y="388"/>
                    </a:lnTo>
                    <a:lnTo>
                      <a:pt x="306" y="392"/>
                    </a:lnTo>
                    <a:lnTo>
                      <a:pt x="317" y="382"/>
                    </a:lnTo>
                    <a:lnTo>
                      <a:pt x="333" y="392"/>
                    </a:lnTo>
                    <a:lnTo>
                      <a:pt x="362" y="392"/>
                    </a:lnTo>
                    <a:lnTo>
                      <a:pt x="385" y="382"/>
                    </a:lnTo>
                    <a:lnTo>
                      <a:pt x="383" y="386"/>
                    </a:lnTo>
                    <a:lnTo>
                      <a:pt x="396" y="367"/>
                    </a:lnTo>
                    <a:lnTo>
                      <a:pt x="402" y="356"/>
                    </a:lnTo>
                    <a:lnTo>
                      <a:pt x="410" y="345"/>
                    </a:lnTo>
                    <a:lnTo>
                      <a:pt x="410" y="322"/>
                    </a:lnTo>
                    <a:lnTo>
                      <a:pt x="402" y="302"/>
                    </a:lnTo>
                    <a:lnTo>
                      <a:pt x="385" y="265"/>
                    </a:lnTo>
                    <a:lnTo>
                      <a:pt x="346" y="230"/>
                    </a:lnTo>
                    <a:lnTo>
                      <a:pt x="355" y="210"/>
                    </a:lnTo>
                    <a:lnTo>
                      <a:pt x="366" y="193"/>
                    </a:lnTo>
                    <a:lnTo>
                      <a:pt x="339" y="169"/>
                    </a:lnTo>
                    <a:lnTo>
                      <a:pt x="346" y="157"/>
                    </a:lnTo>
                    <a:lnTo>
                      <a:pt x="369" y="157"/>
                    </a:lnTo>
                    <a:lnTo>
                      <a:pt x="385" y="133"/>
                    </a:lnTo>
                    <a:lnTo>
                      <a:pt x="394" y="125"/>
                    </a:lnTo>
                    <a:lnTo>
                      <a:pt x="405" y="112"/>
                    </a:lnTo>
                    <a:lnTo>
                      <a:pt x="385" y="102"/>
                    </a:lnTo>
                    <a:lnTo>
                      <a:pt x="373" y="108"/>
                    </a:lnTo>
                    <a:lnTo>
                      <a:pt x="346" y="97"/>
                    </a:lnTo>
                    <a:lnTo>
                      <a:pt x="339" y="91"/>
                    </a:lnTo>
                    <a:lnTo>
                      <a:pt x="344" y="82"/>
                    </a:lnTo>
                    <a:lnTo>
                      <a:pt x="344" y="77"/>
                    </a:lnTo>
                    <a:lnTo>
                      <a:pt x="346" y="67"/>
                    </a:lnTo>
                    <a:lnTo>
                      <a:pt x="329" y="57"/>
                    </a:lnTo>
                    <a:lnTo>
                      <a:pt x="317" y="63"/>
                    </a:lnTo>
                    <a:lnTo>
                      <a:pt x="306" y="67"/>
                    </a:lnTo>
                    <a:lnTo>
                      <a:pt x="267" y="30"/>
                    </a:lnTo>
                    <a:lnTo>
                      <a:pt x="271" y="10"/>
                    </a:lnTo>
                    <a:lnTo>
                      <a:pt x="262" y="1"/>
                    </a:lnTo>
                  </a:path>
                </a:pathLst>
              </a:custGeom>
              <a:noFill/>
              <a:ln w="6350" cap="rnd"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09" name="Freeform 67"/>
              <p:cNvSpPr>
                <a:spLocks/>
              </p:cNvSpPr>
              <p:nvPr/>
            </p:nvSpPr>
            <p:spPr bwMode="auto">
              <a:xfrm>
                <a:off x="3591988" y="4351115"/>
                <a:ext cx="347308" cy="302855"/>
              </a:xfrm>
              <a:custGeom>
                <a:avLst/>
                <a:gdLst>
                  <a:gd name="T0" fmla="*/ 181 w 352"/>
                  <a:gd name="T1" fmla="*/ 0 h 301"/>
                  <a:gd name="T2" fmla="*/ 202 w 352"/>
                  <a:gd name="T3" fmla="*/ 44 h 301"/>
                  <a:gd name="T4" fmla="*/ 213 w 352"/>
                  <a:gd name="T5" fmla="*/ 73 h 301"/>
                  <a:gd name="T6" fmla="*/ 221 w 352"/>
                  <a:gd name="T7" fmla="*/ 87 h 301"/>
                  <a:gd name="T8" fmla="*/ 225 w 352"/>
                  <a:gd name="T9" fmla="*/ 107 h 301"/>
                  <a:gd name="T10" fmla="*/ 250 w 352"/>
                  <a:gd name="T11" fmla="*/ 126 h 301"/>
                  <a:gd name="T12" fmla="*/ 274 w 352"/>
                  <a:gd name="T13" fmla="*/ 142 h 301"/>
                  <a:gd name="T14" fmla="*/ 306 w 352"/>
                  <a:gd name="T15" fmla="*/ 169 h 301"/>
                  <a:gd name="T16" fmla="*/ 338 w 352"/>
                  <a:gd name="T17" fmla="*/ 187 h 301"/>
                  <a:gd name="T18" fmla="*/ 352 w 352"/>
                  <a:gd name="T19" fmla="*/ 203 h 301"/>
                  <a:gd name="T20" fmla="*/ 347 w 352"/>
                  <a:gd name="T21" fmla="*/ 214 h 301"/>
                  <a:gd name="T22" fmla="*/ 338 w 352"/>
                  <a:gd name="T23" fmla="*/ 219 h 301"/>
                  <a:gd name="T24" fmla="*/ 331 w 352"/>
                  <a:gd name="T25" fmla="*/ 223 h 301"/>
                  <a:gd name="T26" fmla="*/ 331 w 352"/>
                  <a:gd name="T27" fmla="*/ 236 h 301"/>
                  <a:gd name="T28" fmla="*/ 324 w 352"/>
                  <a:gd name="T29" fmla="*/ 242 h 301"/>
                  <a:gd name="T30" fmla="*/ 313 w 352"/>
                  <a:gd name="T31" fmla="*/ 248 h 301"/>
                  <a:gd name="T32" fmla="*/ 304 w 352"/>
                  <a:gd name="T33" fmla="*/ 248 h 301"/>
                  <a:gd name="T34" fmla="*/ 277 w 352"/>
                  <a:gd name="T35" fmla="*/ 264 h 301"/>
                  <a:gd name="T36" fmla="*/ 274 w 352"/>
                  <a:gd name="T37" fmla="*/ 256 h 301"/>
                  <a:gd name="T38" fmla="*/ 261 w 352"/>
                  <a:gd name="T39" fmla="*/ 248 h 301"/>
                  <a:gd name="T40" fmla="*/ 247 w 352"/>
                  <a:gd name="T41" fmla="*/ 238 h 301"/>
                  <a:gd name="T42" fmla="*/ 238 w 352"/>
                  <a:gd name="T43" fmla="*/ 242 h 301"/>
                  <a:gd name="T44" fmla="*/ 231 w 352"/>
                  <a:gd name="T45" fmla="*/ 248 h 301"/>
                  <a:gd name="T46" fmla="*/ 231 w 352"/>
                  <a:gd name="T47" fmla="*/ 256 h 301"/>
                  <a:gd name="T48" fmla="*/ 240 w 352"/>
                  <a:gd name="T49" fmla="*/ 264 h 301"/>
                  <a:gd name="T50" fmla="*/ 233 w 352"/>
                  <a:gd name="T51" fmla="*/ 274 h 301"/>
                  <a:gd name="T52" fmla="*/ 221 w 352"/>
                  <a:gd name="T53" fmla="*/ 276 h 301"/>
                  <a:gd name="T54" fmla="*/ 213 w 352"/>
                  <a:gd name="T55" fmla="*/ 281 h 301"/>
                  <a:gd name="T56" fmla="*/ 211 w 352"/>
                  <a:gd name="T57" fmla="*/ 293 h 301"/>
                  <a:gd name="T58" fmla="*/ 202 w 352"/>
                  <a:gd name="T59" fmla="*/ 299 h 301"/>
                  <a:gd name="T60" fmla="*/ 192 w 352"/>
                  <a:gd name="T61" fmla="*/ 301 h 301"/>
                  <a:gd name="T62" fmla="*/ 170 w 352"/>
                  <a:gd name="T63" fmla="*/ 299 h 301"/>
                  <a:gd name="T64" fmla="*/ 145 w 352"/>
                  <a:gd name="T65" fmla="*/ 295 h 301"/>
                  <a:gd name="T66" fmla="*/ 125 w 352"/>
                  <a:gd name="T67" fmla="*/ 281 h 301"/>
                  <a:gd name="T68" fmla="*/ 106 w 352"/>
                  <a:gd name="T69" fmla="*/ 268 h 301"/>
                  <a:gd name="T70" fmla="*/ 79 w 352"/>
                  <a:gd name="T71" fmla="*/ 248 h 301"/>
                  <a:gd name="T72" fmla="*/ 70 w 352"/>
                  <a:gd name="T73" fmla="*/ 238 h 301"/>
                  <a:gd name="T74" fmla="*/ 56 w 352"/>
                  <a:gd name="T75" fmla="*/ 236 h 301"/>
                  <a:gd name="T76" fmla="*/ 29 w 352"/>
                  <a:gd name="T77" fmla="*/ 231 h 301"/>
                  <a:gd name="T78" fmla="*/ 13 w 352"/>
                  <a:gd name="T79" fmla="*/ 231 h 301"/>
                  <a:gd name="T80" fmla="*/ 6 w 352"/>
                  <a:gd name="T81" fmla="*/ 223 h 301"/>
                  <a:gd name="T82" fmla="*/ 2 w 352"/>
                  <a:gd name="T83" fmla="*/ 209 h 301"/>
                  <a:gd name="T84" fmla="*/ 6 w 352"/>
                  <a:gd name="T85" fmla="*/ 187 h 301"/>
                  <a:gd name="T86" fmla="*/ 13 w 352"/>
                  <a:gd name="T87" fmla="*/ 173 h 301"/>
                  <a:gd name="T88" fmla="*/ 9 w 352"/>
                  <a:gd name="T89" fmla="*/ 167 h 301"/>
                  <a:gd name="T90" fmla="*/ 6 w 352"/>
                  <a:gd name="T91" fmla="*/ 152 h 301"/>
                  <a:gd name="T92" fmla="*/ 0 w 352"/>
                  <a:gd name="T93" fmla="*/ 137 h 301"/>
                  <a:gd name="T94" fmla="*/ 0 w 352"/>
                  <a:gd name="T95" fmla="*/ 126 h 301"/>
                  <a:gd name="T96" fmla="*/ 6 w 352"/>
                  <a:gd name="T97" fmla="*/ 120 h 301"/>
                  <a:gd name="T98" fmla="*/ 13 w 352"/>
                  <a:gd name="T99" fmla="*/ 117 h 301"/>
                  <a:gd name="T100" fmla="*/ 9 w 352"/>
                  <a:gd name="T101" fmla="*/ 101 h 301"/>
                  <a:gd name="T102" fmla="*/ 13 w 352"/>
                  <a:gd name="T103" fmla="*/ 92 h 301"/>
                  <a:gd name="T104" fmla="*/ 29 w 352"/>
                  <a:gd name="T105" fmla="*/ 79 h 301"/>
                  <a:gd name="T106" fmla="*/ 45 w 352"/>
                  <a:gd name="T107" fmla="*/ 79 h 301"/>
                  <a:gd name="T108" fmla="*/ 63 w 352"/>
                  <a:gd name="T109" fmla="*/ 73 h 301"/>
                  <a:gd name="T110" fmla="*/ 70 w 352"/>
                  <a:gd name="T111" fmla="*/ 62 h 301"/>
                  <a:gd name="T112" fmla="*/ 70 w 352"/>
                  <a:gd name="T113" fmla="*/ 50 h 301"/>
                  <a:gd name="T114" fmla="*/ 92 w 352"/>
                  <a:gd name="T115" fmla="*/ 30 h 301"/>
                  <a:gd name="T116" fmla="*/ 119 w 352"/>
                  <a:gd name="T117" fmla="*/ 34 h 301"/>
                  <a:gd name="T118" fmla="*/ 129 w 352"/>
                  <a:gd name="T119" fmla="*/ 23 h 301"/>
                  <a:gd name="T120" fmla="*/ 152 w 352"/>
                  <a:gd name="T121" fmla="*/ 19 h 301"/>
                  <a:gd name="T122" fmla="*/ 165 w 352"/>
                  <a:gd name="T123" fmla="*/ 11 h 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2"/>
                  <a:gd name="T187" fmla="*/ 0 h 301"/>
                  <a:gd name="T188" fmla="*/ 352 w 352"/>
                  <a:gd name="T189" fmla="*/ 301 h 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2" h="301">
                    <a:moveTo>
                      <a:pt x="181" y="0"/>
                    </a:moveTo>
                    <a:lnTo>
                      <a:pt x="202" y="44"/>
                    </a:lnTo>
                    <a:lnTo>
                      <a:pt x="213" y="73"/>
                    </a:lnTo>
                    <a:lnTo>
                      <a:pt x="221" y="87"/>
                    </a:lnTo>
                    <a:lnTo>
                      <a:pt x="225" y="107"/>
                    </a:lnTo>
                    <a:lnTo>
                      <a:pt x="250" y="126"/>
                    </a:lnTo>
                    <a:lnTo>
                      <a:pt x="274" y="142"/>
                    </a:lnTo>
                    <a:lnTo>
                      <a:pt x="306" y="169"/>
                    </a:lnTo>
                    <a:lnTo>
                      <a:pt x="338" y="187"/>
                    </a:lnTo>
                    <a:lnTo>
                      <a:pt x="352" y="203"/>
                    </a:lnTo>
                    <a:lnTo>
                      <a:pt x="347" y="214"/>
                    </a:lnTo>
                    <a:lnTo>
                      <a:pt x="338" y="219"/>
                    </a:lnTo>
                    <a:lnTo>
                      <a:pt x="331" y="223"/>
                    </a:lnTo>
                    <a:lnTo>
                      <a:pt x="331" y="236"/>
                    </a:lnTo>
                    <a:lnTo>
                      <a:pt x="324" y="242"/>
                    </a:lnTo>
                    <a:lnTo>
                      <a:pt x="313" y="248"/>
                    </a:lnTo>
                    <a:lnTo>
                      <a:pt x="304" y="248"/>
                    </a:lnTo>
                    <a:lnTo>
                      <a:pt x="277" y="264"/>
                    </a:lnTo>
                    <a:lnTo>
                      <a:pt x="274" y="256"/>
                    </a:lnTo>
                    <a:lnTo>
                      <a:pt x="261" y="248"/>
                    </a:lnTo>
                    <a:lnTo>
                      <a:pt x="247" y="238"/>
                    </a:lnTo>
                    <a:lnTo>
                      <a:pt x="238" y="242"/>
                    </a:lnTo>
                    <a:lnTo>
                      <a:pt x="231" y="248"/>
                    </a:lnTo>
                    <a:lnTo>
                      <a:pt x="231" y="256"/>
                    </a:lnTo>
                    <a:lnTo>
                      <a:pt x="240" y="264"/>
                    </a:lnTo>
                    <a:lnTo>
                      <a:pt x="233" y="274"/>
                    </a:lnTo>
                    <a:lnTo>
                      <a:pt x="221" y="276"/>
                    </a:lnTo>
                    <a:lnTo>
                      <a:pt x="213" y="281"/>
                    </a:lnTo>
                    <a:lnTo>
                      <a:pt x="211" y="293"/>
                    </a:lnTo>
                    <a:lnTo>
                      <a:pt x="202" y="299"/>
                    </a:lnTo>
                    <a:lnTo>
                      <a:pt x="192" y="301"/>
                    </a:lnTo>
                    <a:lnTo>
                      <a:pt x="170" y="299"/>
                    </a:lnTo>
                    <a:lnTo>
                      <a:pt x="145" y="295"/>
                    </a:lnTo>
                    <a:lnTo>
                      <a:pt x="125" y="281"/>
                    </a:lnTo>
                    <a:lnTo>
                      <a:pt x="106" y="268"/>
                    </a:lnTo>
                    <a:lnTo>
                      <a:pt x="79" y="248"/>
                    </a:lnTo>
                    <a:lnTo>
                      <a:pt x="70" y="238"/>
                    </a:lnTo>
                    <a:lnTo>
                      <a:pt x="56" y="236"/>
                    </a:lnTo>
                    <a:lnTo>
                      <a:pt x="29" y="231"/>
                    </a:lnTo>
                    <a:lnTo>
                      <a:pt x="13" y="231"/>
                    </a:lnTo>
                    <a:lnTo>
                      <a:pt x="6" y="223"/>
                    </a:lnTo>
                    <a:lnTo>
                      <a:pt x="2" y="209"/>
                    </a:lnTo>
                    <a:lnTo>
                      <a:pt x="6" y="187"/>
                    </a:lnTo>
                    <a:lnTo>
                      <a:pt x="13" y="173"/>
                    </a:lnTo>
                    <a:lnTo>
                      <a:pt x="9" y="167"/>
                    </a:lnTo>
                    <a:lnTo>
                      <a:pt x="6" y="152"/>
                    </a:lnTo>
                    <a:lnTo>
                      <a:pt x="0" y="137"/>
                    </a:lnTo>
                    <a:lnTo>
                      <a:pt x="0" y="126"/>
                    </a:lnTo>
                    <a:lnTo>
                      <a:pt x="6" y="120"/>
                    </a:lnTo>
                    <a:lnTo>
                      <a:pt x="13" y="117"/>
                    </a:lnTo>
                    <a:lnTo>
                      <a:pt x="9" y="101"/>
                    </a:lnTo>
                    <a:lnTo>
                      <a:pt x="13" y="92"/>
                    </a:lnTo>
                    <a:lnTo>
                      <a:pt x="29" y="79"/>
                    </a:lnTo>
                    <a:lnTo>
                      <a:pt x="45" y="79"/>
                    </a:lnTo>
                    <a:lnTo>
                      <a:pt x="63" y="73"/>
                    </a:lnTo>
                    <a:lnTo>
                      <a:pt x="70" y="62"/>
                    </a:lnTo>
                    <a:lnTo>
                      <a:pt x="70" y="50"/>
                    </a:lnTo>
                    <a:lnTo>
                      <a:pt x="92" y="30"/>
                    </a:lnTo>
                    <a:lnTo>
                      <a:pt x="119" y="34"/>
                    </a:lnTo>
                    <a:lnTo>
                      <a:pt x="129" y="23"/>
                    </a:lnTo>
                    <a:lnTo>
                      <a:pt x="152" y="19"/>
                    </a:lnTo>
                    <a:lnTo>
                      <a:pt x="165" y="11"/>
                    </a:lnTo>
                  </a:path>
                </a:pathLst>
              </a:custGeom>
              <a:noFill/>
              <a:ln w="6350" cap="rnd"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0" name="Freeform 71"/>
              <p:cNvSpPr>
                <a:spLocks/>
              </p:cNvSpPr>
              <p:nvPr/>
            </p:nvSpPr>
            <p:spPr bwMode="auto">
              <a:xfrm>
                <a:off x="3366040" y="4159943"/>
                <a:ext cx="288108" cy="311910"/>
              </a:xfrm>
              <a:custGeom>
                <a:avLst/>
                <a:gdLst>
                  <a:gd name="T0" fmla="*/ 285 w 292"/>
                  <a:gd name="T1" fmla="*/ 220 h 310"/>
                  <a:gd name="T2" fmla="*/ 245 w 292"/>
                  <a:gd name="T3" fmla="*/ 190 h 310"/>
                  <a:gd name="T4" fmla="*/ 213 w 292"/>
                  <a:gd name="T5" fmla="*/ 173 h 310"/>
                  <a:gd name="T6" fmla="*/ 210 w 292"/>
                  <a:gd name="T7" fmla="*/ 126 h 310"/>
                  <a:gd name="T8" fmla="*/ 206 w 292"/>
                  <a:gd name="T9" fmla="*/ 78 h 310"/>
                  <a:gd name="T10" fmla="*/ 163 w 292"/>
                  <a:gd name="T11" fmla="*/ 51 h 310"/>
                  <a:gd name="T12" fmla="*/ 127 w 292"/>
                  <a:gd name="T13" fmla="*/ 31 h 310"/>
                  <a:gd name="T14" fmla="*/ 100 w 292"/>
                  <a:gd name="T15" fmla="*/ 14 h 310"/>
                  <a:gd name="T16" fmla="*/ 86 w 292"/>
                  <a:gd name="T17" fmla="*/ 0 h 310"/>
                  <a:gd name="T18" fmla="*/ 64 w 292"/>
                  <a:gd name="T19" fmla="*/ 4 h 310"/>
                  <a:gd name="T20" fmla="*/ 66 w 292"/>
                  <a:gd name="T21" fmla="*/ 39 h 310"/>
                  <a:gd name="T22" fmla="*/ 79 w 292"/>
                  <a:gd name="T23" fmla="*/ 69 h 310"/>
                  <a:gd name="T24" fmla="*/ 54 w 292"/>
                  <a:gd name="T25" fmla="*/ 78 h 310"/>
                  <a:gd name="T26" fmla="*/ 27 w 292"/>
                  <a:gd name="T27" fmla="*/ 100 h 310"/>
                  <a:gd name="T28" fmla="*/ 36 w 292"/>
                  <a:gd name="T29" fmla="*/ 128 h 310"/>
                  <a:gd name="T30" fmla="*/ 31 w 292"/>
                  <a:gd name="T31" fmla="*/ 138 h 310"/>
                  <a:gd name="T32" fmla="*/ 20 w 292"/>
                  <a:gd name="T33" fmla="*/ 162 h 310"/>
                  <a:gd name="T34" fmla="*/ 2 w 292"/>
                  <a:gd name="T35" fmla="*/ 183 h 310"/>
                  <a:gd name="T36" fmla="*/ 0 w 292"/>
                  <a:gd name="T37" fmla="*/ 201 h 310"/>
                  <a:gd name="T38" fmla="*/ 14 w 292"/>
                  <a:gd name="T39" fmla="*/ 214 h 310"/>
                  <a:gd name="T40" fmla="*/ 0 w 292"/>
                  <a:gd name="T41" fmla="*/ 234 h 310"/>
                  <a:gd name="T42" fmla="*/ 25 w 292"/>
                  <a:gd name="T43" fmla="*/ 240 h 310"/>
                  <a:gd name="T44" fmla="*/ 58 w 292"/>
                  <a:gd name="T45" fmla="*/ 246 h 310"/>
                  <a:gd name="T46" fmla="*/ 66 w 292"/>
                  <a:gd name="T47" fmla="*/ 277 h 310"/>
                  <a:gd name="T48" fmla="*/ 86 w 292"/>
                  <a:gd name="T49" fmla="*/ 289 h 310"/>
                  <a:gd name="T50" fmla="*/ 104 w 292"/>
                  <a:gd name="T51" fmla="*/ 307 h 310"/>
                  <a:gd name="T52" fmla="*/ 140 w 292"/>
                  <a:gd name="T53" fmla="*/ 310 h 310"/>
                  <a:gd name="T54" fmla="*/ 156 w 292"/>
                  <a:gd name="T55" fmla="*/ 295 h 310"/>
                  <a:gd name="T56" fmla="*/ 183 w 292"/>
                  <a:gd name="T57" fmla="*/ 283 h 310"/>
                  <a:gd name="T58" fmla="*/ 213 w 292"/>
                  <a:gd name="T59" fmla="*/ 271 h 310"/>
                  <a:gd name="T60" fmla="*/ 225 w 292"/>
                  <a:gd name="T61" fmla="*/ 254 h 310"/>
                  <a:gd name="T62" fmla="*/ 254 w 292"/>
                  <a:gd name="T63" fmla="*/ 254 h 3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310"/>
                  <a:gd name="T98" fmla="*/ 292 w 292"/>
                  <a:gd name="T99" fmla="*/ 310 h 3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310">
                    <a:moveTo>
                      <a:pt x="292" y="235"/>
                    </a:moveTo>
                    <a:lnTo>
                      <a:pt x="285" y="220"/>
                    </a:lnTo>
                    <a:lnTo>
                      <a:pt x="269" y="209"/>
                    </a:lnTo>
                    <a:lnTo>
                      <a:pt x="245" y="190"/>
                    </a:lnTo>
                    <a:lnTo>
                      <a:pt x="225" y="183"/>
                    </a:lnTo>
                    <a:lnTo>
                      <a:pt x="213" y="173"/>
                    </a:lnTo>
                    <a:lnTo>
                      <a:pt x="217" y="145"/>
                    </a:lnTo>
                    <a:lnTo>
                      <a:pt x="210" y="126"/>
                    </a:lnTo>
                    <a:lnTo>
                      <a:pt x="206" y="108"/>
                    </a:lnTo>
                    <a:lnTo>
                      <a:pt x="206" y="78"/>
                    </a:lnTo>
                    <a:lnTo>
                      <a:pt x="188" y="67"/>
                    </a:lnTo>
                    <a:lnTo>
                      <a:pt x="163" y="51"/>
                    </a:lnTo>
                    <a:lnTo>
                      <a:pt x="145" y="50"/>
                    </a:lnTo>
                    <a:lnTo>
                      <a:pt x="127" y="31"/>
                    </a:lnTo>
                    <a:lnTo>
                      <a:pt x="118" y="14"/>
                    </a:lnTo>
                    <a:lnTo>
                      <a:pt x="100" y="14"/>
                    </a:lnTo>
                    <a:lnTo>
                      <a:pt x="86" y="14"/>
                    </a:lnTo>
                    <a:lnTo>
                      <a:pt x="86" y="0"/>
                    </a:lnTo>
                    <a:lnTo>
                      <a:pt x="77" y="6"/>
                    </a:lnTo>
                    <a:lnTo>
                      <a:pt x="64" y="4"/>
                    </a:lnTo>
                    <a:lnTo>
                      <a:pt x="58" y="20"/>
                    </a:lnTo>
                    <a:lnTo>
                      <a:pt x="66" y="39"/>
                    </a:lnTo>
                    <a:lnTo>
                      <a:pt x="77" y="57"/>
                    </a:lnTo>
                    <a:lnTo>
                      <a:pt x="79" y="69"/>
                    </a:lnTo>
                    <a:lnTo>
                      <a:pt x="75" y="76"/>
                    </a:lnTo>
                    <a:lnTo>
                      <a:pt x="54" y="78"/>
                    </a:lnTo>
                    <a:lnTo>
                      <a:pt x="37" y="87"/>
                    </a:lnTo>
                    <a:lnTo>
                      <a:pt x="27" y="100"/>
                    </a:lnTo>
                    <a:lnTo>
                      <a:pt x="36" y="118"/>
                    </a:lnTo>
                    <a:lnTo>
                      <a:pt x="36" y="128"/>
                    </a:lnTo>
                    <a:lnTo>
                      <a:pt x="27" y="128"/>
                    </a:lnTo>
                    <a:lnTo>
                      <a:pt x="31" y="138"/>
                    </a:lnTo>
                    <a:lnTo>
                      <a:pt x="14" y="151"/>
                    </a:lnTo>
                    <a:lnTo>
                      <a:pt x="20" y="162"/>
                    </a:lnTo>
                    <a:lnTo>
                      <a:pt x="18" y="171"/>
                    </a:lnTo>
                    <a:lnTo>
                      <a:pt x="2" y="183"/>
                    </a:lnTo>
                    <a:lnTo>
                      <a:pt x="4" y="196"/>
                    </a:lnTo>
                    <a:lnTo>
                      <a:pt x="0" y="201"/>
                    </a:lnTo>
                    <a:lnTo>
                      <a:pt x="14" y="207"/>
                    </a:lnTo>
                    <a:lnTo>
                      <a:pt x="14" y="214"/>
                    </a:lnTo>
                    <a:lnTo>
                      <a:pt x="9" y="220"/>
                    </a:lnTo>
                    <a:lnTo>
                      <a:pt x="0" y="234"/>
                    </a:lnTo>
                    <a:lnTo>
                      <a:pt x="9" y="252"/>
                    </a:lnTo>
                    <a:lnTo>
                      <a:pt x="25" y="240"/>
                    </a:lnTo>
                    <a:lnTo>
                      <a:pt x="48" y="240"/>
                    </a:lnTo>
                    <a:lnTo>
                      <a:pt x="58" y="246"/>
                    </a:lnTo>
                    <a:lnTo>
                      <a:pt x="61" y="263"/>
                    </a:lnTo>
                    <a:lnTo>
                      <a:pt x="66" y="277"/>
                    </a:lnTo>
                    <a:lnTo>
                      <a:pt x="79" y="280"/>
                    </a:lnTo>
                    <a:lnTo>
                      <a:pt x="86" y="289"/>
                    </a:lnTo>
                    <a:lnTo>
                      <a:pt x="91" y="301"/>
                    </a:lnTo>
                    <a:lnTo>
                      <a:pt x="104" y="307"/>
                    </a:lnTo>
                    <a:lnTo>
                      <a:pt x="118" y="307"/>
                    </a:lnTo>
                    <a:lnTo>
                      <a:pt x="140" y="310"/>
                    </a:lnTo>
                    <a:lnTo>
                      <a:pt x="145" y="307"/>
                    </a:lnTo>
                    <a:lnTo>
                      <a:pt x="156" y="295"/>
                    </a:lnTo>
                    <a:lnTo>
                      <a:pt x="167" y="289"/>
                    </a:lnTo>
                    <a:lnTo>
                      <a:pt x="183" y="283"/>
                    </a:lnTo>
                    <a:lnTo>
                      <a:pt x="197" y="283"/>
                    </a:lnTo>
                    <a:lnTo>
                      <a:pt x="213" y="271"/>
                    </a:lnTo>
                    <a:lnTo>
                      <a:pt x="218" y="260"/>
                    </a:lnTo>
                    <a:lnTo>
                      <a:pt x="225" y="254"/>
                    </a:lnTo>
                    <a:lnTo>
                      <a:pt x="244" y="258"/>
                    </a:lnTo>
                    <a:lnTo>
                      <a:pt x="254" y="254"/>
                    </a:lnTo>
                    <a:lnTo>
                      <a:pt x="274" y="252"/>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1" name="Freeform 74"/>
              <p:cNvSpPr>
                <a:spLocks/>
              </p:cNvSpPr>
              <p:nvPr/>
            </p:nvSpPr>
            <p:spPr bwMode="auto">
              <a:xfrm>
                <a:off x="3424255" y="4047254"/>
                <a:ext cx="342375" cy="361212"/>
              </a:xfrm>
              <a:custGeom>
                <a:avLst/>
                <a:gdLst>
                  <a:gd name="T0" fmla="*/ 347 w 347"/>
                  <a:gd name="T1" fmla="*/ 302 h 359"/>
                  <a:gd name="T2" fmla="*/ 340 w 347"/>
                  <a:gd name="T3" fmla="*/ 285 h 359"/>
                  <a:gd name="T4" fmla="*/ 337 w 347"/>
                  <a:gd name="T5" fmla="*/ 241 h 359"/>
                  <a:gd name="T6" fmla="*/ 333 w 347"/>
                  <a:gd name="T7" fmla="*/ 205 h 359"/>
                  <a:gd name="T8" fmla="*/ 318 w 347"/>
                  <a:gd name="T9" fmla="*/ 163 h 359"/>
                  <a:gd name="T10" fmla="*/ 306 w 347"/>
                  <a:gd name="T11" fmla="*/ 143 h 359"/>
                  <a:gd name="T12" fmla="*/ 283 w 347"/>
                  <a:gd name="T13" fmla="*/ 117 h 359"/>
                  <a:gd name="T14" fmla="*/ 256 w 347"/>
                  <a:gd name="T15" fmla="*/ 106 h 359"/>
                  <a:gd name="T16" fmla="*/ 226 w 347"/>
                  <a:gd name="T17" fmla="*/ 82 h 359"/>
                  <a:gd name="T18" fmla="*/ 195 w 347"/>
                  <a:gd name="T19" fmla="*/ 57 h 359"/>
                  <a:gd name="T20" fmla="*/ 166 w 347"/>
                  <a:gd name="T21" fmla="*/ 31 h 359"/>
                  <a:gd name="T22" fmla="*/ 145 w 347"/>
                  <a:gd name="T23" fmla="*/ 10 h 359"/>
                  <a:gd name="T24" fmla="*/ 129 w 347"/>
                  <a:gd name="T25" fmla="*/ 0 h 359"/>
                  <a:gd name="T26" fmla="*/ 131 w 347"/>
                  <a:gd name="T27" fmla="*/ 16 h 359"/>
                  <a:gd name="T28" fmla="*/ 120 w 347"/>
                  <a:gd name="T29" fmla="*/ 31 h 359"/>
                  <a:gd name="T30" fmla="*/ 108 w 347"/>
                  <a:gd name="T31" fmla="*/ 37 h 359"/>
                  <a:gd name="T32" fmla="*/ 95 w 347"/>
                  <a:gd name="T33" fmla="*/ 31 h 359"/>
                  <a:gd name="T34" fmla="*/ 79 w 347"/>
                  <a:gd name="T35" fmla="*/ 18 h 359"/>
                  <a:gd name="T36" fmla="*/ 72 w 347"/>
                  <a:gd name="T37" fmla="*/ 16 h 359"/>
                  <a:gd name="T38" fmla="*/ 54 w 347"/>
                  <a:gd name="T39" fmla="*/ 16 h 359"/>
                  <a:gd name="T40" fmla="*/ 39 w 347"/>
                  <a:gd name="T41" fmla="*/ 22 h 359"/>
                  <a:gd name="T42" fmla="*/ 20 w 347"/>
                  <a:gd name="T43" fmla="*/ 16 h 359"/>
                  <a:gd name="T44" fmla="*/ 16 w 347"/>
                  <a:gd name="T45" fmla="*/ 27 h 359"/>
                  <a:gd name="T46" fmla="*/ 16 w 347"/>
                  <a:gd name="T47" fmla="*/ 46 h 359"/>
                  <a:gd name="T48" fmla="*/ 0 w 347"/>
                  <a:gd name="T49" fmla="*/ 49 h 359"/>
                  <a:gd name="T50" fmla="*/ 0 w 347"/>
                  <a:gd name="T51" fmla="*/ 57 h 359"/>
                  <a:gd name="T52" fmla="*/ 12 w 347"/>
                  <a:gd name="T53" fmla="*/ 69 h 359"/>
                  <a:gd name="T54" fmla="*/ 27 w 347"/>
                  <a:gd name="T55" fmla="*/ 63 h 359"/>
                  <a:gd name="T56" fmla="*/ 41 w 347"/>
                  <a:gd name="T57" fmla="*/ 67 h 359"/>
                  <a:gd name="T58" fmla="*/ 45 w 347"/>
                  <a:gd name="T59" fmla="*/ 76 h 359"/>
                  <a:gd name="T60" fmla="*/ 41 w 347"/>
                  <a:gd name="T61" fmla="*/ 83 h 359"/>
                  <a:gd name="T62" fmla="*/ 27 w 347"/>
                  <a:gd name="T63" fmla="*/ 87 h 359"/>
                  <a:gd name="T64" fmla="*/ 27 w 347"/>
                  <a:gd name="T65" fmla="*/ 94 h 359"/>
                  <a:gd name="T66" fmla="*/ 27 w 347"/>
                  <a:gd name="T67" fmla="*/ 106 h 359"/>
                  <a:gd name="T68" fmla="*/ 27 w 347"/>
                  <a:gd name="T69" fmla="*/ 112 h 359"/>
                  <a:gd name="T70" fmla="*/ 27 w 347"/>
                  <a:gd name="T71" fmla="*/ 122 h 359"/>
                  <a:gd name="T72" fmla="*/ 47 w 347"/>
                  <a:gd name="T73" fmla="*/ 126 h 359"/>
                  <a:gd name="T74" fmla="*/ 54 w 347"/>
                  <a:gd name="T75" fmla="*/ 126 h 359"/>
                  <a:gd name="T76" fmla="*/ 79 w 347"/>
                  <a:gd name="T77" fmla="*/ 151 h 359"/>
                  <a:gd name="T78" fmla="*/ 87 w 347"/>
                  <a:gd name="T79" fmla="*/ 164 h 359"/>
                  <a:gd name="T80" fmla="*/ 102 w 347"/>
                  <a:gd name="T81" fmla="*/ 163 h 359"/>
                  <a:gd name="T82" fmla="*/ 129 w 347"/>
                  <a:gd name="T83" fmla="*/ 179 h 359"/>
                  <a:gd name="T84" fmla="*/ 147 w 347"/>
                  <a:gd name="T85" fmla="*/ 194 h 359"/>
                  <a:gd name="T86" fmla="*/ 147 w 347"/>
                  <a:gd name="T87" fmla="*/ 224 h 359"/>
                  <a:gd name="T88" fmla="*/ 152 w 347"/>
                  <a:gd name="T89" fmla="*/ 245 h 359"/>
                  <a:gd name="T90" fmla="*/ 154 w 347"/>
                  <a:gd name="T91" fmla="*/ 275 h 359"/>
                  <a:gd name="T92" fmla="*/ 158 w 347"/>
                  <a:gd name="T93" fmla="*/ 289 h 359"/>
                  <a:gd name="T94" fmla="*/ 166 w 347"/>
                  <a:gd name="T95" fmla="*/ 297 h 359"/>
                  <a:gd name="T96" fmla="*/ 185 w 347"/>
                  <a:gd name="T97" fmla="*/ 302 h 359"/>
                  <a:gd name="T98" fmla="*/ 210 w 347"/>
                  <a:gd name="T99" fmla="*/ 322 h 359"/>
                  <a:gd name="T100" fmla="*/ 222 w 347"/>
                  <a:gd name="T101" fmla="*/ 330 h 359"/>
                  <a:gd name="T102" fmla="*/ 231 w 347"/>
                  <a:gd name="T103" fmla="*/ 342 h 359"/>
                  <a:gd name="T104" fmla="*/ 233 w 347"/>
                  <a:gd name="T105" fmla="*/ 353 h 359"/>
                  <a:gd name="T106" fmla="*/ 241 w 347"/>
                  <a:gd name="T107" fmla="*/ 359 h 359"/>
                  <a:gd name="T108" fmla="*/ 243 w 347"/>
                  <a:gd name="T109" fmla="*/ 351 h 359"/>
                  <a:gd name="T110" fmla="*/ 263 w 347"/>
                  <a:gd name="T111" fmla="*/ 330 h 359"/>
                  <a:gd name="T112" fmla="*/ 285 w 347"/>
                  <a:gd name="T113" fmla="*/ 336 h 359"/>
                  <a:gd name="T114" fmla="*/ 299 w 347"/>
                  <a:gd name="T115" fmla="*/ 322 h 359"/>
                  <a:gd name="T116" fmla="*/ 318 w 347"/>
                  <a:gd name="T117" fmla="*/ 325 h 359"/>
                  <a:gd name="T118" fmla="*/ 347 w 347"/>
                  <a:gd name="T119" fmla="*/ 302 h 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7"/>
                  <a:gd name="T181" fmla="*/ 0 h 359"/>
                  <a:gd name="T182" fmla="*/ 347 w 347"/>
                  <a:gd name="T183" fmla="*/ 359 h 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7" h="359">
                    <a:moveTo>
                      <a:pt x="347" y="302"/>
                    </a:moveTo>
                    <a:lnTo>
                      <a:pt x="340" y="285"/>
                    </a:lnTo>
                    <a:lnTo>
                      <a:pt x="337" y="241"/>
                    </a:lnTo>
                    <a:lnTo>
                      <a:pt x="333" y="205"/>
                    </a:lnTo>
                    <a:lnTo>
                      <a:pt x="318" y="163"/>
                    </a:lnTo>
                    <a:lnTo>
                      <a:pt x="306" y="143"/>
                    </a:lnTo>
                    <a:lnTo>
                      <a:pt x="283" y="117"/>
                    </a:lnTo>
                    <a:lnTo>
                      <a:pt x="256" y="106"/>
                    </a:lnTo>
                    <a:lnTo>
                      <a:pt x="226" y="82"/>
                    </a:lnTo>
                    <a:lnTo>
                      <a:pt x="195" y="57"/>
                    </a:lnTo>
                    <a:lnTo>
                      <a:pt x="166" y="31"/>
                    </a:lnTo>
                    <a:lnTo>
                      <a:pt x="145" y="10"/>
                    </a:lnTo>
                    <a:lnTo>
                      <a:pt x="129" y="0"/>
                    </a:lnTo>
                    <a:lnTo>
                      <a:pt x="131" y="16"/>
                    </a:lnTo>
                    <a:lnTo>
                      <a:pt x="120" y="31"/>
                    </a:lnTo>
                    <a:lnTo>
                      <a:pt x="108" y="37"/>
                    </a:lnTo>
                    <a:lnTo>
                      <a:pt x="95" y="31"/>
                    </a:lnTo>
                    <a:lnTo>
                      <a:pt x="79" y="18"/>
                    </a:lnTo>
                    <a:lnTo>
                      <a:pt x="72" y="16"/>
                    </a:lnTo>
                    <a:lnTo>
                      <a:pt x="54" y="16"/>
                    </a:lnTo>
                    <a:lnTo>
                      <a:pt x="39" y="22"/>
                    </a:lnTo>
                    <a:lnTo>
                      <a:pt x="20" y="16"/>
                    </a:lnTo>
                    <a:lnTo>
                      <a:pt x="16" y="27"/>
                    </a:lnTo>
                    <a:lnTo>
                      <a:pt x="16" y="46"/>
                    </a:lnTo>
                    <a:lnTo>
                      <a:pt x="0" y="49"/>
                    </a:lnTo>
                    <a:lnTo>
                      <a:pt x="0" y="57"/>
                    </a:lnTo>
                    <a:lnTo>
                      <a:pt x="12" y="69"/>
                    </a:lnTo>
                    <a:lnTo>
                      <a:pt x="27" y="63"/>
                    </a:lnTo>
                    <a:lnTo>
                      <a:pt x="41" y="67"/>
                    </a:lnTo>
                    <a:lnTo>
                      <a:pt x="45" y="76"/>
                    </a:lnTo>
                    <a:lnTo>
                      <a:pt x="41" y="83"/>
                    </a:lnTo>
                    <a:lnTo>
                      <a:pt x="27" y="87"/>
                    </a:lnTo>
                    <a:lnTo>
                      <a:pt x="27" y="94"/>
                    </a:lnTo>
                    <a:lnTo>
                      <a:pt x="27" y="106"/>
                    </a:lnTo>
                    <a:lnTo>
                      <a:pt x="27" y="112"/>
                    </a:lnTo>
                    <a:lnTo>
                      <a:pt x="27" y="122"/>
                    </a:lnTo>
                    <a:lnTo>
                      <a:pt x="47" y="126"/>
                    </a:lnTo>
                    <a:lnTo>
                      <a:pt x="54" y="126"/>
                    </a:lnTo>
                    <a:lnTo>
                      <a:pt x="79" y="151"/>
                    </a:lnTo>
                    <a:lnTo>
                      <a:pt x="87" y="164"/>
                    </a:lnTo>
                    <a:lnTo>
                      <a:pt x="102" y="163"/>
                    </a:lnTo>
                    <a:lnTo>
                      <a:pt x="129" y="179"/>
                    </a:lnTo>
                    <a:lnTo>
                      <a:pt x="147" y="194"/>
                    </a:lnTo>
                    <a:lnTo>
                      <a:pt x="147" y="224"/>
                    </a:lnTo>
                    <a:lnTo>
                      <a:pt x="152" y="245"/>
                    </a:lnTo>
                    <a:lnTo>
                      <a:pt x="154" y="275"/>
                    </a:lnTo>
                    <a:lnTo>
                      <a:pt x="158" y="289"/>
                    </a:lnTo>
                    <a:lnTo>
                      <a:pt x="166" y="297"/>
                    </a:lnTo>
                    <a:lnTo>
                      <a:pt x="185" y="302"/>
                    </a:lnTo>
                    <a:lnTo>
                      <a:pt x="210" y="322"/>
                    </a:lnTo>
                    <a:lnTo>
                      <a:pt x="222" y="330"/>
                    </a:lnTo>
                    <a:lnTo>
                      <a:pt x="231" y="342"/>
                    </a:lnTo>
                    <a:lnTo>
                      <a:pt x="233" y="353"/>
                    </a:lnTo>
                    <a:lnTo>
                      <a:pt x="241" y="359"/>
                    </a:lnTo>
                    <a:lnTo>
                      <a:pt x="243" y="351"/>
                    </a:lnTo>
                    <a:lnTo>
                      <a:pt x="263" y="330"/>
                    </a:lnTo>
                    <a:lnTo>
                      <a:pt x="285" y="336"/>
                    </a:lnTo>
                    <a:lnTo>
                      <a:pt x="299" y="322"/>
                    </a:lnTo>
                    <a:lnTo>
                      <a:pt x="318" y="325"/>
                    </a:lnTo>
                    <a:lnTo>
                      <a:pt x="347" y="302"/>
                    </a:lnTo>
                    <a:close/>
                  </a:path>
                </a:pathLst>
              </a:custGeom>
              <a:no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2" name="Freeform 75"/>
              <p:cNvSpPr>
                <a:spLocks/>
              </p:cNvSpPr>
              <p:nvPr/>
            </p:nvSpPr>
            <p:spPr bwMode="auto">
              <a:xfrm>
                <a:off x="3424255" y="4047254"/>
                <a:ext cx="342375" cy="361212"/>
              </a:xfrm>
              <a:custGeom>
                <a:avLst/>
                <a:gdLst>
                  <a:gd name="T0" fmla="*/ 347 w 347"/>
                  <a:gd name="T1" fmla="*/ 302 h 359"/>
                  <a:gd name="T2" fmla="*/ 340 w 347"/>
                  <a:gd name="T3" fmla="*/ 285 h 359"/>
                  <a:gd name="T4" fmla="*/ 337 w 347"/>
                  <a:gd name="T5" fmla="*/ 241 h 359"/>
                  <a:gd name="T6" fmla="*/ 333 w 347"/>
                  <a:gd name="T7" fmla="*/ 205 h 359"/>
                  <a:gd name="T8" fmla="*/ 318 w 347"/>
                  <a:gd name="T9" fmla="*/ 163 h 359"/>
                  <a:gd name="T10" fmla="*/ 306 w 347"/>
                  <a:gd name="T11" fmla="*/ 143 h 359"/>
                  <a:gd name="T12" fmla="*/ 283 w 347"/>
                  <a:gd name="T13" fmla="*/ 117 h 359"/>
                  <a:gd name="T14" fmla="*/ 256 w 347"/>
                  <a:gd name="T15" fmla="*/ 106 h 359"/>
                  <a:gd name="T16" fmla="*/ 226 w 347"/>
                  <a:gd name="T17" fmla="*/ 82 h 359"/>
                  <a:gd name="T18" fmla="*/ 195 w 347"/>
                  <a:gd name="T19" fmla="*/ 57 h 359"/>
                  <a:gd name="T20" fmla="*/ 166 w 347"/>
                  <a:gd name="T21" fmla="*/ 31 h 359"/>
                  <a:gd name="T22" fmla="*/ 145 w 347"/>
                  <a:gd name="T23" fmla="*/ 10 h 359"/>
                  <a:gd name="T24" fmla="*/ 129 w 347"/>
                  <a:gd name="T25" fmla="*/ 0 h 359"/>
                  <a:gd name="T26" fmla="*/ 131 w 347"/>
                  <a:gd name="T27" fmla="*/ 16 h 359"/>
                  <a:gd name="T28" fmla="*/ 120 w 347"/>
                  <a:gd name="T29" fmla="*/ 31 h 359"/>
                  <a:gd name="T30" fmla="*/ 108 w 347"/>
                  <a:gd name="T31" fmla="*/ 37 h 359"/>
                  <a:gd name="T32" fmla="*/ 95 w 347"/>
                  <a:gd name="T33" fmla="*/ 31 h 359"/>
                  <a:gd name="T34" fmla="*/ 79 w 347"/>
                  <a:gd name="T35" fmla="*/ 18 h 359"/>
                  <a:gd name="T36" fmla="*/ 72 w 347"/>
                  <a:gd name="T37" fmla="*/ 16 h 359"/>
                  <a:gd name="T38" fmla="*/ 54 w 347"/>
                  <a:gd name="T39" fmla="*/ 16 h 359"/>
                  <a:gd name="T40" fmla="*/ 39 w 347"/>
                  <a:gd name="T41" fmla="*/ 22 h 359"/>
                  <a:gd name="T42" fmla="*/ 20 w 347"/>
                  <a:gd name="T43" fmla="*/ 16 h 359"/>
                  <a:gd name="T44" fmla="*/ 16 w 347"/>
                  <a:gd name="T45" fmla="*/ 27 h 359"/>
                  <a:gd name="T46" fmla="*/ 16 w 347"/>
                  <a:gd name="T47" fmla="*/ 46 h 359"/>
                  <a:gd name="T48" fmla="*/ 0 w 347"/>
                  <a:gd name="T49" fmla="*/ 49 h 359"/>
                  <a:gd name="T50" fmla="*/ 0 w 347"/>
                  <a:gd name="T51" fmla="*/ 57 h 359"/>
                  <a:gd name="T52" fmla="*/ 12 w 347"/>
                  <a:gd name="T53" fmla="*/ 69 h 359"/>
                  <a:gd name="T54" fmla="*/ 27 w 347"/>
                  <a:gd name="T55" fmla="*/ 63 h 359"/>
                  <a:gd name="T56" fmla="*/ 41 w 347"/>
                  <a:gd name="T57" fmla="*/ 67 h 359"/>
                  <a:gd name="T58" fmla="*/ 45 w 347"/>
                  <a:gd name="T59" fmla="*/ 76 h 359"/>
                  <a:gd name="T60" fmla="*/ 41 w 347"/>
                  <a:gd name="T61" fmla="*/ 83 h 359"/>
                  <a:gd name="T62" fmla="*/ 27 w 347"/>
                  <a:gd name="T63" fmla="*/ 87 h 359"/>
                  <a:gd name="T64" fmla="*/ 27 w 347"/>
                  <a:gd name="T65" fmla="*/ 94 h 359"/>
                  <a:gd name="T66" fmla="*/ 27 w 347"/>
                  <a:gd name="T67" fmla="*/ 106 h 359"/>
                  <a:gd name="T68" fmla="*/ 27 w 347"/>
                  <a:gd name="T69" fmla="*/ 112 h 359"/>
                  <a:gd name="T70" fmla="*/ 27 w 347"/>
                  <a:gd name="T71" fmla="*/ 122 h 359"/>
                  <a:gd name="T72" fmla="*/ 47 w 347"/>
                  <a:gd name="T73" fmla="*/ 126 h 359"/>
                  <a:gd name="T74" fmla="*/ 54 w 347"/>
                  <a:gd name="T75" fmla="*/ 126 h 359"/>
                  <a:gd name="T76" fmla="*/ 79 w 347"/>
                  <a:gd name="T77" fmla="*/ 151 h 359"/>
                  <a:gd name="T78" fmla="*/ 87 w 347"/>
                  <a:gd name="T79" fmla="*/ 164 h 359"/>
                  <a:gd name="T80" fmla="*/ 102 w 347"/>
                  <a:gd name="T81" fmla="*/ 163 h 359"/>
                  <a:gd name="T82" fmla="*/ 129 w 347"/>
                  <a:gd name="T83" fmla="*/ 179 h 359"/>
                  <a:gd name="T84" fmla="*/ 147 w 347"/>
                  <a:gd name="T85" fmla="*/ 194 h 359"/>
                  <a:gd name="T86" fmla="*/ 147 w 347"/>
                  <a:gd name="T87" fmla="*/ 224 h 359"/>
                  <a:gd name="T88" fmla="*/ 152 w 347"/>
                  <a:gd name="T89" fmla="*/ 245 h 359"/>
                  <a:gd name="T90" fmla="*/ 154 w 347"/>
                  <a:gd name="T91" fmla="*/ 275 h 359"/>
                  <a:gd name="T92" fmla="*/ 158 w 347"/>
                  <a:gd name="T93" fmla="*/ 289 h 359"/>
                  <a:gd name="T94" fmla="*/ 166 w 347"/>
                  <a:gd name="T95" fmla="*/ 297 h 359"/>
                  <a:gd name="T96" fmla="*/ 185 w 347"/>
                  <a:gd name="T97" fmla="*/ 302 h 359"/>
                  <a:gd name="T98" fmla="*/ 210 w 347"/>
                  <a:gd name="T99" fmla="*/ 322 h 359"/>
                  <a:gd name="T100" fmla="*/ 222 w 347"/>
                  <a:gd name="T101" fmla="*/ 330 h 359"/>
                  <a:gd name="T102" fmla="*/ 231 w 347"/>
                  <a:gd name="T103" fmla="*/ 342 h 359"/>
                  <a:gd name="T104" fmla="*/ 233 w 347"/>
                  <a:gd name="T105" fmla="*/ 353 h 359"/>
                  <a:gd name="T106" fmla="*/ 241 w 347"/>
                  <a:gd name="T107" fmla="*/ 359 h 359"/>
                  <a:gd name="T108" fmla="*/ 243 w 347"/>
                  <a:gd name="T109" fmla="*/ 351 h 359"/>
                  <a:gd name="T110" fmla="*/ 263 w 347"/>
                  <a:gd name="T111" fmla="*/ 330 h 359"/>
                  <a:gd name="T112" fmla="*/ 285 w 347"/>
                  <a:gd name="T113" fmla="*/ 336 h 359"/>
                  <a:gd name="T114" fmla="*/ 299 w 347"/>
                  <a:gd name="T115" fmla="*/ 322 h 359"/>
                  <a:gd name="T116" fmla="*/ 318 w 347"/>
                  <a:gd name="T117" fmla="*/ 325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7"/>
                  <a:gd name="T178" fmla="*/ 0 h 359"/>
                  <a:gd name="T179" fmla="*/ 347 w 347"/>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7" h="359">
                    <a:moveTo>
                      <a:pt x="347" y="302"/>
                    </a:moveTo>
                    <a:lnTo>
                      <a:pt x="340" y="285"/>
                    </a:lnTo>
                    <a:lnTo>
                      <a:pt x="337" y="241"/>
                    </a:lnTo>
                    <a:lnTo>
                      <a:pt x="333" y="205"/>
                    </a:lnTo>
                    <a:lnTo>
                      <a:pt x="318" y="163"/>
                    </a:lnTo>
                    <a:lnTo>
                      <a:pt x="306" y="143"/>
                    </a:lnTo>
                    <a:lnTo>
                      <a:pt x="283" y="117"/>
                    </a:lnTo>
                    <a:lnTo>
                      <a:pt x="256" y="106"/>
                    </a:lnTo>
                    <a:lnTo>
                      <a:pt x="226" y="82"/>
                    </a:lnTo>
                    <a:lnTo>
                      <a:pt x="195" y="57"/>
                    </a:lnTo>
                    <a:lnTo>
                      <a:pt x="166" y="31"/>
                    </a:lnTo>
                    <a:lnTo>
                      <a:pt x="145" y="10"/>
                    </a:lnTo>
                    <a:lnTo>
                      <a:pt x="129" y="0"/>
                    </a:lnTo>
                    <a:lnTo>
                      <a:pt x="131" y="16"/>
                    </a:lnTo>
                    <a:lnTo>
                      <a:pt x="120" y="31"/>
                    </a:lnTo>
                    <a:lnTo>
                      <a:pt x="108" y="37"/>
                    </a:lnTo>
                    <a:lnTo>
                      <a:pt x="95" y="31"/>
                    </a:lnTo>
                    <a:lnTo>
                      <a:pt x="79" y="18"/>
                    </a:lnTo>
                    <a:lnTo>
                      <a:pt x="72" y="16"/>
                    </a:lnTo>
                    <a:lnTo>
                      <a:pt x="54" y="16"/>
                    </a:lnTo>
                    <a:lnTo>
                      <a:pt x="39" y="22"/>
                    </a:lnTo>
                    <a:lnTo>
                      <a:pt x="20" y="16"/>
                    </a:lnTo>
                    <a:lnTo>
                      <a:pt x="16" y="27"/>
                    </a:lnTo>
                    <a:lnTo>
                      <a:pt x="16" y="46"/>
                    </a:lnTo>
                    <a:lnTo>
                      <a:pt x="0" y="49"/>
                    </a:lnTo>
                    <a:lnTo>
                      <a:pt x="0" y="57"/>
                    </a:lnTo>
                    <a:lnTo>
                      <a:pt x="12" y="69"/>
                    </a:lnTo>
                    <a:lnTo>
                      <a:pt x="27" y="63"/>
                    </a:lnTo>
                    <a:lnTo>
                      <a:pt x="41" y="67"/>
                    </a:lnTo>
                    <a:lnTo>
                      <a:pt x="45" y="76"/>
                    </a:lnTo>
                    <a:lnTo>
                      <a:pt x="41" y="83"/>
                    </a:lnTo>
                    <a:lnTo>
                      <a:pt x="27" y="87"/>
                    </a:lnTo>
                    <a:lnTo>
                      <a:pt x="27" y="94"/>
                    </a:lnTo>
                    <a:lnTo>
                      <a:pt x="27" y="106"/>
                    </a:lnTo>
                    <a:lnTo>
                      <a:pt x="27" y="112"/>
                    </a:lnTo>
                    <a:lnTo>
                      <a:pt x="27" y="122"/>
                    </a:lnTo>
                    <a:lnTo>
                      <a:pt x="47" y="126"/>
                    </a:lnTo>
                    <a:lnTo>
                      <a:pt x="54" y="126"/>
                    </a:lnTo>
                    <a:lnTo>
                      <a:pt x="79" y="151"/>
                    </a:lnTo>
                    <a:lnTo>
                      <a:pt x="87" y="164"/>
                    </a:lnTo>
                    <a:lnTo>
                      <a:pt x="102" y="163"/>
                    </a:lnTo>
                    <a:lnTo>
                      <a:pt x="129" y="179"/>
                    </a:lnTo>
                    <a:lnTo>
                      <a:pt x="147" y="194"/>
                    </a:lnTo>
                    <a:lnTo>
                      <a:pt x="147" y="224"/>
                    </a:lnTo>
                    <a:lnTo>
                      <a:pt x="152" y="245"/>
                    </a:lnTo>
                    <a:lnTo>
                      <a:pt x="154" y="275"/>
                    </a:lnTo>
                    <a:lnTo>
                      <a:pt x="158" y="289"/>
                    </a:lnTo>
                    <a:lnTo>
                      <a:pt x="166" y="297"/>
                    </a:lnTo>
                    <a:lnTo>
                      <a:pt x="185" y="302"/>
                    </a:lnTo>
                    <a:lnTo>
                      <a:pt x="210" y="322"/>
                    </a:lnTo>
                    <a:lnTo>
                      <a:pt x="222" y="330"/>
                    </a:lnTo>
                    <a:lnTo>
                      <a:pt x="231" y="342"/>
                    </a:lnTo>
                    <a:lnTo>
                      <a:pt x="233" y="353"/>
                    </a:lnTo>
                    <a:lnTo>
                      <a:pt x="241" y="359"/>
                    </a:lnTo>
                    <a:lnTo>
                      <a:pt x="243" y="351"/>
                    </a:lnTo>
                    <a:lnTo>
                      <a:pt x="263" y="330"/>
                    </a:lnTo>
                    <a:lnTo>
                      <a:pt x="285" y="336"/>
                    </a:lnTo>
                    <a:lnTo>
                      <a:pt x="299" y="322"/>
                    </a:lnTo>
                    <a:lnTo>
                      <a:pt x="318" y="325"/>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3" name="Freeform 79"/>
              <p:cNvSpPr>
                <a:spLocks/>
              </p:cNvSpPr>
              <p:nvPr/>
            </p:nvSpPr>
            <p:spPr bwMode="auto">
              <a:xfrm>
                <a:off x="3270333" y="4351115"/>
                <a:ext cx="522936" cy="458809"/>
              </a:xfrm>
              <a:custGeom>
                <a:avLst/>
                <a:gdLst>
                  <a:gd name="T0" fmla="*/ 108 w 530"/>
                  <a:gd name="T1" fmla="*/ 17 h 456"/>
                  <a:gd name="T2" fmla="*/ 97 w 530"/>
                  <a:gd name="T3" fmla="*/ 40 h 456"/>
                  <a:gd name="T4" fmla="*/ 118 w 530"/>
                  <a:gd name="T5" fmla="*/ 50 h 456"/>
                  <a:gd name="T6" fmla="*/ 145 w 530"/>
                  <a:gd name="T7" fmla="*/ 50 h 456"/>
                  <a:gd name="T8" fmla="*/ 161 w 530"/>
                  <a:gd name="T9" fmla="*/ 75 h 456"/>
                  <a:gd name="T10" fmla="*/ 168 w 530"/>
                  <a:gd name="T11" fmla="*/ 90 h 456"/>
                  <a:gd name="T12" fmla="*/ 185 w 530"/>
                  <a:gd name="T13" fmla="*/ 105 h 456"/>
                  <a:gd name="T14" fmla="*/ 197 w 530"/>
                  <a:gd name="T15" fmla="*/ 117 h 456"/>
                  <a:gd name="T16" fmla="*/ 224 w 530"/>
                  <a:gd name="T17" fmla="*/ 117 h 456"/>
                  <a:gd name="T18" fmla="*/ 253 w 530"/>
                  <a:gd name="T19" fmla="*/ 105 h 456"/>
                  <a:gd name="T20" fmla="*/ 276 w 530"/>
                  <a:gd name="T21" fmla="*/ 92 h 456"/>
                  <a:gd name="T22" fmla="*/ 303 w 530"/>
                  <a:gd name="T23" fmla="*/ 87 h 456"/>
                  <a:gd name="T24" fmla="*/ 328 w 530"/>
                  <a:gd name="T25" fmla="*/ 62 h 456"/>
                  <a:gd name="T26" fmla="*/ 347 w 530"/>
                  <a:gd name="T27" fmla="*/ 62 h 456"/>
                  <a:gd name="T28" fmla="*/ 369 w 530"/>
                  <a:gd name="T29" fmla="*/ 56 h 456"/>
                  <a:gd name="T30" fmla="*/ 397 w 530"/>
                  <a:gd name="T31" fmla="*/ 56 h 456"/>
                  <a:gd name="T32" fmla="*/ 382 w 530"/>
                  <a:gd name="T33" fmla="*/ 68 h 456"/>
                  <a:gd name="T34" fmla="*/ 360 w 530"/>
                  <a:gd name="T35" fmla="*/ 79 h 456"/>
                  <a:gd name="T36" fmla="*/ 337 w 530"/>
                  <a:gd name="T37" fmla="*/ 99 h 456"/>
                  <a:gd name="T38" fmla="*/ 341 w 530"/>
                  <a:gd name="T39" fmla="*/ 117 h 456"/>
                  <a:gd name="T40" fmla="*/ 328 w 530"/>
                  <a:gd name="T41" fmla="*/ 129 h 456"/>
                  <a:gd name="T42" fmla="*/ 337 w 530"/>
                  <a:gd name="T43" fmla="*/ 162 h 456"/>
                  <a:gd name="T44" fmla="*/ 337 w 530"/>
                  <a:gd name="T45" fmla="*/ 182 h 456"/>
                  <a:gd name="T46" fmla="*/ 328 w 530"/>
                  <a:gd name="T47" fmla="*/ 225 h 456"/>
                  <a:gd name="T48" fmla="*/ 360 w 530"/>
                  <a:gd name="T49" fmla="*/ 231 h 456"/>
                  <a:gd name="T50" fmla="*/ 405 w 530"/>
                  <a:gd name="T51" fmla="*/ 248 h 456"/>
                  <a:gd name="T52" fmla="*/ 468 w 530"/>
                  <a:gd name="T53" fmla="*/ 294 h 456"/>
                  <a:gd name="T54" fmla="*/ 501 w 530"/>
                  <a:gd name="T55" fmla="*/ 302 h 456"/>
                  <a:gd name="T56" fmla="*/ 528 w 530"/>
                  <a:gd name="T57" fmla="*/ 339 h 456"/>
                  <a:gd name="T58" fmla="*/ 528 w 530"/>
                  <a:gd name="T59" fmla="*/ 364 h 456"/>
                  <a:gd name="T60" fmla="*/ 518 w 530"/>
                  <a:gd name="T61" fmla="*/ 377 h 456"/>
                  <a:gd name="T62" fmla="*/ 503 w 530"/>
                  <a:gd name="T63" fmla="*/ 380 h 456"/>
                  <a:gd name="T64" fmla="*/ 501 w 530"/>
                  <a:gd name="T65" fmla="*/ 407 h 456"/>
                  <a:gd name="T66" fmla="*/ 484 w 530"/>
                  <a:gd name="T67" fmla="*/ 427 h 456"/>
                  <a:gd name="T68" fmla="*/ 478 w 530"/>
                  <a:gd name="T69" fmla="*/ 446 h 456"/>
                  <a:gd name="T70" fmla="*/ 441 w 530"/>
                  <a:gd name="T71" fmla="*/ 456 h 456"/>
                  <a:gd name="T72" fmla="*/ 416 w 530"/>
                  <a:gd name="T73" fmla="*/ 437 h 456"/>
                  <a:gd name="T74" fmla="*/ 372 w 530"/>
                  <a:gd name="T75" fmla="*/ 421 h 456"/>
                  <a:gd name="T76" fmla="*/ 315 w 530"/>
                  <a:gd name="T77" fmla="*/ 427 h 456"/>
                  <a:gd name="T78" fmla="*/ 295 w 530"/>
                  <a:gd name="T79" fmla="*/ 394 h 456"/>
                  <a:gd name="T80" fmla="*/ 247 w 530"/>
                  <a:gd name="T81" fmla="*/ 366 h 456"/>
                  <a:gd name="T82" fmla="*/ 188 w 530"/>
                  <a:gd name="T83" fmla="*/ 321 h 456"/>
                  <a:gd name="T84" fmla="*/ 134 w 530"/>
                  <a:gd name="T85" fmla="*/ 258 h 456"/>
                  <a:gd name="T86" fmla="*/ 100 w 530"/>
                  <a:gd name="T87" fmla="*/ 219 h 456"/>
                  <a:gd name="T88" fmla="*/ 56 w 530"/>
                  <a:gd name="T89" fmla="*/ 169 h 456"/>
                  <a:gd name="T90" fmla="*/ 0 w 530"/>
                  <a:gd name="T91" fmla="*/ 117 h 456"/>
                  <a:gd name="T92" fmla="*/ 32 w 530"/>
                  <a:gd name="T93" fmla="*/ 85 h 456"/>
                  <a:gd name="T94" fmla="*/ 41 w 530"/>
                  <a:gd name="T95" fmla="*/ 50 h 456"/>
                  <a:gd name="T96" fmla="*/ 66 w 530"/>
                  <a:gd name="T97" fmla="*/ 34 h 456"/>
                  <a:gd name="T98" fmla="*/ 66 w 530"/>
                  <a:gd name="T99" fmla="*/ 11 h 4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0"/>
                  <a:gd name="T151" fmla="*/ 0 h 456"/>
                  <a:gd name="T152" fmla="*/ 530 w 530"/>
                  <a:gd name="T153" fmla="*/ 456 h 4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0" h="456">
                    <a:moveTo>
                      <a:pt x="93" y="11"/>
                    </a:moveTo>
                    <a:lnTo>
                      <a:pt x="108" y="17"/>
                    </a:lnTo>
                    <a:lnTo>
                      <a:pt x="108" y="24"/>
                    </a:lnTo>
                    <a:lnTo>
                      <a:pt x="97" y="40"/>
                    </a:lnTo>
                    <a:lnTo>
                      <a:pt x="106" y="56"/>
                    </a:lnTo>
                    <a:lnTo>
                      <a:pt x="118" y="50"/>
                    </a:lnTo>
                    <a:lnTo>
                      <a:pt x="139" y="50"/>
                    </a:lnTo>
                    <a:lnTo>
                      <a:pt x="145" y="50"/>
                    </a:lnTo>
                    <a:lnTo>
                      <a:pt x="156" y="62"/>
                    </a:lnTo>
                    <a:lnTo>
                      <a:pt x="161" y="75"/>
                    </a:lnTo>
                    <a:lnTo>
                      <a:pt x="161" y="85"/>
                    </a:lnTo>
                    <a:lnTo>
                      <a:pt x="168" y="90"/>
                    </a:lnTo>
                    <a:lnTo>
                      <a:pt x="174" y="90"/>
                    </a:lnTo>
                    <a:lnTo>
                      <a:pt x="185" y="105"/>
                    </a:lnTo>
                    <a:lnTo>
                      <a:pt x="190" y="115"/>
                    </a:lnTo>
                    <a:lnTo>
                      <a:pt x="197" y="117"/>
                    </a:lnTo>
                    <a:lnTo>
                      <a:pt x="218" y="115"/>
                    </a:lnTo>
                    <a:lnTo>
                      <a:pt x="224" y="117"/>
                    </a:lnTo>
                    <a:lnTo>
                      <a:pt x="237" y="117"/>
                    </a:lnTo>
                    <a:lnTo>
                      <a:pt x="253" y="105"/>
                    </a:lnTo>
                    <a:lnTo>
                      <a:pt x="268" y="92"/>
                    </a:lnTo>
                    <a:lnTo>
                      <a:pt x="276" y="92"/>
                    </a:lnTo>
                    <a:lnTo>
                      <a:pt x="295" y="92"/>
                    </a:lnTo>
                    <a:lnTo>
                      <a:pt x="303" y="87"/>
                    </a:lnTo>
                    <a:lnTo>
                      <a:pt x="322" y="62"/>
                    </a:lnTo>
                    <a:lnTo>
                      <a:pt x="328" y="62"/>
                    </a:lnTo>
                    <a:lnTo>
                      <a:pt x="333" y="68"/>
                    </a:lnTo>
                    <a:lnTo>
                      <a:pt x="347" y="62"/>
                    </a:lnTo>
                    <a:lnTo>
                      <a:pt x="362" y="62"/>
                    </a:lnTo>
                    <a:lnTo>
                      <a:pt x="369" y="56"/>
                    </a:lnTo>
                    <a:lnTo>
                      <a:pt x="389" y="48"/>
                    </a:lnTo>
                    <a:lnTo>
                      <a:pt x="397" y="56"/>
                    </a:lnTo>
                    <a:lnTo>
                      <a:pt x="393" y="62"/>
                    </a:lnTo>
                    <a:lnTo>
                      <a:pt x="382" y="68"/>
                    </a:lnTo>
                    <a:lnTo>
                      <a:pt x="376" y="79"/>
                    </a:lnTo>
                    <a:lnTo>
                      <a:pt x="360" y="79"/>
                    </a:lnTo>
                    <a:lnTo>
                      <a:pt x="342" y="87"/>
                    </a:lnTo>
                    <a:lnTo>
                      <a:pt x="337" y="99"/>
                    </a:lnTo>
                    <a:lnTo>
                      <a:pt x="337" y="107"/>
                    </a:lnTo>
                    <a:lnTo>
                      <a:pt x="341" y="117"/>
                    </a:lnTo>
                    <a:lnTo>
                      <a:pt x="328" y="120"/>
                    </a:lnTo>
                    <a:lnTo>
                      <a:pt x="328" y="129"/>
                    </a:lnTo>
                    <a:lnTo>
                      <a:pt x="322" y="140"/>
                    </a:lnTo>
                    <a:lnTo>
                      <a:pt x="337" y="162"/>
                    </a:lnTo>
                    <a:lnTo>
                      <a:pt x="337" y="169"/>
                    </a:lnTo>
                    <a:lnTo>
                      <a:pt x="337" y="182"/>
                    </a:lnTo>
                    <a:lnTo>
                      <a:pt x="328" y="207"/>
                    </a:lnTo>
                    <a:lnTo>
                      <a:pt x="328" y="225"/>
                    </a:lnTo>
                    <a:lnTo>
                      <a:pt x="341" y="233"/>
                    </a:lnTo>
                    <a:lnTo>
                      <a:pt x="360" y="231"/>
                    </a:lnTo>
                    <a:lnTo>
                      <a:pt x="389" y="238"/>
                    </a:lnTo>
                    <a:lnTo>
                      <a:pt x="405" y="248"/>
                    </a:lnTo>
                    <a:lnTo>
                      <a:pt x="428" y="268"/>
                    </a:lnTo>
                    <a:lnTo>
                      <a:pt x="468" y="294"/>
                    </a:lnTo>
                    <a:lnTo>
                      <a:pt x="482" y="294"/>
                    </a:lnTo>
                    <a:lnTo>
                      <a:pt x="501" y="302"/>
                    </a:lnTo>
                    <a:lnTo>
                      <a:pt x="520" y="319"/>
                    </a:lnTo>
                    <a:lnTo>
                      <a:pt x="528" y="339"/>
                    </a:lnTo>
                    <a:lnTo>
                      <a:pt x="530" y="354"/>
                    </a:lnTo>
                    <a:lnTo>
                      <a:pt x="528" y="364"/>
                    </a:lnTo>
                    <a:lnTo>
                      <a:pt x="528" y="372"/>
                    </a:lnTo>
                    <a:lnTo>
                      <a:pt x="518" y="377"/>
                    </a:lnTo>
                    <a:lnTo>
                      <a:pt x="509" y="380"/>
                    </a:lnTo>
                    <a:lnTo>
                      <a:pt x="503" y="380"/>
                    </a:lnTo>
                    <a:lnTo>
                      <a:pt x="501" y="394"/>
                    </a:lnTo>
                    <a:lnTo>
                      <a:pt x="501" y="407"/>
                    </a:lnTo>
                    <a:lnTo>
                      <a:pt x="495" y="419"/>
                    </a:lnTo>
                    <a:lnTo>
                      <a:pt x="484" y="427"/>
                    </a:lnTo>
                    <a:lnTo>
                      <a:pt x="478" y="437"/>
                    </a:lnTo>
                    <a:lnTo>
                      <a:pt x="478" y="446"/>
                    </a:lnTo>
                    <a:lnTo>
                      <a:pt x="464" y="450"/>
                    </a:lnTo>
                    <a:lnTo>
                      <a:pt x="441" y="456"/>
                    </a:lnTo>
                    <a:lnTo>
                      <a:pt x="432" y="450"/>
                    </a:lnTo>
                    <a:lnTo>
                      <a:pt x="416" y="437"/>
                    </a:lnTo>
                    <a:lnTo>
                      <a:pt x="393" y="425"/>
                    </a:lnTo>
                    <a:lnTo>
                      <a:pt x="372" y="421"/>
                    </a:lnTo>
                    <a:lnTo>
                      <a:pt x="342" y="425"/>
                    </a:lnTo>
                    <a:lnTo>
                      <a:pt x="315" y="427"/>
                    </a:lnTo>
                    <a:lnTo>
                      <a:pt x="295" y="405"/>
                    </a:lnTo>
                    <a:lnTo>
                      <a:pt x="295" y="394"/>
                    </a:lnTo>
                    <a:lnTo>
                      <a:pt x="276" y="374"/>
                    </a:lnTo>
                    <a:lnTo>
                      <a:pt x="247" y="366"/>
                    </a:lnTo>
                    <a:lnTo>
                      <a:pt x="220" y="349"/>
                    </a:lnTo>
                    <a:lnTo>
                      <a:pt x="188" y="321"/>
                    </a:lnTo>
                    <a:lnTo>
                      <a:pt x="147" y="283"/>
                    </a:lnTo>
                    <a:lnTo>
                      <a:pt x="134" y="258"/>
                    </a:lnTo>
                    <a:lnTo>
                      <a:pt x="116" y="244"/>
                    </a:lnTo>
                    <a:lnTo>
                      <a:pt x="100" y="219"/>
                    </a:lnTo>
                    <a:lnTo>
                      <a:pt x="83" y="197"/>
                    </a:lnTo>
                    <a:lnTo>
                      <a:pt x="56" y="169"/>
                    </a:lnTo>
                    <a:lnTo>
                      <a:pt x="32" y="144"/>
                    </a:lnTo>
                    <a:lnTo>
                      <a:pt x="0" y="117"/>
                    </a:lnTo>
                    <a:lnTo>
                      <a:pt x="20" y="99"/>
                    </a:lnTo>
                    <a:lnTo>
                      <a:pt x="32" y="85"/>
                    </a:lnTo>
                    <a:lnTo>
                      <a:pt x="41" y="68"/>
                    </a:lnTo>
                    <a:lnTo>
                      <a:pt x="41" y="50"/>
                    </a:lnTo>
                    <a:lnTo>
                      <a:pt x="56" y="45"/>
                    </a:lnTo>
                    <a:lnTo>
                      <a:pt x="66" y="34"/>
                    </a:lnTo>
                    <a:lnTo>
                      <a:pt x="72" y="28"/>
                    </a:lnTo>
                    <a:lnTo>
                      <a:pt x="66" y="11"/>
                    </a:lnTo>
                    <a:lnTo>
                      <a:pt x="77" y="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4" name="Freeform 83"/>
              <p:cNvSpPr>
                <a:spLocks/>
              </p:cNvSpPr>
              <p:nvPr/>
            </p:nvSpPr>
            <p:spPr bwMode="auto">
              <a:xfrm>
                <a:off x="2857905" y="3713208"/>
                <a:ext cx="696590" cy="383348"/>
              </a:xfrm>
              <a:custGeom>
                <a:avLst/>
                <a:gdLst>
                  <a:gd name="T0" fmla="*/ 677 w 706"/>
                  <a:gd name="T1" fmla="*/ 313 h 381"/>
                  <a:gd name="T2" fmla="*/ 654 w 706"/>
                  <a:gd name="T3" fmla="*/ 267 h 381"/>
                  <a:gd name="T4" fmla="*/ 631 w 706"/>
                  <a:gd name="T5" fmla="*/ 230 h 381"/>
                  <a:gd name="T6" fmla="*/ 620 w 706"/>
                  <a:gd name="T7" fmla="*/ 205 h 381"/>
                  <a:gd name="T8" fmla="*/ 631 w 706"/>
                  <a:gd name="T9" fmla="*/ 173 h 381"/>
                  <a:gd name="T10" fmla="*/ 629 w 706"/>
                  <a:gd name="T11" fmla="*/ 136 h 381"/>
                  <a:gd name="T12" fmla="*/ 629 w 706"/>
                  <a:gd name="T13" fmla="*/ 112 h 381"/>
                  <a:gd name="T14" fmla="*/ 593 w 706"/>
                  <a:gd name="T15" fmla="*/ 85 h 381"/>
                  <a:gd name="T16" fmla="*/ 557 w 706"/>
                  <a:gd name="T17" fmla="*/ 85 h 381"/>
                  <a:gd name="T18" fmla="*/ 534 w 706"/>
                  <a:gd name="T19" fmla="*/ 97 h 381"/>
                  <a:gd name="T20" fmla="*/ 482 w 706"/>
                  <a:gd name="T21" fmla="*/ 91 h 381"/>
                  <a:gd name="T22" fmla="*/ 443 w 706"/>
                  <a:gd name="T23" fmla="*/ 78 h 381"/>
                  <a:gd name="T24" fmla="*/ 412 w 706"/>
                  <a:gd name="T25" fmla="*/ 73 h 381"/>
                  <a:gd name="T26" fmla="*/ 349 w 706"/>
                  <a:gd name="T27" fmla="*/ 78 h 381"/>
                  <a:gd name="T28" fmla="*/ 310 w 706"/>
                  <a:gd name="T29" fmla="*/ 55 h 381"/>
                  <a:gd name="T30" fmla="*/ 285 w 706"/>
                  <a:gd name="T31" fmla="*/ 67 h 381"/>
                  <a:gd name="T32" fmla="*/ 260 w 706"/>
                  <a:gd name="T33" fmla="*/ 53 h 381"/>
                  <a:gd name="T34" fmla="*/ 220 w 706"/>
                  <a:gd name="T35" fmla="*/ 53 h 381"/>
                  <a:gd name="T36" fmla="*/ 179 w 706"/>
                  <a:gd name="T37" fmla="*/ 26 h 381"/>
                  <a:gd name="T38" fmla="*/ 140 w 706"/>
                  <a:gd name="T39" fmla="*/ 10 h 381"/>
                  <a:gd name="T40" fmla="*/ 106 w 706"/>
                  <a:gd name="T41" fmla="*/ 8 h 381"/>
                  <a:gd name="T42" fmla="*/ 77 w 706"/>
                  <a:gd name="T43" fmla="*/ 0 h 381"/>
                  <a:gd name="T44" fmla="*/ 60 w 706"/>
                  <a:gd name="T45" fmla="*/ 14 h 381"/>
                  <a:gd name="T46" fmla="*/ 52 w 706"/>
                  <a:gd name="T47" fmla="*/ 67 h 381"/>
                  <a:gd name="T48" fmla="*/ 37 w 706"/>
                  <a:gd name="T49" fmla="*/ 97 h 381"/>
                  <a:gd name="T50" fmla="*/ 12 w 706"/>
                  <a:gd name="T51" fmla="*/ 126 h 381"/>
                  <a:gd name="T52" fmla="*/ 16 w 706"/>
                  <a:gd name="T53" fmla="*/ 147 h 381"/>
                  <a:gd name="T54" fmla="*/ 52 w 706"/>
                  <a:gd name="T55" fmla="*/ 155 h 381"/>
                  <a:gd name="T56" fmla="*/ 70 w 706"/>
                  <a:gd name="T57" fmla="*/ 187 h 381"/>
                  <a:gd name="T58" fmla="*/ 104 w 706"/>
                  <a:gd name="T59" fmla="*/ 199 h 381"/>
                  <a:gd name="T60" fmla="*/ 108 w 706"/>
                  <a:gd name="T61" fmla="*/ 236 h 381"/>
                  <a:gd name="T62" fmla="*/ 127 w 706"/>
                  <a:gd name="T63" fmla="*/ 254 h 381"/>
                  <a:gd name="T64" fmla="*/ 145 w 706"/>
                  <a:gd name="T65" fmla="*/ 240 h 381"/>
                  <a:gd name="T66" fmla="*/ 162 w 706"/>
                  <a:gd name="T67" fmla="*/ 216 h 381"/>
                  <a:gd name="T68" fmla="*/ 174 w 706"/>
                  <a:gd name="T69" fmla="*/ 218 h 381"/>
                  <a:gd name="T70" fmla="*/ 214 w 706"/>
                  <a:gd name="T71" fmla="*/ 237 h 381"/>
                  <a:gd name="T72" fmla="*/ 267 w 706"/>
                  <a:gd name="T73" fmla="*/ 246 h 381"/>
                  <a:gd name="T74" fmla="*/ 314 w 706"/>
                  <a:gd name="T75" fmla="*/ 269 h 381"/>
                  <a:gd name="T76" fmla="*/ 343 w 706"/>
                  <a:gd name="T77" fmla="*/ 291 h 381"/>
                  <a:gd name="T78" fmla="*/ 385 w 706"/>
                  <a:gd name="T79" fmla="*/ 291 h 381"/>
                  <a:gd name="T80" fmla="*/ 418 w 706"/>
                  <a:gd name="T81" fmla="*/ 309 h 381"/>
                  <a:gd name="T82" fmla="*/ 451 w 706"/>
                  <a:gd name="T83" fmla="*/ 309 h 381"/>
                  <a:gd name="T84" fmla="*/ 485 w 706"/>
                  <a:gd name="T85" fmla="*/ 309 h 381"/>
                  <a:gd name="T86" fmla="*/ 507 w 706"/>
                  <a:gd name="T87" fmla="*/ 313 h 381"/>
                  <a:gd name="T88" fmla="*/ 507 w 706"/>
                  <a:gd name="T89" fmla="*/ 344 h 381"/>
                  <a:gd name="T90" fmla="*/ 541 w 706"/>
                  <a:gd name="T91" fmla="*/ 353 h 381"/>
                  <a:gd name="T92" fmla="*/ 564 w 706"/>
                  <a:gd name="T93" fmla="*/ 374 h 381"/>
                  <a:gd name="T94" fmla="*/ 587 w 706"/>
                  <a:gd name="T95" fmla="*/ 374 h 381"/>
                  <a:gd name="T96" fmla="*/ 595 w 706"/>
                  <a:gd name="T97" fmla="*/ 347 h 381"/>
                  <a:gd name="T98" fmla="*/ 631 w 706"/>
                  <a:gd name="T99" fmla="*/ 347 h 381"/>
                  <a:gd name="T100" fmla="*/ 663 w 706"/>
                  <a:gd name="T101" fmla="*/ 358 h 381"/>
                  <a:gd name="T102" fmla="*/ 686 w 706"/>
                  <a:gd name="T103" fmla="*/ 368 h 381"/>
                  <a:gd name="T104" fmla="*/ 706 w 706"/>
                  <a:gd name="T105" fmla="*/ 34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6"/>
                  <a:gd name="T160" fmla="*/ 0 h 381"/>
                  <a:gd name="T161" fmla="*/ 706 w 706"/>
                  <a:gd name="T162" fmla="*/ 381 h 3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6" h="381">
                    <a:moveTo>
                      <a:pt x="699" y="329"/>
                    </a:moveTo>
                    <a:lnTo>
                      <a:pt x="677" y="313"/>
                    </a:lnTo>
                    <a:lnTo>
                      <a:pt x="666" y="299"/>
                    </a:lnTo>
                    <a:lnTo>
                      <a:pt x="654" y="267"/>
                    </a:lnTo>
                    <a:lnTo>
                      <a:pt x="647" y="254"/>
                    </a:lnTo>
                    <a:lnTo>
                      <a:pt x="631" y="230"/>
                    </a:lnTo>
                    <a:lnTo>
                      <a:pt x="620" y="218"/>
                    </a:lnTo>
                    <a:lnTo>
                      <a:pt x="620" y="205"/>
                    </a:lnTo>
                    <a:lnTo>
                      <a:pt x="634" y="193"/>
                    </a:lnTo>
                    <a:lnTo>
                      <a:pt x="631" y="173"/>
                    </a:lnTo>
                    <a:lnTo>
                      <a:pt x="631" y="151"/>
                    </a:lnTo>
                    <a:lnTo>
                      <a:pt x="629" y="136"/>
                    </a:lnTo>
                    <a:lnTo>
                      <a:pt x="636" y="124"/>
                    </a:lnTo>
                    <a:lnTo>
                      <a:pt x="629" y="112"/>
                    </a:lnTo>
                    <a:lnTo>
                      <a:pt x="609" y="89"/>
                    </a:lnTo>
                    <a:lnTo>
                      <a:pt x="593" y="85"/>
                    </a:lnTo>
                    <a:lnTo>
                      <a:pt x="572" y="78"/>
                    </a:lnTo>
                    <a:lnTo>
                      <a:pt x="557" y="85"/>
                    </a:lnTo>
                    <a:lnTo>
                      <a:pt x="547" y="95"/>
                    </a:lnTo>
                    <a:lnTo>
                      <a:pt x="534" y="97"/>
                    </a:lnTo>
                    <a:lnTo>
                      <a:pt x="520" y="91"/>
                    </a:lnTo>
                    <a:lnTo>
                      <a:pt x="482" y="91"/>
                    </a:lnTo>
                    <a:lnTo>
                      <a:pt x="460" y="83"/>
                    </a:lnTo>
                    <a:lnTo>
                      <a:pt x="443" y="78"/>
                    </a:lnTo>
                    <a:lnTo>
                      <a:pt x="428" y="65"/>
                    </a:lnTo>
                    <a:lnTo>
                      <a:pt x="412" y="73"/>
                    </a:lnTo>
                    <a:lnTo>
                      <a:pt x="385" y="73"/>
                    </a:lnTo>
                    <a:lnTo>
                      <a:pt x="349" y="78"/>
                    </a:lnTo>
                    <a:lnTo>
                      <a:pt x="331" y="73"/>
                    </a:lnTo>
                    <a:lnTo>
                      <a:pt x="310" y="55"/>
                    </a:lnTo>
                    <a:lnTo>
                      <a:pt x="297" y="65"/>
                    </a:lnTo>
                    <a:lnTo>
                      <a:pt x="285" y="67"/>
                    </a:lnTo>
                    <a:lnTo>
                      <a:pt x="267" y="59"/>
                    </a:lnTo>
                    <a:lnTo>
                      <a:pt x="260" y="53"/>
                    </a:lnTo>
                    <a:lnTo>
                      <a:pt x="239" y="55"/>
                    </a:lnTo>
                    <a:lnTo>
                      <a:pt x="220" y="53"/>
                    </a:lnTo>
                    <a:lnTo>
                      <a:pt x="206" y="44"/>
                    </a:lnTo>
                    <a:lnTo>
                      <a:pt x="179" y="26"/>
                    </a:lnTo>
                    <a:lnTo>
                      <a:pt x="154" y="8"/>
                    </a:lnTo>
                    <a:lnTo>
                      <a:pt x="140" y="10"/>
                    </a:lnTo>
                    <a:lnTo>
                      <a:pt x="120" y="16"/>
                    </a:lnTo>
                    <a:lnTo>
                      <a:pt x="106" y="8"/>
                    </a:lnTo>
                    <a:lnTo>
                      <a:pt x="91" y="0"/>
                    </a:lnTo>
                    <a:lnTo>
                      <a:pt x="77" y="0"/>
                    </a:lnTo>
                    <a:lnTo>
                      <a:pt x="64" y="8"/>
                    </a:lnTo>
                    <a:lnTo>
                      <a:pt x="60" y="14"/>
                    </a:lnTo>
                    <a:lnTo>
                      <a:pt x="60" y="41"/>
                    </a:lnTo>
                    <a:lnTo>
                      <a:pt x="52" y="67"/>
                    </a:lnTo>
                    <a:lnTo>
                      <a:pt x="45" y="85"/>
                    </a:lnTo>
                    <a:lnTo>
                      <a:pt x="37" y="97"/>
                    </a:lnTo>
                    <a:lnTo>
                      <a:pt x="27" y="116"/>
                    </a:lnTo>
                    <a:lnTo>
                      <a:pt x="12" y="126"/>
                    </a:lnTo>
                    <a:lnTo>
                      <a:pt x="0" y="136"/>
                    </a:lnTo>
                    <a:lnTo>
                      <a:pt x="16" y="147"/>
                    </a:lnTo>
                    <a:lnTo>
                      <a:pt x="33" y="151"/>
                    </a:lnTo>
                    <a:lnTo>
                      <a:pt x="52" y="155"/>
                    </a:lnTo>
                    <a:lnTo>
                      <a:pt x="50" y="177"/>
                    </a:lnTo>
                    <a:lnTo>
                      <a:pt x="70" y="187"/>
                    </a:lnTo>
                    <a:lnTo>
                      <a:pt x="97" y="196"/>
                    </a:lnTo>
                    <a:lnTo>
                      <a:pt x="104" y="199"/>
                    </a:lnTo>
                    <a:lnTo>
                      <a:pt x="106" y="211"/>
                    </a:lnTo>
                    <a:lnTo>
                      <a:pt x="108" y="236"/>
                    </a:lnTo>
                    <a:lnTo>
                      <a:pt x="112" y="248"/>
                    </a:lnTo>
                    <a:lnTo>
                      <a:pt x="127" y="254"/>
                    </a:lnTo>
                    <a:lnTo>
                      <a:pt x="141" y="252"/>
                    </a:lnTo>
                    <a:lnTo>
                      <a:pt x="145" y="240"/>
                    </a:lnTo>
                    <a:lnTo>
                      <a:pt x="145" y="228"/>
                    </a:lnTo>
                    <a:lnTo>
                      <a:pt x="162" y="216"/>
                    </a:lnTo>
                    <a:lnTo>
                      <a:pt x="168" y="211"/>
                    </a:lnTo>
                    <a:lnTo>
                      <a:pt x="174" y="218"/>
                    </a:lnTo>
                    <a:lnTo>
                      <a:pt x="192" y="230"/>
                    </a:lnTo>
                    <a:lnTo>
                      <a:pt x="214" y="237"/>
                    </a:lnTo>
                    <a:lnTo>
                      <a:pt x="245" y="242"/>
                    </a:lnTo>
                    <a:lnTo>
                      <a:pt x="267" y="246"/>
                    </a:lnTo>
                    <a:lnTo>
                      <a:pt x="297" y="258"/>
                    </a:lnTo>
                    <a:lnTo>
                      <a:pt x="314" y="269"/>
                    </a:lnTo>
                    <a:lnTo>
                      <a:pt x="333" y="287"/>
                    </a:lnTo>
                    <a:lnTo>
                      <a:pt x="343" y="291"/>
                    </a:lnTo>
                    <a:lnTo>
                      <a:pt x="371" y="291"/>
                    </a:lnTo>
                    <a:lnTo>
                      <a:pt x="385" y="291"/>
                    </a:lnTo>
                    <a:lnTo>
                      <a:pt x="403" y="305"/>
                    </a:lnTo>
                    <a:lnTo>
                      <a:pt x="418" y="309"/>
                    </a:lnTo>
                    <a:lnTo>
                      <a:pt x="439" y="305"/>
                    </a:lnTo>
                    <a:lnTo>
                      <a:pt x="451" y="309"/>
                    </a:lnTo>
                    <a:lnTo>
                      <a:pt x="462" y="309"/>
                    </a:lnTo>
                    <a:lnTo>
                      <a:pt x="485" y="309"/>
                    </a:lnTo>
                    <a:lnTo>
                      <a:pt x="491" y="303"/>
                    </a:lnTo>
                    <a:lnTo>
                      <a:pt x="507" y="313"/>
                    </a:lnTo>
                    <a:lnTo>
                      <a:pt x="507" y="325"/>
                    </a:lnTo>
                    <a:lnTo>
                      <a:pt x="507" y="344"/>
                    </a:lnTo>
                    <a:lnTo>
                      <a:pt x="518" y="349"/>
                    </a:lnTo>
                    <a:lnTo>
                      <a:pt x="541" y="353"/>
                    </a:lnTo>
                    <a:lnTo>
                      <a:pt x="553" y="364"/>
                    </a:lnTo>
                    <a:lnTo>
                      <a:pt x="564" y="374"/>
                    </a:lnTo>
                    <a:lnTo>
                      <a:pt x="575" y="381"/>
                    </a:lnTo>
                    <a:lnTo>
                      <a:pt x="587" y="374"/>
                    </a:lnTo>
                    <a:lnTo>
                      <a:pt x="591" y="358"/>
                    </a:lnTo>
                    <a:lnTo>
                      <a:pt x="595" y="347"/>
                    </a:lnTo>
                    <a:lnTo>
                      <a:pt x="611" y="351"/>
                    </a:lnTo>
                    <a:lnTo>
                      <a:pt x="631" y="347"/>
                    </a:lnTo>
                    <a:lnTo>
                      <a:pt x="643" y="347"/>
                    </a:lnTo>
                    <a:lnTo>
                      <a:pt x="663" y="358"/>
                    </a:lnTo>
                    <a:lnTo>
                      <a:pt x="677" y="368"/>
                    </a:lnTo>
                    <a:lnTo>
                      <a:pt x="686" y="368"/>
                    </a:lnTo>
                    <a:lnTo>
                      <a:pt x="699" y="356"/>
                    </a:lnTo>
                    <a:lnTo>
                      <a:pt x="706" y="347"/>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5" name="Freeform 90"/>
              <p:cNvSpPr>
                <a:spLocks/>
              </p:cNvSpPr>
              <p:nvPr/>
            </p:nvSpPr>
            <p:spPr bwMode="auto">
              <a:xfrm>
                <a:off x="2731611" y="3329861"/>
                <a:ext cx="547602" cy="500062"/>
              </a:xfrm>
              <a:custGeom>
                <a:avLst/>
                <a:gdLst>
                  <a:gd name="T0" fmla="*/ 108 w 555"/>
                  <a:gd name="T1" fmla="*/ 101 h 497"/>
                  <a:gd name="T2" fmla="*/ 102 w 555"/>
                  <a:gd name="T3" fmla="*/ 132 h 497"/>
                  <a:gd name="T4" fmla="*/ 111 w 555"/>
                  <a:gd name="T5" fmla="*/ 167 h 497"/>
                  <a:gd name="T6" fmla="*/ 154 w 555"/>
                  <a:gd name="T7" fmla="*/ 128 h 497"/>
                  <a:gd name="T8" fmla="*/ 191 w 555"/>
                  <a:gd name="T9" fmla="*/ 95 h 497"/>
                  <a:gd name="T10" fmla="*/ 212 w 555"/>
                  <a:gd name="T11" fmla="*/ 20 h 497"/>
                  <a:gd name="T12" fmla="*/ 242 w 555"/>
                  <a:gd name="T13" fmla="*/ 34 h 497"/>
                  <a:gd name="T14" fmla="*/ 267 w 555"/>
                  <a:gd name="T15" fmla="*/ 77 h 497"/>
                  <a:gd name="T16" fmla="*/ 312 w 555"/>
                  <a:gd name="T17" fmla="*/ 65 h 497"/>
                  <a:gd name="T18" fmla="*/ 335 w 555"/>
                  <a:gd name="T19" fmla="*/ 48 h 497"/>
                  <a:gd name="T20" fmla="*/ 378 w 555"/>
                  <a:gd name="T21" fmla="*/ 0 h 497"/>
                  <a:gd name="T22" fmla="*/ 418 w 555"/>
                  <a:gd name="T23" fmla="*/ 39 h 497"/>
                  <a:gd name="T24" fmla="*/ 441 w 555"/>
                  <a:gd name="T25" fmla="*/ 75 h 497"/>
                  <a:gd name="T26" fmla="*/ 434 w 555"/>
                  <a:gd name="T27" fmla="*/ 138 h 497"/>
                  <a:gd name="T28" fmla="*/ 426 w 555"/>
                  <a:gd name="T29" fmla="*/ 202 h 497"/>
                  <a:gd name="T30" fmla="*/ 443 w 555"/>
                  <a:gd name="T31" fmla="*/ 248 h 497"/>
                  <a:gd name="T32" fmla="*/ 484 w 555"/>
                  <a:gd name="T33" fmla="*/ 228 h 497"/>
                  <a:gd name="T34" fmla="*/ 486 w 555"/>
                  <a:gd name="T35" fmla="*/ 283 h 497"/>
                  <a:gd name="T36" fmla="*/ 451 w 555"/>
                  <a:gd name="T37" fmla="*/ 318 h 497"/>
                  <a:gd name="T38" fmla="*/ 468 w 555"/>
                  <a:gd name="T39" fmla="*/ 364 h 497"/>
                  <a:gd name="T40" fmla="*/ 484 w 555"/>
                  <a:gd name="T41" fmla="*/ 365 h 497"/>
                  <a:gd name="T42" fmla="*/ 511 w 555"/>
                  <a:gd name="T43" fmla="*/ 409 h 497"/>
                  <a:gd name="T44" fmla="*/ 545 w 555"/>
                  <a:gd name="T45" fmla="*/ 440 h 497"/>
                  <a:gd name="T46" fmla="*/ 497 w 555"/>
                  <a:gd name="T47" fmla="*/ 454 h 497"/>
                  <a:gd name="T48" fmla="*/ 437 w 555"/>
                  <a:gd name="T49" fmla="*/ 436 h 497"/>
                  <a:gd name="T50" fmla="*/ 401 w 555"/>
                  <a:gd name="T51" fmla="*/ 446 h 497"/>
                  <a:gd name="T52" fmla="*/ 366 w 555"/>
                  <a:gd name="T53" fmla="*/ 436 h 497"/>
                  <a:gd name="T54" fmla="*/ 299 w 555"/>
                  <a:gd name="T55" fmla="*/ 405 h 497"/>
                  <a:gd name="T56" fmla="*/ 260 w 555"/>
                  <a:gd name="T57" fmla="*/ 395 h 497"/>
                  <a:gd name="T58" fmla="*/ 215 w 555"/>
                  <a:gd name="T59" fmla="*/ 379 h 497"/>
                  <a:gd name="T60" fmla="*/ 191 w 555"/>
                  <a:gd name="T61" fmla="*/ 389 h 497"/>
                  <a:gd name="T62" fmla="*/ 185 w 555"/>
                  <a:gd name="T63" fmla="*/ 431 h 497"/>
                  <a:gd name="T64" fmla="*/ 160 w 555"/>
                  <a:gd name="T65" fmla="*/ 478 h 497"/>
                  <a:gd name="T66" fmla="*/ 141 w 555"/>
                  <a:gd name="T67" fmla="*/ 491 h 497"/>
                  <a:gd name="T68" fmla="*/ 85 w 555"/>
                  <a:gd name="T69" fmla="*/ 409 h 497"/>
                  <a:gd name="T70" fmla="*/ 45 w 555"/>
                  <a:gd name="T71" fmla="*/ 380 h 497"/>
                  <a:gd name="T72" fmla="*/ 18 w 555"/>
                  <a:gd name="T73" fmla="*/ 375 h 497"/>
                  <a:gd name="T74" fmla="*/ 9 w 555"/>
                  <a:gd name="T75" fmla="*/ 330 h 497"/>
                  <a:gd name="T76" fmla="*/ 4 w 555"/>
                  <a:gd name="T77" fmla="*/ 313 h 497"/>
                  <a:gd name="T78" fmla="*/ 37 w 555"/>
                  <a:gd name="T79" fmla="*/ 301 h 497"/>
                  <a:gd name="T80" fmla="*/ 72 w 555"/>
                  <a:gd name="T81" fmla="*/ 291 h 497"/>
                  <a:gd name="T82" fmla="*/ 45 w 555"/>
                  <a:gd name="T83" fmla="*/ 253 h 497"/>
                  <a:gd name="T84" fmla="*/ 22 w 555"/>
                  <a:gd name="T85" fmla="*/ 202 h 497"/>
                  <a:gd name="T86" fmla="*/ 22 w 555"/>
                  <a:gd name="T87" fmla="*/ 163 h 497"/>
                  <a:gd name="T88" fmla="*/ 22 w 555"/>
                  <a:gd name="T89" fmla="*/ 144 h 497"/>
                  <a:gd name="T90" fmla="*/ 58 w 555"/>
                  <a:gd name="T91" fmla="*/ 128 h 497"/>
                  <a:gd name="T92" fmla="*/ 68 w 555"/>
                  <a:gd name="T93" fmla="*/ 90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5"/>
                  <a:gd name="T142" fmla="*/ 0 h 497"/>
                  <a:gd name="T143" fmla="*/ 555 w 555"/>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5" h="497">
                    <a:moveTo>
                      <a:pt x="68" y="90"/>
                    </a:moveTo>
                    <a:lnTo>
                      <a:pt x="91" y="90"/>
                    </a:lnTo>
                    <a:lnTo>
                      <a:pt x="108" y="101"/>
                    </a:lnTo>
                    <a:lnTo>
                      <a:pt x="108" y="110"/>
                    </a:lnTo>
                    <a:lnTo>
                      <a:pt x="108" y="122"/>
                    </a:lnTo>
                    <a:lnTo>
                      <a:pt x="102" y="132"/>
                    </a:lnTo>
                    <a:lnTo>
                      <a:pt x="91" y="138"/>
                    </a:lnTo>
                    <a:lnTo>
                      <a:pt x="97" y="155"/>
                    </a:lnTo>
                    <a:lnTo>
                      <a:pt x="111" y="167"/>
                    </a:lnTo>
                    <a:lnTo>
                      <a:pt x="129" y="152"/>
                    </a:lnTo>
                    <a:lnTo>
                      <a:pt x="137" y="144"/>
                    </a:lnTo>
                    <a:lnTo>
                      <a:pt x="154" y="128"/>
                    </a:lnTo>
                    <a:lnTo>
                      <a:pt x="154" y="114"/>
                    </a:lnTo>
                    <a:lnTo>
                      <a:pt x="168" y="107"/>
                    </a:lnTo>
                    <a:lnTo>
                      <a:pt x="191" y="95"/>
                    </a:lnTo>
                    <a:lnTo>
                      <a:pt x="206" y="75"/>
                    </a:lnTo>
                    <a:lnTo>
                      <a:pt x="212" y="65"/>
                    </a:lnTo>
                    <a:lnTo>
                      <a:pt x="212" y="20"/>
                    </a:lnTo>
                    <a:lnTo>
                      <a:pt x="226" y="15"/>
                    </a:lnTo>
                    <a:lnTo>
                      <a:pt x="242" y="18"/>
                    </a:lnTo>
                    <a:lnTo>
                      <a:pt x="242" y="34"/>
                    </a:lnTo>
                    <a:lnTo>
                      <a:pt x="239" y="58"/>
                    </a:lnTo>
                    <a:lnTo>
                      <a:pt x="256" y="69"/>
                    </a:lnTo>
                    <a:lnTo>
                      <a:pt x="267" y="77"/>
                    </a:lnTo>
                    <a:lnTo>
                      <a:pt x="272" y="88"/>
                    </a:lnTo>
                    <a:lnTo>
                      <a:pt x="287" y="93"/>
                    </a:lnTo>
                    <a:lnTo>
                      <a:pt x="312" y="65"/>
                    </a:lnTo>
                    <a:lnTo>
                      <a:pt x="328" y="71"/>
                    </a:lnTo>
                    <a:lnTo>
                      <a:pt x="339" y="60"/>
                    </a:lnTo>
                    <a:lnTo>
                      <a:pt x="335" y="48"/>
                    </a:lnTo>
                    <a:lnTo>
                      <a:pt x="351" y="18"/>
                    </a:lnTo>
                    <a:lnTo>
                      <a:pt x="362" y="4"/>
                    </a:lnTo>
                    <a:lnTo>
                      <a:pt x="378" y="0"/>
                    </a:lnTo>
                    <a:lnTo>
                      <a:pt x="393" y="4"/>
                    </a:lnTo>
                    <a:lnTo>
                      <a:pt x="403" y="24"/>
                    </a:lnTo>
                    <a:lnTo>
                      <a:pt x="418" y="39"/>
                    </a:lnTo>
                    <a:lnTo>
                      <a:pt x="437" y="51"/>
                    </a:lnTo>
                    <a:lnTo>
                      <a:pt x="443" y="60"/>
                    </a:lnTo>
                    <a:lnTo>
                      <a:pt x="441" y="75"/>
                    </a:lnTo>
                    <a:lnTo>
                      <a:pt x="441" y="105"/>
                    </a:lnTo>
                    <a:lnTo>
                      <a:pt x="441" y="120"/>
                    </a:lnTo>
                    <a:lnTo>
                      <a:pt x="434" y="138"/>
                    </a:lnTo>
                    <a:lnTo>
                      <a:pt x="434" y="155"/>
                    </a:lnTo>
                    <a:lnTo>
                      <a:pt x="426" y="173"/>
                    </a:lnTo>
                    <a:lnTo>
                      <a:pt x="426" y="202"/>
                    </a:lnTo>
                    <a:lnTo>
                      <a:pt x="426" y="221"/>
                    </a:lnTo>
                    <a:lnTo>
                      <a:pt x="434" y="242"/>
                    </a:lnTo>
                    <a:lnTo>
                      <a:pt x="443" y="248"/>
                    </a:lnTo>
                    <a:lnTo>
                      <a:pt x="459" y="234"/>
                    </a:lnTo>
                    <a:lnTo>
                      <a:pt x="470" y="221"/>
                    </a:lnTo>
                    <a:lnTo>
                      <a:pt x="484" y="228"/>
                    </a:lnTo>
                    <a:lnTo>
                      <a:pt x="478" y="244"/>
                    </a:lnTo>
                    <a:lnTo>
                      <a:pt x="484" y="271"/>
                    </a:lnTo>
                    <a:lnTo>
                      <a:pt x="486" y="283"/>
                    </a:lnTo>
                    <a:lnTo>
                      <a:pt x="476" y="291"/>
                    </a:lnTo>
                    <a:lnTo>
                      <a:pt x="459" y="303"/>
                    </a:lnTo>
                    <a:lnTo>
                      <a:pt x="451" y="318"/>
                    </a:lnTo>
                    <a:lnTo>
                      <a:pt x="447" y="334"/>
                    </a:lnTo>
                    <a:lnTo>
                      <a:pt x="453" y="354"/>
                    </a:lnTo>
                    <a:lnTo>
                      <a:pt x="468" y="364"/>
                    </a:lnTo>
                    <a:lnTo>
                      <a:pt x="476" y="354"/>
                    </a:lnTo>
                    <a:lnTo>
                      <a:pt x="491" y="358"/>
                    </a:lnTo>
                    <a:lnTo>
                      <a:pt x="484" y="365"/>
                    </a:lnTo>
                    <a:lnTo>
                      <a:pt x="491" y="386"/>
                    </a:lnTo>
                    <a:lnTo>
                      <a:pt x="497" y="395"/>
                    </a:lnTo>
                    <a:lnTo>
                      <a:pt x="511" y="409"/>
                    </a:lnTo>
                    <a:lnTo>
                      <a:pt x="524" y="416"/>
                    </a:lnTo>
                    <a:lnTo>
                      <a:pt x="534" y="429"/>
                    </a:lnTo>
                    <a:lnTo>
                      <a:pt x="545" y="440"/>
                    </a:lnTo>
                    <a:lnTo>
                      <a:pt x="555" y="446"/>
                    </a:lnTo>
                    <a:lnTo>
                      <a:pt x="543" y="454"/>
                    </a:lnTo>
                    <a:lnTo>
                      <a:pt x="497" y="454"/>
                    </a:lnTo>
                    <a:lnTo>
                      <a:pt x="484" y="459"/>
                    </a:lnTo>
                    <a:lnTo>
                      <a:pt x="464" y="456"/>
                    </a:lnTo>
                    <a:lnTo>
                      <a:pt x="437" y="436"/>
                    </a:lnTo>
                    <a:lnTo>
                      <a:pt x="424" y="442"/>
                    </a:lnTo>
                    <a:lnTo>
                      <a:pt x="412" y="448"/>
                    </a:lnTo>
                    <a:lnTo>
                      <a:pt x="401" y="446"/>
                    </a:lnTo>
                    <a:lnTo>
                      <a:pt x="385" y="431"/>
                    </a:lnTo>
                    <a:lnTo>
                      <a:pt x="378" y="434"/>
                    </a:lnTo>
                    <a:lnTo>
                      <a:pt x="366" y="436"/>
                    </a:lnTo>
                    <a:lnTo>
                      <a:pt x="347" y="431"/>
                    </a:lnTo>
                    <a:lnTo>
                      <a:pt x="322" y="419"/>
                    </a:lnTo>
                    <a:lnTo>
                      <a:pt x="299" y="405"/>
                    </a:lnTo>
                    <a:lnTo>
                      <a:pt x="280" y="386"/>
                    </a:lnTo>
                    <a:lnTo>
                      <a:pt x="267" y="389"/>
                    </a:lnTo>
                    <a:lnTo>
                      <a:pt x="260" y="395"/>
                    </a:lnTo>
                    <a:lnTo>
                      <a:pt x="247" y="395"/>
                    </a:lnTo>
                    <a:lnTo>
                      <a:pt x="231" y="384"/>
                    </a:lnTo>
                    <a:lnTo>
                      <a:pt x="215" y="379"/>
                    </a:lnTo>
                    <a:lnTo>
                      <a:pt x="206" y="380"/>
                    </a:lnTo>
                    <a:lnTo>
                      <a:pt x="197" y="384"/>
                    </a:lnTo>
                    <a:lnTo>
                      <a:pt x="191" y="389"/>
                    </a:lnTo>
                    <a:lnTo>
                      <a:pt x="185" y="397"/>
                    </a:lnTo>
                    <a:lnTo>
                      <a:pt x="187" y="416"/>
                    </a:lnTo>
                    <a:lnTo>
                      <a:pt x="185" y="431"/>
                    </a:lnTo>
                    <a:lnTo>
                      <a:pt x="176" y="456"/>
                    </a:lnTo>
                    <a:lnTo>
                      <a:pt x="170" y="464"/>
                    </a:lnTo>
                    <a:lnTo>
                      <a:pt x="160" y="478"/>
                    </a:lnTo>
                    <a:lnTo>
                      <a:pt x="158" y="485"/>
                    </a:lnTo>
                    <a:lnTo>
                      <a:pt x="143" y="497"/>
                    </a:lnTo>
                    <a:lnTo>
                      <a:pt x="141" y="491"/>
                    </a:lnTo>
                    <a:lnTo>
                      <a:pt x="135" y="485"/>
                    </a:lnTo>
                    <a:lnTo>
                      <a:pt x="135" y="459"/>
                    </a:lnTo>
                    <a:lnTo>
                      <a:pt x="85" y="409"/>
                    </a:lnTo>
                    <a:lnTo>
                      <a:pt x="74" y="380"/>
                    </a:lnTo>
                    <a:lnTo>
                      <a:pt x="58" y="380"/>
                    </a:lnTo>
                    <a:lnTo>
                      <a:pt x="45" y="380"/>
                    </a:lnTo>
                    <a:lnTo>
                      <a:pt x="37" y="384"/>
                    </a:lnTo>
                    <a:lnTo>
                      <a:pt x="29" y="384"/>
                    </a:lnTo>
                    <a:lnTo>
                      <a:pt x="18" y="375"/>
                    </a:lnTo>
                    <a:lnTo>
                      <a:pt x="9" y="369"/>
                    </a:lnTo>
                    <a:lnTo>
                      <a:pt x="9" y="354"/>
                    </a:lnTo>
                    <a:lnTo>
                      <a:pt x="9" y="330"/>
                    </a:lnTo>
                    <a:lnTo>
                      <a:pt x="4" y="324"/>
                    </a:lnTo>
                    <a:lnTo>
                      <a:pt x="0" y="318"/>
                    </a:lnTo>
                    <a:lnTo>
                      <a:pt x="4" y="313"/>
                    </a:lnTo>
                    <a:lnTo>
                      <a:pt x="16" y="301"/>
                    </a:lnTo>
                    <a:lnTo>
                      <a:pt x="22" y="296"/>
                    </a:lnTo>
                    <a:lnTo>
                      <a:pt x="37" y="301"/>
                    </a:lnTo>
                    <a:lnTo>
                      <a:pt x="56" y="309"/>
                    </a:lnTo>
                    <a:lnTo>
                      <a:pt x="64" y="301"/>
                    </a:lnTo>
                    <a:lnTo>
                      <a:pt x="72" y="291"/>
                    </a:lnTo>
                    <a:lnTo>
                      <a:pt x="72" y="285"/>
                    </a:lnTo>
                    <a:lnTo>
                      <a:pt x="61" y="271"/>
                    </a:lnTo>
                    <a:lnTo>
                      <a:pt x="45" y="253"/>
                    </a:lnTo>
                    <a:lnTo>
                      <a:pt x="41" y="238"/>
                    </a:lnTo>
                    <a:lnTo>
                      <a:pt x="37" y="217"/>
                    </a:lnTo>
                    <a:lnTo>
                      <a:pt x="22" y="202"/>
                    </a:lnTo>
                    <a:lnTo>
                      <a:pt x="22" y="187"/>
                    </a:lnTo>
                    <a:lnTo>
                      <a:pt x="25" y="176"/>
                    </a:lnTo>
                    <a:lnTo>
                      <a:pt x="22" y="163"/>
                    </a:lnTo>
                    <a:lnTo>
                      <a:pt x="16" y="157"/>
                    </a:lnTo>
                    <a:lnTo>
                      <a:pt x="18" y="150"/>
                    </a:lnTo>
                    <a:lnTo>
                      <a:pt x="22" y="144"/>
                    </a:lnTo>
                    <a:lnTo>
                      <a:pt x="29" y="144"/>
                    </a:lnTo>
                    <a:lnTo>
                      <a:pt x="41" y="144"/>
                    </a:lnTo>
                    <a:lnTo>
                      <a:pt x="58" y="128"/>
                    </a:lnTo>
                    <a:lnTo>
                      <a:pt x="64" y="116"/>
                    </a:lnTo>
                    <a:lnTo>
                      <a:pt x="64" y="110"/>
                    </a:lnTo>
                    <a:lnTo>
                      <a:pt x="68" y="90"/>
                    </a:lnTo>
                    <a:close/>
                  </a:path>
                </a:pathLst>
              </a:custGeom>
              <a:solidFill>
                <a:srgbClr val="01AEF0"/>
              </a:solid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6" name="Freeform 91"/>
              <p:cNvSpPr>
                <a:spLocks/>
              </p:cNvSpPr>
              <p:nvPr/>
            </p:nvSpPr>
            <p:spPr bwMode="auto">
              <a:xfrm>
                <a:off x="2731611" y="3329861"/>
                <a:ext cx="547602" cy="500062"/>
              </a:xfrm>
              <a:custGeom>
                <a:avLst/>
                <a:gdLst>
                  <a:gd name="T0" fmla="*/ 108 w 555"/>
                  <a:gd name="T1" fmla="*/ 101 h 497"/>
                  <a:gd name="T2" fmla="*/ 102 w 555"/>
                  <a:gd name="T3" fmla="*/ 132 h 497"/>
                  <a:gd name="T4" fmla="*/ 111 w 555"/>
                  <a:gd name="T5" fmla="*/ 167 h 497"/>
                  <a:gd name="T6" fmla="*/ 154 w 555"/>
                  <a:gd name="T7" fmla="*/ 128 h 497"/>
                  <a:gd name="T8" fmla="*/ 191 w 555"/>
                  <a:gd name="T9" fmla="*/ 95 h 497"/>
                  <a:gd name="T10" fmla="*/ 212 w 555"/>
                  <a:gd name="T11" fmla="*/ 20 h 497"/>
                  <a:gd name="T12" fmla="*/ 242 w 555"/>
                  <a:gd name="T13" fmla="*/ 34 h 497"/>
                  <a:gd name="T14" fmla="*/ 267 w 555"/>
                  <a:gd name="T15" fmla="*/ 77 h 497"/>
                  <a:gd name="T16" fmla="*/ 312 w 555"/>
                  <a:gd name="T17" fmla="*/ 65 h 497"/>
                  <a:gd name="T18" fmla="*/ 335 w 555"/>
                  <a:gd name="T19" fmla="*/ 48 h 497"/>
                  <a:gd name="T20" fmla="*/ 378 w 555"/>
                  <a:gd name="T21" fmla="*/ 0 h 497"/>
                  <a:gd name="T22" fmla="*/ 418 w 555"/>
                  <a:gd name="T23" fmla="*/ 39 h 497"/>
                  <a:gd name="T24" fmla="*/ 441 w 555"/>
                  <a:gd name="T25" fmla="*/ 75 h 497"/>
                  <a:gd name="T26" fmla="*/ 434 w 555"/>
                  <a:gd name="T27" fmla="*/ 138 h 497"/>
                  <a:gd name="T28" fmla="*/ 426 w 555"/>
                  <a:gd name="T29" fmla="*/ 202 h 497"/>
                  <a:gd name="T30" fmla="*/ 443 w 555"/>
                  <a:gd name="T31" fmla="*/ 248 h 497"/>
                  <a:gd name="T32" fmla="*/ 484 w 555"/>
                  <a:gd name="T33" fmla="*/ 228 h 497"/>
                  <a:gd name="T34" fmla="*/ 486 w 555"/>
                  <a:gd name="T35" fmla="*/ 283 h 497"/>
                  <a:gd name="T36" fmla="*/ 451 w 555"/>
                  <a:gd name="T37" fmla="*/ 318 h 497"/>
                  <a:gd name="T38" fmla="*/ 468 w 555"/>
                  <a:gd name="T39" fmla="*/ 364 h 497"/>
                  <a:gd name="T40" fmla="*/ 484 w 555"/>
                  <a:gd name="T41" fmla="*/ 365 h 497"/>
                  <a:gd name="T42" fmla="*/ 511 w 555"/>
                  <a:gd name="T43" fmla="*/ 409 h 497"/>
                  <a:gd name="T44" fmla="*/ 545 w 555"/>
                  <a:gd name="T45" fmla="*/ 440 h 497"/>
                  <a:gd name="T46" fmla="*/ 497 w 555"/>
                  <a:gd name="T47" fmla="*/ 454 h 497"/>
                  <a:gd name="T48" fmla="*/ 437 w 555"/>
                  <a:gd name="T49" fmla="*/ 436 h 497"/>
                  <a:gd name="T50" fmla="*/ 401 w 555"/>
                  <a:gd name="T51" fmla="*/ 446 h 497"/>
                  <a:gd name="T52" fmla="*/ 366 w 555"/>
                  <a:gd name="T53" fmla="*/ 436 h 497"/>
                  <a:gd name="T54" fmla="*/ 299 w 555"/>
                  <a:gd name="T55" fmla="*/ 405 h 497"/>
                  <a:gd name="T56" fmla="*/ 260 w 555"/>
                  <a:gd name="T57" fmla="*/ 395 h 497"/>
                  <a:gd name="T58" fmla="*/ 215 w 555"/>
                  <a:gd name="T59" fmla="*/ 379 h 497"/>
                  <a:gd name="T60" fmla="*/ 191 w 555"/>
                  <a:gd name="T61" fmla="*/ 389 h 497"/>
                  <a:gd name="T62" fmla="*/ 185 w 555"/>
                  <a:gd name="T63" fmla="*/ 431 h 497"/>
                  <a:gd name="T64" fmla="*/ 160 w 555"/>
                  <a:gd name="T65" fmla="*/ 478 h 497"/>
                  <a:gd name="T66" fmla="*/ 141 w 555"/>
                  <a:gd name="T67" fmla="*/ 491 h 497"/>
                  <a:gd name="T68" fmla="*/ 85 w 555"/>
                  <a:gd name="T69" fmla="*/ 409 h 497"/>
                  <a:gd name="T70" fmla="*/ 45 w 555"/>
                  <a:gd name="T71" fmla="*/ 380 h 497"/>
                  <a:gd name="T72" fmla="*/ 18 w 555"/>
                  <a:gd name="T73" fmla="*/ 375 h 497"/>
                  <a:gd name="T74" fmla="*/ 9 w 555"/>
                  <a:gd name="T75" fmla="*/ 330 h 497"/>
                  <a:gd name="T76" fmla="*/ 4 w 555"/>
                  <a:gd name="T77" fmla="*/ 313 h 497"/>
                  <a:gd name="T78" fmla="*/ 37 w 555"/>
                  <a:gd name="T79" fmla="*/ 301 h 497"/>
                  <a:gd name="T80" fmla="*/ 72 w 555"/>
                  <a:gd name="T81" fmla="*/ 291 h 497"/>
                  <a:gd name="T82" fmla="*/ 45 w 555"/>
                  <a:gd name="T83" fmla="*/ 253 h 497"/>
                  <a:gd name="T84" fmla="*/ 22 w 555"/>
                  <a:gd name="T85" fmla="*/ 202 h 497"/>
                  <a:gd name="T86" fmla="*/ 22 w 555"/>
                  <a:gd name="T87" fmla="*/ 163 h 497"/>
                  <a:gd name="T88" fmla="*/ 22 w 555"/>
                  <a:gd name="T89" fmla="*/ 144 h 497"/>
                  <a:gd name="T90" fmla="*/ 58 w 555"/>
                  <a:gd name="T91" fmla="*/ 128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5"/>
                  <a:gd name="T139" fmla="*/ 0 h 497"/>
                  <a:gd name="T140" fmla="*/ 555 w 555"/>
                  <a:gd name="T141" fmla="*/ 497 h 4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5" h="497">
                    <a:moveTo>
                      <a:pt x="68" y="90"/>
                    </a:moveTo>
                    <a:lnTo>
                      <a:pt x="91" y="90"/>
                    </a:lnTo>
                    <a:lnTo>
                      <a:pt x="108" y="101"/>
                    </a:lnTo>
                    <a:lnTo>
                      <a:pt x="108" y="110"/>
                    </a:lnTo>
                    <a:lnTo>
                      <a:pt x="108" y="122"/>
                    </a:lnTo>
                    <a:lnTo>
                      <a:pt x="102" y="132"/>
                    </a:lnTo>
                    <a:lnTo>
                      <a:pt x="91" y="138"/>
                    </a:lnTo>
                    <a:lnTo>
                      <a:pt x="97" y="155"/>
                    </a:lnTo>
                    <a:lnTo>
                      <a:pt x="111" y="167"/>
                    </a:lnTo>
                    <a:lnTo>
                      <a:pt x="129" y="152"/>
                    </a:lnTo>
                    <a:lnTo>
                      <a:pt x="137" y="144"/>
                    </a:lnTo>
                    <a:lnTo>
                      <a:pt x="154" y="128"/>
                    </a:lnTo>
                    <a:lnTo>
                      <a:pt x="154" y="114"/>
                    </a:lnTo>
                    <a:lnTo>
                      <a:pt x="168" y="107"/>
                    </a:lnTo>
                    <a:lnTo>
                      <a:pt x="191" y="95"/>
                    </a:lnTo>
                    <a:lnTo>
                      <a:pt x="206" y="75"/>
                    </a:lnTo>
                    <a:lnTo>
                      <a:pt x="212" y="65"/>
                    </a:lnTo>
                    <a:lnTo>
                      <a:pt x="212" y="20"/>
                    </a:lnTo>
                    <a:lnTo>
                      <a:pt x="226" y="15"/>
                    </a:lnTo>
                    <a:lnTo>
                      <a:pt x="242" y="18"/>
                    </a:lnTo>
                    <a:lnTo>
                      <a:pt x="242" y="34"/>
                    </a:lnTo>
                    <a:lnTo>
                      <a:pt x="239" y="58"/>
                    </a:lnTo>
                    <a:lnTo>
                      <a:pt x="256" y="69"/>
                    </a:lnTo>
                    <a:lnTo>
                      <a:pt x="267" y="77"/>
                    </a:lnTo>
                    <a:lnTo>
                      <a:pt x="272" y="88"/>
                    </a:lnTo>
                    <a:lnTo>
                      <a:pt x="287" y="93"/>
                    </a:lnTo>
                    <a:lnTo>
                      <a:pt x="312" y="65"/>
                    </a:lnTo>
                    <a:lnTo>
                      <a:pt x="328" y="71"/>
                    </a:lnTo>
                    <a:lnTo>
                      <a:pt x="339" y="60"/>
                    </a:lnTo>
                    <a:lnTo>
                      <a:pt x="335" y="48"/>
                    </a:lnTo>
                    <a:lnTo>
                      <a:pt x="351" y="18"/>
                    </a:lnTo>
                    <a:lnTo>
                      <a:pt x="362" y="4"/>
                    </a:lnTo>
                    <a:lnTo>
                      <a:pt x="378" y="0"/>
                    </a:lnTo>
                    <a:lnTo>
                      <a:pt x="393" y="4"/>
                    </a:lnTo>
                    <a:lnTo>
                      <a:pt x="403" y="24"/>
                    </a:lnTo>
                    <a:lnTo>
                      <a:pt x="418" y="39"/>
                    </a:lnTo>
                    <a:lnTo>
                      <a:pt x="437" y="51"/>
                    </a:lnTo>
                    <a:lnTo>
                      <a:pt x="443" y="60"/>
                    </a:lnTo>
                    <a:lnTo>
                      <a:pt x="441" y="75"/>
                    </a:lnTo>
                    <a:lnTo>
                      <a:pt x="441" y="105"/>
                    </a:lnTo>
                    <a:lnTo>
                      <a:pt x="441" y="120"/>
                    </a:lnTo>
                    <a:lnTo>
                      <a:pt x="434" y="138"/>
                    </a:lnTo>
                    <a:lnTo>
                      <a:pt x="434" y="155"/>
                    </a:lnTo>
                    <a:lnTo>
                      <a:pt x="426" y="173"/>
                    </a:lnTo>
                    <a:lnTo>
                      <a:pt x="426" y="202"/>
                    </a:lnTo>
                    <a:lnTo>
                      <a:pt x="426" y="221"/>
                    </a:lnTo>
                    <a:lnTo>
                      <a:pt x="434" y="242"/>
                    </a:lnTo>
                    <a:lnTo>
                      <a:pt x="443" y="248"/>
                    </a:lnTo>
                    <a:lnTo>
                      <a:pt x="459" y="234"/>
                    </a:lnTo>
                    <a:lnTo>
                      <a:pt x="470" y="221"/>
                    </a:lnTo>
                    <a:lnTo>
                      <a:pt x="484" y="228"/>
                    </a:lnTo>
                    <a:lnTo>
                      <a:pt x="478" y="244"/>
                    </a:lnTo>
                    <a:lnTo>
                      <a:pt x="484" y="271"/>
                    </a:lnTo>
                    <a:lnTo>
                      <a:pt x="486" y="283"/>
                    </a:lnTo>
                    <a:lnTo>
                      <a:pt x="476" y="291"/>
                    </a:lnTo>
                    <a:lnTo>
                      <a:pt x="459" y="303"/>
                    </a:lnTo>
                    <a:lnTo>
                      <a:pt x="451" y="318"/>
                    </a:lnTo>
                    <a:lnTo>
                      <a:pt x="447" y="334"/>
                    </a:lnTo>
                    <a:lnTo>
                      <a:pt x="453" y="354"/>
                    </a:lnTo>
                    <a:lnTo>
                      <a:pt x="468" y="364"/>
                    </a:lnTo>
                    <a:lnTo>
                      <a:pt x="476" y="354"/>
                    </a:lnTo>
                    <a:lnTo>
                      <a:pt x="491" y="358"/>
                    </a:lnTo>
                    <a:lnTo>
                      <a:pt x="484" y="365"/>
                    </a:lnTo>
                    <a:lnTo>
                      <a:pt x="491" y="386"/>
                    </a:lnTo>
                    <a:lnTo>
                      <a:pt x="497" y="395"/>
                    </a:lnTo>
                    <a:lnTo>
                      <a:pt x="511" y="409"/>
                    </a:lnTo>
                    <a:lnTo>
                      <a:pt x="524" y="416"/>
                    </a:lnTo>
                    <a:lnTo>
                      <a:pt x="534" y="429"/>
                    </a:lnTo>
                    <a:lnTo>
                      <a:pt x="545" y="440"/>
                    </a:lnTo>
                    <a:lnTo>
                      <a:pt x="555" y="446"/>
                    </a:lnTo>
                    <a:lnTo>
                      <a:pt x="543" y="454"/>
                    </a:lnTo>
                    <a:lnTo>
                      <a:pt x="497" y="454"/>
                    </a:lnTo>
                    <a:lnTo>
                      <a:pt x="484" y="459"/>
                    </a:lnTo>
                    <a:lnTo>
                      <a:pt x="464" y="456"/>
                    </a:lnTo>
                    <a:lnTo>
                      <a:pt x="437" y="436"/>
                    </a:lnTo>
                    <a:lnTo>
                      <a:pt x="424" y="442"/>
                    </a:lnTo>
                    <a:lnTo>
                      <a:pt x="412" y="448"/>
                    </a:lnTo>
                    <a:lnTo>
                      <a:pt x="401" y="446"/>
                    </a:lnTo>
                    <a:lnTo>
                      <a:pt x="385" y="431"/>
                    </a:lnTo>
                    <a:lnTo>
                      <a:pt x="378" y="434"/>
                    </a:lnTo>
                    <a:lnTo>
                      <a:pt x="366" y="436"/>
                    </a:lnTo>
                    <a:lnTo>
                      <a:pt x="347" y="431"/>
                    </a:lnTo>
                    <a:lnTo>
                      <a:pt x="322" y="419"/>
                    </a:lnTo>
                    <a:lnTo>
                      <a:pt x="299" y="405"/>
                    </a:lnTo>
                    <a:lnTo>
                      <a:pt x="280" y="386"/>
                    </a:lnTo>
                    <a:lnTo>
                      <a:pt x="267" y="389"/>
                    </a:lnTo>
                    <a:lnTo>
                      <a:pt x="260" y="395"/>
                    </a:lnTo>
                    <a:lnTo>
                      <a:pt x="247" y="395"/>
                    </a:lnTo>
                    <a:lnTo>
                      <a:pt x="231" y="384"/>
                    </a:lnTo>
                    <a:lnTo>
                      <a:pt x="215" y="379"/>
                    </a:lnTo>
                    <a:lnTo>
                      <a:pt x="206" y="380"/>
                    </a:lnTo>
                    <a:lnTo>
                      <a:pt x="197" y="384"/>
                    </a:lnTo>
                    <a:lnTo>
                      <a:pt x="191" y="389"/>
                    </a:lnTo>
                    <a:lnTo>
                      <a:pt x="185" y="397"/>
                    </a:lnTo>
                    <a:lnTo>
                      <a:pt x="187" y="416"/>
                    </a:lnTo>
                    <a:lnTo>
                      <a:pt x="185" y="431"/>
                    </a:lnTo>
                    <a:lnTo>
                      <a:pt x="176" y="456"/>
                    </a:lnTo>
                    <a:lnTo>
                      <a:pt x="170" y="464"/>
                    </a:lnTo>
                    <a:lnTo>
                      <a:pt x="160" y="478"/>
                    </a:lnTo>
                    <a:lnTo>
                      <a:pt x="158" y="485"/>
                    </a:lnTo>
                    <a:lnTo>
                      <a:pt x="143" y="497"/>
                    </a:lnTo>
                    <a:lnTo>
                      <a:pt x="141" y="491"/>
                    </a:lnTo>
                    <a:lnTo>
                      <a:pt x="135" y="485"/>
                    </a:lnTo>
                    <a:lnTo>
                      <a:pt x="135" y="459"/>
                    </a:lnTo>
                    <a:lnTo>
                      <a:pt x="85" y="409"/>
                    </a:lnTo>
                    <a:lnTo>
                      <a:pt x="74" y="380"/>
                    </a:lnTo>
                    <a:lnTo>
                      <a:pt x="58" y="380"/>
                    </a:lnTo>
                    <a:lnTo>
                      <a:pt x="45" y="380"/>
                    </a:lnTo>
                    <a:lnTo>
                      <a:pt x="37" y="384"/>
                    </a:lnTo>
                    <a:lnTo>
                      <a:pt x="29" y="384"/>
                    </a:lnTo>
                    <a:lnTo>
                      <a:pt x="18" y="375"/>
                    </a:lnTo>
                    <a:lnTo>
                      <a:pt x="9" y="369"/>
                    </a:lnTo>
                    <a:lnTo>
                      <a:pt x="9" y="354"/>
                    </a:lnTo>
                    <a:lnTo>
                      <a:pt x="9" y="330"/>
                    </a:lnTo>
                    <a:lnTo>
                      <a:pt x="4" y="324"/>
                    </a:lnTo>
                    <a:lnTo>
                      <a:pt x="0" y="318"/>
                    </a:lnTo>
                    <a:lnTo>
                      <a:pt x="4" y="313"/>
                    </a:lnTo>
                    <a:lnTo>
                      <a:pt x="16" y="301"/>
                    </a:lnTo>
                    <a:lnTo>
                      <a:pt x="22" y="296"/>
                    </a:lnTo>
                    <a:lnTo>
                      <a:pt x="37" y="301"/>
                    </a:lnTo>
                    <a:lnTo>
                      <a:pt x="56" y="309"/>
                    </a:lnTo>
                    <a:lnTo>
                      <a:pt x="64" y="301"/>
                    </a:lnTo>
                    <a:lnTo>
                      <a:pt x="72" y="291"/>
                    </a:lnTo>
                    <a:lnTo>
                      <a:pt x="72" y="285"/>
                    </a:lnTo>
                    <a:lnTo>
                      <a:pt x="61" y="271"/>
                    </a:lnTo>
                    <a:lnTo>
                      <a:pt x="45" y="253"/>
                    </a:lnTo>
                    <a:lnTo>
                      <a:pt x="41" y="238"/>
                    </a:lnTo>
                    <a:lnTo>
                      <a:pt x="37" y="217"/>
                    </a:lnTo>
                    <a:lnTo>
                      <a:pt x="22" y="202"/>
                    </a:lnTo>
                    <a:lnTo>
                      <a:pt x="22" y="187"/>
                    </a:lnTo>
                    <a:lnTo>
                      <a:pt x="25" y="176"/>
                    </a:lnTo>
                    <a:lnTo>
                      <a:pt x="22" y="163"/>
                    </a:lnTo>
                    <a:lnTo>
                      <a:pt x="16" y="157"/>
                    </a:lnTo>
                    <a:lnTo>
                      <a:pt x="18" y="150"/>
                    </a:lnTo>
                    <a:lnTo>
                      <a:pt x="22" y="144"/>
                    </a:lnTo>
                    <a:lnTo>
                      <a:pt x="29" y="144"/>
                    </a:lnTo>
                    <a:lnTo>
                      <a:pt x="41" y="144"/>
                    </a:lnTo>
                    <a:lnTo>
                      <a:pt x="58" y="128"/>
                    </a:lnTo>
                    <a:lnTo>
                      <a:pt x="64" y="116"/>
                    </a:lnTo>
                    <a:lnTo>
                      <a:pt x="64" y="11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7" name="Freeform 96"/>
              <p:cNvSpPr>
                <a:spLocks/>
              </p:cNvSpPr>
              <p:nvPr/>
            </p:nvSpPr>
            <p:spPr bwMode="auto">
              <a:xfrm>
                <a:off x="3514041" y="3365077"/>
                <a:ext cx="290082" cy="282731"/>
              </a:xfrm>
              <a:custGeom>
                <a:avLst/>
                <a:gdLst>
                  <a:gd name="T0" fmla="*/ 95 w 294"/>
                  <a:gd name="T1" fmla="*/ 8 h 281"/>
                  <a:gd name="T2" fmla="*/ 106 w 294"/>
                  <a:gd name="T3" fmla="*/ 0 h 281"/>
                  <a:gd name="T4" fmla="*/ 152 w 294"/>
                  <a:gd name="T5" fmla="*/ 10 h 281"/>
                  <a:gd name="T6" fmla="*/ 206 w 294"/>
                  <a:gd name="T7" fmla="*/ 26 h 281"/>
                  <a:gd name="T8" fmla="*/ 281 w 294"/>
                  <a:gd name="T9" fmla="*/ 59 h 281"/>
                  <a:gd name="T10" fmla="*/ 283 w 294"/>
                  <a:gd name="T11" fmla="*/ 76 h 281"/>
                  <a:gd name="T12" fmla="*/ 262 w 294"/>
                  <a:gd name="T13" fmla="*/ 84 h 281"/>
                  <a:gd name="T14" fmla="*/ 249 w 294"/>
                  <a:gd name="T15" fmla="*/ 104 h 281"/>
                  <a:gd name="T16" fmla="*/ 281 w 294"/>
                  <a:gd name="T17" fmla="*/ 142 h 281"/>
                  <a:gd name="T18" fmla="*/ 265 w 294"/>
                  <a:gd name="T19" fmla="*/ 179 h 281"/>
                  <a:gd name="T20" fmla="*/ 271 w 294"/>
                  <a:gd name="T21" fmla="*/ 213 h 281"/>
                  <a:gd name="T22" fmla="*/ 290 w 294"/>
                  <a:gd name="T23" fmla="*/ 243 h 281"/>
                  <a:gd name="T24" fmla="*/ 294 w 294"/>
                  <a:gd name="T25" fmla="*/ 279 h 281"/>
                  <a:gd name="T26" fmla="*/ 269 w 294"/>
                  <a:gd name="T27" fmla="*/ 281 h 281"/>
                  <a:gd name="T28" fmla="*/ 254 w 294"/>
                  <a:gd name="T29" fmla="*/ 256 h 281"/>
                  <a:gd name="T30" fmla="*/ 242 w 294"/>
                  <a:gd name="T31" fmla="*/ 243 h 281"/>
                  <a:gd name="T32" fmla="*/ 217 w 294"/>
                  <a:gd name="T33" fmla="*/ 261 h 281"/>
                  <a:gd name="T34" fmla="*/ 192 w 294"/>
                  <a:gd name="T35" fmla="*/ 261 h 281"/>
                  <a:gd name="T36" fmla="*/ 160 w 294"/>
                  <a:gd name="T37" fmla="*/ 256 h 281"/>
                  <a:gd name="T38" fmla="*/ 146 w 294"/>
                  <a:gd name="T39" fmla="*/ 256 h 281"/>
                  <a:gd name="T40" fmla="*/ 122 w 294"/>
                  <a:gd name="T41" fmla="*/ 239 h 281"/>
                  <a:gd name="T42" fmla="*/ 102 w 294"/>
                  <a:gd name="T43" fmla="*/ 224 h 281"/>
                  <a:gd name="T44" fmla="*/ 68 w 294"/>
                  <a:gd name="T45" fmla="*/ 237 h 281"/>
                  <a:gd name="T46" fmla="*/ 48 w 294"/>
                  <a:gd name="T47" fmla="*/ 228 h 281"/>
                  <a:gd name="T48" fmla="*/ 40 w 294"/>
                  <a:gd name="T49" fmla="*/ 207 h 281"/>
                  <a:gd name="T50" fmla="*/ 29 w 294"/>
                  <a:gd name="T51" fmla="*/ 187 h 281"/>
                  <a:gd name="T52" fmla="*/ 13 w 294"/>
                  <a:gd name="T53" fmla="*/ 168 h 281"/>
                  <a:gd name="T54" fmla="*/ 11 w 294"/>
                  <a:gd name="T55" fmla="*/ 157 h 281"/>
                  <a:gd name="T56" fmla="*/ 4 w 294"/>
                  <a:gd name="T57" fmla="*/ 132 h 281"/>
                  <a:gd name="T58" fmla="*/ 11 w 294"/>
                  <a:gd name="T59" fmla="*/ 110 h 281"/>
                  <a:gd name="T60" fmla="*/ 48 w 294"/>
                  <a:gd name="T61" fmla="*/ 65 h 281"/>
                  <a:gd name="T62" fmla="*/ 56 w 294"/>
                  <a:gd name="T63" fmla="*/ 49 h 281"/>
                  <a:gd name="T64" fmla="*/ 81 w 294"/>
                  <a:gd name="T65" fmla="*/ 31 h 281"/>
                  <a:gd name="T66" fmla="*/ 90 w 294"/>
                  <a:gd name="T67" fmla="*/ 24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4"/>
                  <a:gd name="T103" fmla="*/ 0 h 281"/>
                  <a:gd name="T104" fmla="*/ 294 w 29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4" h="281">
                    <a:moveTo>
                      <a:pt x="100" y="8"/>
                    </a:moveTo>
                    <a:lnTo>
                      <a:pt x="95" y="8"/>
                    </a:lnTo>
                    <a:lnTo>
                      <a:pt x="100" y="10"/>
                    </a:lnTo>
                    <a:lnTo>
                      <a:pt x="106" y="0"/>
                    </a:lnTo>
                    <a:lnTo>
                      <a:pt x="125" y="4"/>
                    </a:lnTo>
                    <a:lnTo>
                      <a:pt x="152" y="10"/>
                    </a:lnTo>
                    <a:lnTo>
                      <a:pt x="194" y="29"/>
                    </a:lnTo>
                    <a:lnTo>
                      <a:pt x="206" y="26"/>
                    </a:lnTo>
                    <a:lnTo>
                      <a:pt x="262" y="49"/>
                    </a:lnTo>
                    <a:lnTo>
                      <a:pt x="281" y="59"/>
                    </a:lnTo>
                    <a:lnTo>
                      <a:pt x="287" y="67"/>
                    </a:lnTo>
                    <a:lnTo>
                      <a:pt x="283" y="76"/>
                    </a:lnTo>
                    <a:lnTo>
                      <a:pt x="273" y="82"/>
                    </a:lnTo>
                    <a:lnTo>
                      <a:pt x="262" y="84"/>
                    </a:lnTo>
                    <a:lnTo>
                      <a:pt x="248" y="87"/>
                    </a:lnTo>
                    <a:lnTo>
                      <a:pt x="249" y="104"/>
                    </a:lnTo>
                    <a:lnTo>
                      <a:pt x="276" y="126"/>
                    </a:lnTo>
                    <a:lnTo>
                      <a:pt x="281" y="142"/>
                    </a:lnTo>
                    <a:lnTo>
                      <a:pt x="276" y="161"/>
                    </a:lnTo>
                    <a:lnTo>
                      <a:pt x="265" y="179"/>
                    </a:lnTo>
                    <a:lnTo>
                      <a:pt x="256" y="198"/>
                    </a:lnTo>
                    <a:lnTo>
                      <a:pt x="271" y="213"/>
                    </a:lnTo>
                    <a:lnTo>
                      <a:pt x="287" y="234"/>
                    </a:lnTo>
                    <a:lnTo>
                      <a:pt x="290" y="243"/>
                    </a:lnTo>
                    <a:lnTo>
                      <a:pt x="294" y="269"/>
                    </a:lnTo>
                    <a:lnTo>
                      <a:pt x="294" y="279"/>
                    </a:lnTo>
                    <a:lnTo>
                      <a:pt x="283" y="281"/>
                    </a:lnTo>
                    <a:lnTo>
                      <a:pt x="269" y="281"/>
                    </a:lnTo>
                    <a:lnTo>
                      <a:pt x="262" y="273"/>
                    </a:lnTo>
                    <a:lnTo>
                      <a:pt x="254" y="256"/>
                    </a:lnTo>
                    <a:lnTo>
                      <a:pt x="246" y="243"/>
                    </a:lnTo>
                    <a:lnTo>
                      <a:pt x="242" y="243"/>
                    </a:lnTo>
                    <a:lnTo>
                      <a:pt x="231" y="248"/>
                    </a:lnTo>
                    <a:lnTo>
                      <a:pt x="217" y="261"/>
                    </a:lnTo>
                    <a:lnTo>
                      <a:pt x="212" y="261"/>
                    </a:lnTo>
                    <a:lnTo>
                      <a:pt x="192" y="261"/>
                    </a:lnTo>
                    <a:lnTo>
                      <a:pt x="181" y="256"/>
                    </a:lnTo>
                    <a:lnTo>
                      <a:pt x="160" y="256"/>
                    </a:lnTo>
                    <a:lnTo>
                      <a:pt x="152" y="261"/>
                    </a:lnTo>
                    <a:lnTo>
                      <a:pt x="146" y="256"/>
                    </a:lnTo>
                    <a:lnTo>
                      <a:pt x="135" y="250"/>
                    </a:lnTo>
                    <a:lnTo>
                      <a:pt x="122" y="239"/>
                    </a:lnTo>
                    <a:lnTo>
                      <a:pt x="113" y="228"/>
                    </a:lnTo>
                    <a:lnTo>
                      <a:pt x="102" y="224"/>
                    </a:lnTo>
                    <a:lnTo>
                      <a:pt x="81" y="234"/>
                    </a:lnTo>
                    <a:lnTo>
                      <a:pt x="68" y="237"/>
                    </a:lnTo>
                    <a:lnTo>
                      <a:pt x="61" y="237"/>
                    </a:lnTo>
                    <a:lnTo>
                      <a:pt x="48" y="228"/>
                    </a:lnTo>
                    <a:lnTo>
                      <a:pt x="40" y="216"/>
                    </a:lnTo>
                    <a:lnTo>
                      <a:pt x="40" y="207"/>
                    </a:lnTo>
                    <a:lnTo>
                      <a:pt x="40" y="194"/>
                    </a:lnTo>
                    <a:lnTo>
                      <a:pt x="29" y="187"/>
                    </a:lnTo>
                    <a:lnTo>
                      <a:pt x="23" y="173"/>
                    </a:lnTo>
                    <a:lnTo>
                      <a:pt x="13" y="168"/>
                    </a:lnTo>
                    <a:lnTo>
                      <a:pt x="6" y="168"/>
                    </a:lnTo>
                    <a:lnTo>
                      <a:pt x="11" y="157"/>
                    </a:lnTo>
                    <a:lnTo>
                      <a:pt x="6" y="147"/>
                    </a:lnTo>
                    <a:lnTo>
                      <a:pt x="4" y="132"/>
                    </a:lnTo>
                    <a:lnTo>
                      <a:pt x="0" y="121"/>
                    </a:lnTo>
                    <a:lnTo>
                      <a:pt x="11" y="110"/>
                    </a:lnTo>
                    <a:lnTo>
                      <a:pt x="29" y="87"/>
                    </a:lnTo>
                    <a:lnTo>
                      <a:pt x="48" y="65"/>
                    </a:lnTo>
                    <a:lnTo>
                      <a:pt x="56" y="61"/>
                    </a:lnTo>
                    <a:lnTo>
                      <a:pt x="56" y="49"/>
                    </a:lnTo>
                    <a:lnTo>
                      <a:pt x="67" y="41"/>
                    </a:lnTo>
                    <a:lnTo>
                      <a:pt x="81" y="31"/>
                    </a:lnTo>
                    <a:lnTo>
                      <a:pt x="95" y="29"/>
                    </a:lnTo>
                    <a:lnTo>
                      <a:pt x="90" y="24"/>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8" name="Freeform 100"/>
              <p:cNvSpPr>
                <a:spLocks/>
              </p:cNvSpPr>
              <p:nvPr/>
            </p:nvSpPr>
            <p:spPr bwMode="auto">
              <a:xfrm>
                <a:off x="3178777" y="3335898"/>
                <a:ext cx="482483" cy="503080"/>
              </a:xfrm>
              <a:custGeom>
                <a:avLst/>
                <a:gdLst>
                  <a:gd name="T0" fmla="*/ 413 w 489"/>
                  <a:gd name="T1" fmla="*/ 4 h 500"/>
                  <a:gd name="T2" fmla="*/ 453 w 489"/>
                  <a:gd name="T3" fmla="*/ 26 h 500"/>
                  <a:gd name="T4" fmla="*/ 437 w 489"/>
                  <a:gd name="T5" fmla="*/ 54 h 500"/>
                  <a:gd name="T6" fmla="*/ 401 w 489"/>
                  <a:gd name="T7" fmla="*/ 77 h 500"/>
                  <a:gd name="T8" fmla="*/ 390 w 489"/>
                  <a:gd name="T9" fmla="*/ 93 h 500"/>
                  <a:gd name="T10" fmla="*/ 362 w 489"/>
                  <a:gd name="T11" fmla="*/ 126 h 500"/>
                  <a:gd name="T12" fmla="*/ 347 w 489"/>
                  <a:gd name="T13" fmla="*/ 161 h 500"/>
                  <a:gd name="T14" fmla="*/ 347 w 489"/>
                  <a:gd name="T15" fmla="*/ 195 h 500"/>
                  <a:gd name="T16" fmla="*/ 383 w 489"/>
                  <a:gd name="T17" fmla="*/ 220 h 500"/>
                  <a:gd name="T18" fmla="*/ 388 w 489"/>
                  <a:gd name="T19" fmla="*/ 251 h 500"/>
                  <a:gd name="T20" fmla="*/ 419 w 489"/>
                  <a:gd name="T21" fmla="*/ 262 h 500"/>
                  <a:gd name="T22" fmla="*/ 457 w 489"/>
                  <a:gd name="T23" fmla="*/ 257 h 500"/>
                  <a:gd name="T24" fmla="*/ 489 w 489"/>
                  <a:gd name="T25" fmla="*/ 290 h 500"/>
                  <a:gd name="T26" fmla="*/ 426 w 489"/>
                  <a:gd name="T27" fmla="*/ 307 h 500"/>
                  <a:gd name="T28" fmla="*/ 333 w 489"/>
                  <a:gd name="T29" fmla="*/ 338 h 500"/>
                  <a:gd name="T30" fmla="*/ 320 w 489"/>
                  <a:gd name="T31" fmla="*/ 380 h 500"/>
                  <a:gd name="T32" fmla="*/ 326 w 489"/>
                  <a:gd name="T33" fmla="*/ 442 h 500"/>
                  <a:gd name="T34" fmla="*/ 347 w 489"/>
                  <a:gd name="T35" fmla="*/ 487 h 500"/>
                  <a:gd name="T36" fmla="*/ 313 w 489"/>
                  <a:gd name="T37" fmla="*/ 497 h 500"/>
                  <a:gd name="T38" fmla="*/ 288 w 489"/>
                  <a:gd name="T39" fmla="*/ 464 h 500"/>
                  <a:gd name="T40" fmla="*/ 232 w 489"/>
                  <a:gd name="T41" fmla="*/ 461 h 500"/>
                  <a:gd name="T42" fmla="*/ 199 w 489"/>
                  <a:gd name="T43" fmla="*/ 464 h 500"/>
                  <a:gd name="T44" fmla="*/ 159 w 489"/>
                  <a:gd name="T45" fmla="*/ 464 h 500"/>
                  <a:gd name="T46" fmla="*/ 134 w 489"/>
                  <a:gd name="T47" fmla="*/ 455 h 500"/>
                  <a:gd name="T48" fmla="*/ 105 w 489"/>
                  <a:gd name="T49" fmla="*/ 436 h 500"/>
                  <a:gd name="T50" fmla="*/ 64 w 489"/>
                  <a:gd name="T51" fmla="*/ 399 h 500"/>
                  <a:gd name="T52" fmla="*/ 39 w 489"/>
                  <a:gd name="T53" fmla="*/ 375 h 500"/>
                  <a:gd name="T54" fmla="*/ 37 w 489"/>
                  <a:gd name="T55" fmla="*/ 352 h 500"/>
                  <a:gd name="T56" fmla="*/ 9 w 489"/>
                  <a:gd name="T57" fmla="*/ 346 h 500"/>
                  <a:gd name="T58" fmla="*/ 3 w 489"/>
                  <a:gd name="T59" fmla="*/ 309 h 500"/>
                  <a:gd name="T60" fmla="*/ 26 w 489"/>
                  <a:gd name="T61" fmla="*/ 285 h 500"/>
                  <a:gd name="T62" fmla="*/ 30 w 489"/>
                  <a:gd name="T63" fmla="*/ 257 h 500"/>
                  <a:gd name="T64" fmla="*/ 37 w 489"/>
                  <a:gd name="T65" fmla="*/ 228 h 500"/>
                  <a:gd name="T66" fmla="*/ 72 w 489"/>
                  <a:gd name="T67" fmla="*/ 232 h 500"/>
                  <a:gd name="T68" fmla="*/ 127 w 489"/>
                  <a:gd name="T69" fmla="*/ 220 h 500"/>
                  <a:gd name="T70" fmla="*/ 157 w 489"/>
                  <a:gd name="T71" fmla="*/ 181 h 500"/>
                  <a:gd name="T72" fmla="*/ 188 w 489"/>
                  <a:gd name="T73" fmla="*/ 171 h 500"/>
                  <a:gd name="T74" fmla="*/ 220 w 489"/>
                  <a:gd name="T75" fmla="*/ 173 h 500"/>
                  <a:gd name="T76" fmla="*/ 232 w 489"/>
                  <a:gd name="T77" fmla="*/ 138 h 500"/>
                  <a:gd name="T78" fmla="*/ 272 w 489"/>
                  <a:gd name="T79" fmla="*/ 116 h 500"/>
                  <a:gd name="T80" fmla="*/ 249 w 489"/>
                  <a:gd name="T81" fmla="*/ 101 h 500"/>
                  <a:gd name="T82" fmla="*/ 238 w 489"/>
                  <a:gd name="T83" fmla="*/ 88 h 500"/>
                  <a:gd name="T84" fmla="*/ 238 w 489"/>
                  <a:gd name="T85" fmla="*/ 71 h 500"/>
                  <a:gd name="T86" fmla="*/ 272 w 489"/>
                  <a:gd name="T87" fmla="*/ 65 h 500"/>
                  <a:gd name="T88" fmla="*/ 301 w 489"/>
                  <a:gd name="T89" fmla="*/ 51 h 500"/>
                  <a:gd name="T90" fmla="*/ 335 w 489"/>
                  <a:gd name="T91" fmla="*/ 24 h 500"/>
                  <a:gd name="T92" fmla="*/ 363 w 489"/>
                  <a:gd name="T93" fmla="*/ 12 h 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9"/>
                  <a:gd name="T142" fmla="*/ 0 h 500"/>
                  <a:gd name="T143" fmla="*/ 489 w 489"/>
                  <a:gd name="T144" fmla="*/ 500 h 5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9" h="500">
                    <a:moveTo>
                      <a:pt x="383" y="6"/>
                    </a:moveTo>
                    <a:lnTo>
                      <a:pt x="401" y="0"/>
                    </a:lnTo>
                    <a:lnTo>
                      <a:pt x="413" y="4"/>
                    </a:lnTo>
                    <a:lnTo>
                      <a:pt x="432" y="12"/>
                    </a:lnTo>
                    <a:lnTo>
                      <a:pt x="453" y="20"/>
                    </a:lnTo>
                    <a:lnTo>
                      <a:pt x="453" y="26"/>
                    </a:lnTo>
                    <a:lnTo>
                      <a:pt x="447" y="33"/>
                    </a:lnTo>
                    <a:lnTo>
                      <a:pt x="432" y="48"/>
                    </a:lnTo>
                    <a:lnTo>
                      <a:pt x="437" y="54"/>
                    </a:lnTo>
                    <a:lnTo>
                      <a:pt x="424" y="57"/>
                    </a:lnTo>
                    <a:lnTo>
                      <a:pt x="413" y="65"/>
                    </a:lnTo>
                    <a:lnTo>
                      <a:pt x="401" y="77"/>
                    </a:lnTo>
                    <a:lnTo>
                      <a:pt x="397" y="84"/>
                    </a:lnTo>
                    <a:lnTo>
                      <a:pt x="401" y="90"/>
                    </a:lnTo>
                    <a:lnTo>
                      <a:pt x="390" y="93"/>
                    </a:lnTo>
                    <a:lnTo>
                      <a:pt x="385" y="104"/>
                    </a:lnTo>
                    <a:lnTo>
                      <a:pt x="374" y="112"/>
                    </a:lnTo>
                    <a:lnTo>
                      <a:pt x="362" y="126"/>
                    </a:lnTo>
                    <a:lnTo>
                      <a:pt x="351" y="138"/>
                    </a:lnTo>
                    <a:lnTo>
                      <a:pt x="345" y="146"/>
                    </a:lnTo>
                    <a:lnTo>
                      <a:pt x="347" y="161"/>
                    </a:lnTo>
                    <a:lnTo>
                      <a:pt x="355" y="173"/>
                    </a:lnTo>
                    <a:lnTo>
                      <a:pt x="351" y="181"/>
                    </a:lnTo>
                    <a:lnTo>
                      <a:pt x="347" y="195"/>
                    </a:lnTo>
                    <a:lnTo>
                      <a:pt x="363" y="202"/>
                    </a:lnTo>
                    <a:lnTo>
                      <a:pt x="374" y="214"/>
                    </a:lnTo>
                    <a:lnTo>
                      <a:pt x="383" y="220"/>
                    </a:lnTo>
                    <a:lnTo>
                      <a:pt x="385" y="226"/>
                    </a:lnTo>
                    <a:lnTo>
                      <a:pt x="383" y="238"/>
                    </a:lnTo>
                    <a:lnTo>
                      <a:pt x="388" y="251"/>
                    </a:lnTo>
                    <a:lnTo>
                      <a:pt x="392" y="262"/>
                    </a:lnTo>
                    <a:lnTo>
                      <a:pt x="403" y="267"/>
                    </a:lnTo>
                    <a:lnTo>
                      <a:pt x="419" y="262"/>
                    </a:lnTo>
                    <a:lnTo>
                      <a:pt x="432" y="257"/>
                    </a:lnTo>
                    <a:lnTo>
                      <a:pt x="444" y="251"/>
                    </a:lnTo>
                    <a:lnTo>
                      <a:pt x="457" y="257"/>
                    </a:lnTo>
                    <a:lnTo>
                      <a:pt x="467" y="267"/>
                    </a:lnTo>
                    <a:lnTo>
                      <a:pt x="480" y="279"/>
                    </a:lnTo>
                    <a:lnTo>
                      <a:pt x="489" y="290"/>
                    </a:lnTo>
                    <a:lnTo>
                      <a:pt x="474" y="298"/>
                    </a:lnTo>
                    <a:lnTo>
                      <a:pt x="444" y="301"/>
                    </a:lnTo>
                    <a:lnTo>
                      <a:pt x="426" y="307"/>
                    </a:lnTo>
                    <a:lnTo>
                      <a:pt x="385" y="314"/>
                    </a:lnTo>
                    <a:lnTo>
                      <a:pt x="355" y="328"/>
                    </a:lnTo>
                    <a:lnTo>
                      <a:pt x="333" y="338"/>
                    </a:lnTo>
                    <a:lnTo>
                      <a:pt x="320" y="346"/>
                    </a:lnTo>
                    <a:lnTo>
                      <a:pt x="320" y="359"/>
                    </a:lnTo>
                    <a:lnTo>
                      <a:pt x="320" y="380"/>
                    </a:lnTo>
                    <a:lnTo>
                      <a:pt x="313" y="420"/>
                    </a:lnTo>
                    <a:lnTo>
                      <a:pt x="308" y="430"/>
                    </a:lnTo>
                    <a:lnTo>
                      <a:pt x="326" y="442"/>
                    </a:lnTo>
                    <a:lnTo>
                      <a:pt x="347" y="464"/>
                    </a:lnTo>
                    <a:lnTo>
                      <a:pt x="351" y="475"/>
                    </a:lnTo>
                    <a:lnTo>
                      <a:pt x="347" y="487"/>
                    </a:lnTo>
                    <a:lnTo>
                      <a:pt x="333" y="495"/>
                    </a:lnTo>
                    <a:lnTo>
                      <a:pt x="313" y="500"/>
                    </a:lnTo>
                    <a:lnTo>
                      <a:pt x="313" y="497"/>
                    </a:lnTo>
                    <a:lnTo>
                      <a:pt x="301" y="485"/>
                    </a:lnTo>
                    <a:lnTo>
                      <a:pt x="295" y="470"/>
                    </a:lnTo>
                    <a:lnTo>
                      <a:pt x="288" y="464"/>
                    </a:lnTo>
                    <a:lnTo>
                      <a:pt x="270" y="459"/>
                    </a:lnTo>
                    <a:lnTo>
                      <a:pt x="249" y="455"/>
                    </a:lnTo>
                    <a:lnTo>
                      <a:pt x="232" y="461"/>
                    </a:lnTo>
                    <a:lnTo>
                      <a:pt x="226" y="470"/>
                    </a:lnTo>
                    <a:lnTo>
                      <a:pt x="213" y="474"/>
                    </a:lnTo>
                    <a:lnTo>
                      <a:pt x="199" y="464"/>
                    </a:lnTo>
                    <a:lnTo>
                      <a:pt x="186" y="464"/>
                    </a:lnTo>
                    <a:lnTo>
                      <a:pt x="170" y="466"/>
                    </a:lnTo>
                    <a:lnTo>
                      <a:pt x="159" y="464"/>
                    </a:lnTo>
                    <a:lnTo>
                      <a:pt x="147" y="461"/>
                    </a:lnTo>
                    <a:lnTo>
                      <a:pt x="139" y="459"/>
                    </a:lnTo>
                    <a:lnTo>
                      <a:pt x="134" y="455"/>
                    </a:lnTo>
                    <a:lnTo>
                      <a:pt x="124" y="453"/>
                    </a:lnTo>
                    <a:lnTo>
                      <a:pt x="111" y="448"/>
                    </a:lnTo>
                    <a:lnTo>
                      <a:pt x="105" y="436"/>
                    </a:lnTo>
                    <a:lnTo>
                      <a:pt x="86" y="420"/>
                    </a:lnTo>
                    <a:lnTo>
                      <a:pt x="78" y="410"/>
                    </a:lnTo>
                    <a:lnTo>
                      <a:pt x="64" y="399"/>
                    </a:lnTo>
                    <a:lnTo>
                      <a:pt x="55" y="391"/>
                    </a:lnTo>
                    <a:lnTo>
                      <a:pt x="45" y="383"/>
                    </a:lnTo>
                    <a:lnTo>
                      <a:pt x="39" y="375"/>
                    </a:lnTo>
                    <a:lnTo>
                      <a:pt x="39" y="369"/>
                    </a:lnTo>
                    <a:lnTo>
                      <a:pt x="37" y="354"/>
                    </a:lnTo>
                    <a:lnTo>
                      <a:pt x="37" y="352"/>
                    </a:lnTo>
                    <a:lnTo>
                      <a:pt x="28" y="348"/>
                    </a:lnTo>
                    <a:lnTo>
                      <a:pt x="20" y="354"/>
                    </a:lnTo>
                    <a:lnTo>
                      <a:pt x="9" y="346"/>
                    </a:lnTo>
                    <a:lnTo>
                      <a:pt x="5" y="334"/>
                    </a:lnTo>
                    <a:lnTo>
                      <a:pt x="0" y="322"/>
                    </a:lnTo>
                    <a:lnTo>
                      <a:pt x="3" y="309"/>
                    </a:lnTo>
                    <a:lnTo>
                      <a:pt x="5" y="301"/>
                    </a:lnTo>
                    <a:lnTo>
                      <a:pt x="16" y="290"/>
                    </a:lnTo>
                    <a:lnTo>
                      <a:pt x="26" y="285"/>
                    </a:lnTo>
                    <a:lnTo>
                      <a:pt x="39" y="273"/>
                    </a:lnTo>
                    <a:lnTo>
                      <a:pt x="37" y="265"/>
                    </a:lnTo>
                    <a:lnTo>
                      <a:pt x="30" y="257"/>
                    </a:lnTo>
                    <a:lnTo>
                      <a:pt x="30" y="245"/>
                    </a:lnTo>
                    <a:lnTo>
                      <a:pt x="30" y="236"/>
                    </a:lnTo>
                    <a:lnTo>
                      <a:pt x="37" y="228"/>
                    </a:lnTo>
                    <a:lnTo>
                      <a:pt x="52" y="217"/>
                    </a:lnTo>
                    <a:lnTo>
                      <a:pt x="64" y="228"/>
                    </a:lnTo>
                    <a:lnTo>
                      <a:pt x="72" y="232"/>
                    </a:lnTo>
                    <a:lnTo>
                      <a:pt x="91" y="232"/>
                    </a:lnTo>
                    <a:lnTo>
                      <a:pt x="118" y="226"/>
                    </a:lnTo>
                    <a:lnTo>
                      <a:pt x="127" y="220"/>
                    </a:lnTo>
                    <a:lnTo>
                      <a:pt x="139" y="212"/>
                    </a:lnTo>
                    <a:lnTo>
                      <a:pt x="147" y="200"/>
                    </a:lnTo>
                    <a:lnTo>
                      <a:pt x="157" y="181"/>
                    </a:lnTo>
                    <a:lnTo>
                      <a:pt x="159" y="167"/>
                    </a:lnTo>
                    <a:lnTo>
                      <a:pt x="181" y="165"/>
                    </a:lnTo>
                    <a:lnTo>
                      <a:pt x="188" y="171"/>
                    </a:lnTo>
                    <a:lnTo>
                      <a:pt x="204" y="173"/>
                    </a:lnTo>
                    <a:lnTo>
                      <a:pt x="213" y="173"/>
                    </a:lnTo>
                    <a:lnTo>
                      <a:pt x="220" y="173"/>
                    </a:lnTo>
                    <a:lnTo>
                      <a:pt x="232" y="149"/>
                    </a:lnTo>
                    <a:lnTo>
                      <a:pt x="226" y="144"/>
                    </a:lnTo>
                    <a:lnTo>
                      <a:pt x="232" y="138"/>
                    </a:lnTo>
                    <a:lnTo>
                      <a:pt x="238" y="138"/>
                    </a:lnTo>
                    <a:lnTo>
                      <a:pt x="245" y="138"/>
                    </a:lnTo>
                    <a:lnTo>
                      <a:pt x="272" y="116"/>
                    </a:lnTo>
                    <a:lnTo>
                      <a:pt x="270" y="112"/>
                    </a:lnTo>
                    <a:lnTo>
                      <a:pt x="261" y="108"/>
                    </a:lnTo>
                    <a:lnTo>
                      <a:pt x="249" y="101"/>
                    </a:lnTo>
                    <a:lnTo>
                      <a:pt x="243" y="95"/>
                    </a:lnTo>
                    <a:lnTo>
                      <a:pt x="238" y="93"/>
                    </a:lnTo>
                    <a:lnTo>
                      <a:pt x="238" y="88"/>
                    </a:lnTo>
                    <a:lnTo>
                      <a:pt x="236" y="84"/>
                    </a:lnTo>
                    <a:lnTo>
                      <a:pt x="236" y="75"/>
                    </a:lnTo>
                    <a:lnTo>
                      <a:pt x="238" y="71"/>
                    </a:lnTo>
                    <a:lnTo>
                      <a:pt x="245" y="71"/>
                    </a:lnTo>
                    <a:lnTo>
                      <a:pt x="261" y="65"/>
                    </a:lnTo>
                    <a:lnTo>
                      <a:pt x="272" y="65"/>
                    </a:lnTo>
                    <a:lnTo>
                      <a:pt x="286" y="63"/>
                    </a:lnTo>
                    <a:lnTo>
                      <a:pt x="293" y="57"/>
                    </a:lnTo>
                    <a:lnTo>
                      <a:pt x="301" y="51"/>
                    </a:lnTo>
                    <a:lnTo>
                      <a:pt x="313" y="43"/>
                    </a:lnTo>
                    <a:lnTo>
                      <a:pt x="326" y="33"/>
                    </a:lnTo>
                    <a:lnTo>
                      <a:pt x="335" y="24"/>
                    </a:lnTo>
                    <a:lnTo>
                      <a:pt x="340" y="18"/>
                    </a:lnTo>
                    <a:lnTo>
                      <a:pt x="351" y="12"/>
                    </a:lnTo>
                    <a:lnTo>
                      <a:pt x="363" y="12"/>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19" name="Freeform 107"/>
              <p:cNvSpPr>
                <a:spLocks/>
              </p:cNvSpPr>
              <p:nvPr/>
            </p:nvSpPr>
            <p:spPr bwMode="auto">
              <a:xfrm>
                <a:off x="2999986" y="3924502"/>
                <a:ext cx="472615" cy="543328"/>
              </a:xfrm>
              <a:custGeom>
                <a:avLst/>
                <a:gdLst>
                  <a:gd name="T0" fmla="*/ 25 w 479"/>
                  <a:gd name="T1" fmla="*/ 106 h 540"/>
                  <a:gd name="T2" fmla="*/ 56 w 479"/>
                  <a:gd name="T3" fmla="*/ 147 h 540"/>
                  <a:gd name="T4" fmla="*/ 46 w 479"/>
                  <a:gd name="T5" fmla="*/ 189 h 540"/>
                  <a:gd name="T6" fmla="*/ 63 w 479"/>
                  <a:gd name="T7" fmla="*/ 234 h 540"/>
                  <a:gd name="T8" fmla="*/ 90 w 479"/>
                  <a:gd name="T9" fmla="*/ 299 h 540"/>
                  <a:gd name="T10" fmla="*/ 90 w 479"/>
                  <a:gd name="T11" fmla="*/ 337 h 540"/>
                  <a:gd name="T12" fmla="*/ 83 w 479"/>
                  <a:gd name="T13" fmla="*/ 371 h 540"/>
                  <a:gd name="T14" fmla="*/ 112 w 479"/>
                  <a:gd name="T15" fmla="*/ 391 h 540"/>
                  <a:gd name="T16" fmla="*/ 121 w 479"/>
                  <a:gd name="T17" fmla="*/ 416 h 540"/>
                  <a:gd name="T18" fmla="*/ 158 w 479"/>
                  <a:gd name="T19" fmla="*/ 442 h 540"/>
                  <a:gd name="T20" fmla="*/ 173 w 479"/>
                  <a:gd name="T21" fmla="*/ 468 h 540"/>
                  <a:gd name="T22" fmla="*/ 196 w 479"/>
                  <a:gd name="T23" fmla="*/ 498 h 540"/>
                  <a:gd name="T24" fmla="*/ 214 w 479"/>
                  <a:gd name="T25" fmla="*/ 528 h 540"/>
                  <a:gd name="T26" fmla="*/ 246 w 479"/>
                  <a:gd name="T27" fmla="*/ 532 h 540"/>
                  <a:gd name="T28" fmla="*/ 278 w 479"/>
                  <a:gd name="T29" fmla="*/ 540 h 540"/>
                  <a:gd name="T30" fmla="*/ 296 w 479"/>
                  <a:gd name="T31" fmla="*/ 522 h 540"/>
                  <a:gd name="T32" fmla="*/ 316 w 479"/>
                  <a:gd name="T33" fmla="*/ 491 h 540"/>
                  <a:gd name="T34" fmla="*/ 330 w 479"/>
                  <a:gd name="T35" fmla="*/ 471 h 540"/>
                  <a:gd name="T36" fmla="*/ 352 w 479"/>
                  <a:gd name="T37" fmla="*/ 449 h 540"/>
                  <a:gd name="T38" fmla="*/ 354 w 479"/>
                  <a:gd name="T39" fmla="*/ 424 h 540"/>
                  <a:gd name="T40" fmla="*/ 381 w 479"/>
                  <a:gd name="T41" fmla="*/ 426 h 540"/>
                  <a:gd name="T42" fmla="*/ 393 w 479"/>
                  <a:gd name="T43" fmla="*/ 401 h 540"/>
                  <a:gd name="T44" fmla="*/ 407 w 479"/>
                  <a:gd name="T45" fmla="*/ 371 h 540"/>
                  <a:gd name="T46" fmla="*/ 412 w 479"/>
                  <a:gd name="T47" fmla="*/ 355 h 540"/>
                  <a:gd name="T48" fmla="*/ 404 w 479"/>
                  <a:gd name="T49" fmla="*/ 330 h 540"/>
                  <a:gd name="T50" fmla="*/ 425 w 479"/>
                  <a:gd name="T51" fmla="*/ 312 h 540"/>
                  <a:gd name="T52" fmla="*/ 449 w 479"/>
                  <a:gd name="T53" fmla="*/ 301 h 540"/>
                  <a:gd name="T54" fmla="*/ 449 w 479"/>
                  <a:gd name="T55" fmla="*/ 283 h 540"/>
                  <a:gd name="T56" fmla="*/ 439 w 479"/>
                  <a:gd name="T57" fmla="*/ 238 h 540"/>
                  <a:gd name="T58" fmla="*/ 466 w 479"/>
                  <a:gd name="T59" fmla="*/ 243 h 540"/>
                  <a:gd name="T60" fmla="*/ 456 w 479"/>
                  <a:gd name="T61" fmla="*/ 216 h 540"/>
                  <a:gd name="T62" fmla="*/ 472 w 479"/>
                  <a:gd name="T63" fmla="*/ 200 h 540"/>
                  <a:gd name="T64" fmla="*/ 472 w 479"/>
                  <a:gd name="T65" fmla="*/ 187 h 540"/>
                  <a:gd name="T66" fmla="*/ 456 w 479"/>
                  <a:gd name="T67" fmla="*/ 187 h 540"/>
                  <a:gd name="T68" fmla="*/ 433 w 479"/>
                  <a:gd name="T69" fmla="*/ 177 h 540"/>
                  <a:gd name="T70" fmla="*/ 425 w 479"/>
                  <a:gd name="T71" fmla="*/ 161 h 540"/>
                  <a:gd name="T72" fmla="*/ 387 w 479"/>
                  <a:gd name="T73" fmla="*/ 138 h 540"/>
                  <a:gd name="T74" fmla="*/ 364 w 479"/>
                  <a:gd name="T75" fmla="*/ 130 h 540"/>
                  <a:gd name="T76" fmla="*/ 364 w 479"/>
                  <a:gd name="T77" fmla="*/ 106 h 540"/>
                  <a:gd name="T78" fmla="*/ 341 w 479"/>
                  <a:gd name="T79" fmla="*/ 97 h 540"/>
                  <a:gd name="T80" fmla="*/ 298 w 479"/>
                  <a:gd name="T81" fmla="*/ 91 h 540"/>
                  <a:gd name="T82" fmla="*/ 285 w 479"/>
                  <a:gd name="T83" fmla="*/ 97 h 540"/>
                  <a:gd name="T84" fmla="*/ 262 w 479"/>
                  <a:gd name="T85" fmla="*/ 93 h 540"/>
                  <a:gd name="T86" fmla="*/ 200 w 479"/>
                  <a:gd name="T87" fmla="*/ 76 h 540"/>
                  <a:gd name="T88" fmla="*/ 176 w 479"/>
                  <a:gd name="T89" fmla="*/ 59 h 540"/>
                  <a:gd name="T90" fmla="*/ 137 w 479"/>
                  <a:gd name="T91" fmla="*/ 35 h 540"/>
                  <a:gd name="T92" fmla="*/ 90 w 479"/>
                  <a:gd name="T93" fmla="*/ 29 h 540"/>
                  <a:gd name="T94" fmla="*/ 47 w 479"/>
                  <a:gd name="T95" fmla="*/ 18 h 540"/>
                  <a:gd name="T96" fmla="*/ 35 w 479"/>
                  <a:gd name="T97" fmla="*/ 5 h 540"/>
                  <a:gd name="T98" fmla="*/ 6 w 479"/>
                  <a:gd name="T99" fmla="*/ 14 h 540"/>
                  <a:gd name="T100" fmla="*/ 15 w 479"/>
                  <a:gd name="T101" fmla="*/ 57 h 540"/>
                  <a:gd name="T102" fmla="*/ 44 w 479"/>
                  <a:gd name="T103" fmla="*/ 86 h 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540"/>
                  <a:gd name="T158" fmla="*/ 479 w 479"/>
                  <a:gd name="T159" fmla="*/ 540 h 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540">
                    <a:moveTo>
                      <a:pt x="29" y="93"/>
                    </a:moveTo>
                    <a:lnTo>
                      <a:pt x="25" y="106"/>
                    </a:lnTo>
                    <a:lnTo>
                      <a:pt x="42" y="118"/>
                    </a:lnTo>
                    <a:lnTo>
                      <a:pt x="56" y="147"/>
                    </a:lnTo>
                    <a:lnTo>
                      <a:pt x="52" y="172"/>
                    </a:lnTo>
                    <a:lnTo>
                      <a:pt x="46" y="189"/>
                    </a:lnTo>
                    <a:lnTo>
                      <a:pt x="42" y="198"/>
                    </a:lnTo>
                    <a:lnTo>
                      <a:pt x="63" y="234"/>
                    </a:lnTo>
                    <a:lnTo>
                      <a:pt x="77" y="269"/>
                    </a:lnTo>
                    <a:lnTo>
                      <a:pt x="90" y="299"/>
                    </a:lnTo>
                    <a:lnTo>
                      <a:pt x="97" y="318"/>
                    </a:lnTo>
                    <a:lnTo>
                      <a:pt x="90" y="337"/>
                    </a:lnTo>
                    <a:lnTo>
                      <a:pt x="81" y="355"/>
                    </a:lnTo>
                    <a:lnTo>
                      <a:pt x="83" y="371"/>
                    </a:lnTo>
                    <a:lnTo>
                      <a:pt x="102" y="379"/>
                    </a:lnTo>
                    <a:lnTo>
                      <a:pt x="112" y="391"/>
                    </a:lnTo>
                    <a:lnTo>
                      <a:pt x="121" y="401"/>
                    </a:lnTo>
                    <a:lnTo>
                      <a:pt x="121" y="416"/>
                    </a:lnTo>
                    <a:lnTo>
                      <a:pt x="139" y="426"/>
                    </a:lnTo>
                    <a:lnTo>
                      <a:pt x="158" y="442"/>
                    </a:lnTo>
                    <a:lnTo>
                      <a:pt x="167" y="453"/>
                    </a:lnTo>
                    <a:lnTo>
                      <a:pt x="173" y="468"/>
                    </a:lnTo>
                    <a:lnTo>
                      <a:pt x="183" y="477"/>
                    </a:lnTo>
                    <a:lnTo>
                      <a:pt x="196" y="498"/>
                    </a:lnTo>
                    <a:lnTo>
                      <a:pt x="206" y="515"/>
                    </a:lnTo>
                    <a:lnTo>
                      <a:pt x="214" y="528"/>
                    </a:lnTo>
                    <a:lnTo>
                      <a:pt x="225" y="528"/>
                    </a:lnTo>
                    <a:lnTo>
                      <a:pt x="246" y="532"/>
                    </a:lnTo>
                    <a:lnTo>
                      <a:pt x="262" y="534"/>
                    </a:lnTo>
                    <a:lnTo>
                      <a:pt x="278" y="540"/>
                    </a:lnTo>
                    <a:lnTo>
                      <a:pt x="280" y="534"/>
                    </a:lnTo>
                    <a:lnTo>
                      <a:pt x="296" y="522"/>
                    </a:lnTo>
                    <a:lnTo>
                      <a:pt x="310" y="503"/>
                    </a:lnTo>
                    <a:lnTo>
                      <a:pt x="316" y="491"/>
                    </a:lnTo>
                    <a:lnTo>
                      <a:pt x="318" y="471"/>
                    </a:lnTo>
                    <a:lnTo>
                      <a:pt x="330" y="471"/>
                    </a:lnTo>
                    <a:lnTo>
                      <a:pt x="337" y="463"/>
                    </a:lnTo>
                    <a:lnTo>
                      <a:pt x="352" y="449"/>
                    </a:lnTo>
                    <a:lnTo>
                      <a:pt x="343" y="432"/>
                    </a:lnTo>
                    <a:lnTo>
                      <a:pt x="354" y="424"/>
                    </a:lnTo>
                    <a:lnTo>
                      <a:pt x="368" y="432"/>
                    </a:lnTo>
                    <a:lnTo>
                      <a:pt x="381" y="426"/>
                    </a:lnTo>
                    <a:lnTo>
                      <a:pt x="377" y="420"/>
                    </a:lnTo>
                    <a:lnTo>
                      <a:pt x="393" y="401"/>
                    </a:lnTo>
                    <a:lnTo>
                      <a:pt x="393" y="381"/>
                    </a:lnTo>
                    <a:lnTo>
                      <a:pt x="407" y="371"/>
                    </a:lnTo>
                    <a:lnTo>
                      <a:pt x="404" y="361"/>
                    </a:lnTo>
                    <a:lnTo>
                      <a:pt x="412" y="355"/>
                    </a:lnTo>
                    <a:lnTo>
                      <a:pt x="407" y="340"/>
                    </a:lnTo>
                    <a:lnTo>
                      <a:pt x="404" y="330"/>
                    </a:lnTo>
                    <a:lnTo>
                      <a:pt x="412" y="320"/>
                    </a:lnTo>
                    <a:lnTo>
                      <a:pt x="425" y="312"/>
                    </a:lnTo>
                    <a:lnTo>
                      <a:pt x="439" y="307"/>
                    </a:lnTo>
                    <a:lnTo>
                      <a:pt x="449" y="301"/>
                    </a:lnTo>
                    <a:lnTo>
                      <a:pt x="456" y="295"/>
                    </a:lnTo>
                    <a:lnTo>
                      <a:pt x="449" y="283"/>
                    </a:lnTo>
                    <a:lnTo>
                      <a:pt x="431" y="253"/>
                    </a:lnTo>
                    <a:lnTo>
                      <a:pt x="439" y="238"/>
                    </a:lnTo>
                    <a:lnTo>
                      <a:pt x="456" y="239"/>
                    </a:lnTo>
                    <a:lnTo>
                      <a:pt x="466" y="243"/>
                    </a:lnTo>
                    <a:lnTo>
                      <a:pt x="458" y="224"/>
                    </a:lnTo>
                    <a:lnTo>
                      <a:pt x="456" y="216"/>
                    </a:lnTo>
                    <a:lnTo>
                      <a:pt x="464" y="206"/>
                    </a:lnTo>
                    <a:lnTo>
                      <a:pt x="472" y="200"/>
                    </a:lnTo>
                    <a:lnTo>
                      <a:pt x="479" y="194"/>
                    </a:lnTo>
                    <a:lnTo>
                      <a:pt x="472" y="187"/>
                    </a:lnTo>
                    <a:lnTo>
                      <a:pt x="464" y="181"/>
                    </a:lnTo>
                    <a:lnTo>
                      <a:pt x="456" y="187"/>
                    </a:lnTo>
                    <a:lnTo>
                      <a:pt x="445" y="189"/>
                    </a:lnTo>
                    <a:lnTo>
                      <a:pt x="433" y="177"/>
                    </a:lnTo>
                    <a:lnTo>
                      <a:pt x="431" y="169"/>
                    </a:lnTo>
                    <a:lnTo>
                      <a:pt x="425" y="161"/>
                    </a:lnTo>
                    <a:lnTo>
                      <a:pt x="400" y="142"/>
                    </a:lnTo>
                    <a:lnTo>
                      <a:pt x="387" y="138"/>
                    </a:lnTo>
                    <a:lnTo>
                      <a:pt x="370" y="136"/>
                    </a:lnTo>
                    <a:lnTo>
                      <a:pt x="364" y="130"/>
                    </a:lnTo>
                    <a:lnTo>
                      <a:pt x="364" y="116"/>
                    </a:lnTo>
                    <a:lnTo>
                      <a:pt x="364" y="106"/>
                    </a:lnTo>
                    <a:lnTo>
                      <a:pt x="352" y="93"/>
                    </a:lnTo>
                    <a:lnTo>
                      <a:pt x="341" y="97"/>
                    </a:lnTo>
                    <a:lnTo>
                      <a:pt x="312" y="97"/>
                    </a:lnTo>
                    <a:lnTo>
                      <a:pt x="298" y="91"/>
                    </a:lnTo>
                    <a:lnTo>
                      <a:pt x="291" y="93"/>
                    </a:lnTo>
                    <a:lnTo>
                      <a:pt x="285" y="97"/>
                    </a:lnTo>
                    <a:lnTo>
                      <a:pt x="271" y="93"/>
                    </a:lnTo>
                    <a:lnTo>
                      <a:pt x="262" y="93"/>
                    </a:lnTo>
                    <a:lnTo>
                      <a:pt x="239" y="78"/>
                    </a:lnTo>
                    <a:lnTo>
                      <a:pt x="200" y="76"/>
                    </a:lnTo>
                    <a:lnTo>
                      <a:pt x="189" y="73"/>
                    </a:lnTo>
                    <a:lnTo>
                      <a:pt x="176" y="59"/>
                    </a:lnTo>
                    <a:lnTo>
                      <a:pt x="160" y="48"/>
                    </a:lnTo>
                    <a:lnTo>
                      <a:pt x="137" y="35"/>
                    </a:lnTo>
                    <a:lnTo>
                      <a:pt x="117" y="31"/>
                    </a:lnTo>
                    <a:lnTo>
                      <a:pt x="90" y="29"/>
                    </a:lnTo>
                    <a:lnTo>
                      <a:pt x="63" y="20"/>
                    </a:lnTo>
                    <a:lnTo>
                      <a:pt x="47" y="18"/>
                    </a:lnTo>
                    <a:lnTo>
                      <a:pt x="42" y="14"/>
                    </a:lnTo>
                    <a:lnTo>
                      <a:pt x="35" y="5"/>
                    </a:lnTo>
                    <a:lnTo>
                      <a:pt x="25" y="0"/>
                    </a:lnTo>
                    <a:lnTo>
                      <a:pt x="6" y="14"/>
                    </a:lnTo>
                    <a:lnTo>
                      <a:pt x="0" y="37"/>
                    </a:lnTo>
                    <a:lnTo>
                      <a:pt x="15" y="57"/>
                    </a:lnTo>
                    <a:lnTo>
                      <a:pt x="35" y="67"/>
                    </a:lnTo>
                    <a:lnTo>
                      <a:pt x="44" y="86"/>
                    </a:lnTo>
                    <a:lnTo>
                      <a:pt x="29" y="93"/>
                    </a:lnTo>
                    <a:close/>
                  </a:path>
                </a:pathLst>
              </a:custGeom>
              <a:no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0" name="Freeform 108"/>
              <p:cNvSpPr>
                <a:spLocks/>
              </p:cNvSpPr>
              <p:nvPr/>
            </p:nvSpPr>
            <p:spPr bwMode="auto">
              <a:xfrm>
                <a:off x="2999986" y="3924502"/>
                <a:ext cx="472615" cy="543328"/>
              </a:xfrm>
              <a:custGeom>
                <a:avLst/>
                <a:gdLst>
                  <a:gd name="T0" fmla="*/ 25 w 479"/>
                  <a:gd name="T1" fmla="*/ 106 h 540"/>
                  <a:gd name="T2" fmla="*/ 56 w 479"/>
                  <a:gd name="T3" fmla="*/ 147 h 540"/>
                  <a:gd name="T4" fmla="*/ 46 w 479"/>
                  <a:gd name="T5" fmla="*/ 189 h 540"/>
                  <a:gd name="T6" fmla="*/ 63 w 479"/>
                  <a:gd name="T7" fmla="*/ 234 h 540"/>
                  <a:gd name="T8" fmla="*/ 90 w 479"/>
                  <a:gd name="T9" fmla="*/ 299 h 540"/>
                  <a:gd name="T10" fmla="*/ 90 w 479"/>
                  <a:gd name="T11" fmla="*/ 337 h 540"/>
                  <a:gd name="T12" fmla="*/ 83 w 479"/>
                  <a:gd name="T13" fmla="*/ 371 h 540"/>
                  <a:gd name="T14" fmla="*/ 112 w 479"/>
                  <a:gd name="T15" fmla="*/ 391 h 540"/>
                  <a:gd name="T16" fmla="*/ 121 w 479"/>
                  <a:gd name="T17" fmla="*/ 416 h 540"/>
                  <a:gd name="T18" fmla="*/ 158 w 479"/>
                  <a:gd name="T19" fmla="*/ 442 h 540"/>
                  <a:gd name="T20" fmla="*/ 173 w 479"/>
                  <a:gd name="T21" fmla="*/ 468 h 540"/>
                  <a:gd name="T22" fmla="*/ 196 w 479"/>
                  <a:gd name="T23" fmla="*/ 498 h 540"/>
                  <a:gd name="T24" fmla="*/ 214 w 479"/>
                  <a:gd name="T25" fmla="*/ 528 h 540"/>
                  <a:gd name="T26" fmla="*/ 246 w 479"/>
                  <a:gd name="T27" fmla="*/ 532 h 540"/>
                  <a:gd name="T28" fmla="*/ 278 w 479"/>
                  <a:gd name="T29" fmla="*/ 540 h 540"/>
                  <a:gd name="T30" fmla="*/ 296 w 479"/>
                  <a:gd name="T31" fmla="*/ 522 h 540"/>
                  <a:gd name="T32" fmla="*/ 316 w 479"/>
                  <a:gd name="T33" fmla="*/ 491 h 540"/>
                  <a:gd name="T34" fmla="*/ 330 w 479"/>
                  <a:gd name="T35" fmla="*/ 471 h 540"/>
                  <a:gd name="T36" fmla="*/ 352 w 479"/>
                  <a:gd name="T37" fmla="*/ 449 h 540"/>
                  <a:gd name="T38" fmla="*/ 354 w 479"/>
                  <a:gd name="T39" fmla="*/ 424 h 540"/>
                  <a:gd name="T40" fmla="*/ 381 w 479"/>
                  <a:gd name="T41" fmla="*/ 426 h 540"/>
                  <a:gd name="T42" fmla="*/ 393 w 479"/>
                  <a:gd name="T43" fmla="*/ 401 h 540"/>
                  <a:gd name="T44" fmla="*/ 407 w 479"/>
                  <a:gd name="T45" fmla="*/ 371 h 540"/>
                  <a:gd name="T46" fmla="*/ 412 w 479"/>
                  <a:gd name="T47" fmla="*/ 355 h 540"/>
                  <a:gd name="T48" fmla="*/ 404 w 479"/>
                  <a:gd name="T49" fmla="*/ 330 h 540"/>
                  <a:gd name="T50" fmla="*/ 425 w 479"/>
                  <a:gd name="T51" fmla="*/ 312 h 540"/>
                  <a:gd name="T52" fmla="*/ 449 w 479"/>
                  <a:gd name="T53" fmla="*/ 301 h 540"/>
                  <a:gd name="T54" fmla="*/ 449 w 479"/>
                  <a:gd name="T55" fmla="*/ 283 h 540"/>
                  <a:gd name="T56" fmla="*/ 439 w 479"/>
                  <a:gd name="T57" fmla="*/ 238 h 540"/>
                  <a:gd name="T58" fmla="*/ 466 w 479"/>
                  <a:gd name="T59" fmla="*/ 243 h 540"/>
                  <a:gd name="T60" fmla="*/ 456 w 479"/>
                  <a:gd name="T61" fmla="*/ 216 h 540"/>
                  <a:gd name="T62" fmla="*/ 472 w 479"/>
                  <a:gd name="T63" fmla="*/ 200 h 540"/>
                  <a:gd name="T64" fmla="*/ 472 w 479"/>
                  <a:gd name="T65" fmla="*/ 187 h 540"/>
                  <a:gd name="T66" fmla="*/ 456 w 479"/>
                  <a:gd name="T67" fmla="*/ 187 h 540"/>
                  <a:gd name="T68" fmla="*/ 433 w 479"/>
                  <a:gd name="T69" fmla="*/ 177 h 540"/>
                  <a:gd name="T70" fmla="*/ 425 w 479"/>
                  <a:gd name="T71" fmla="*/ 161 h 540"/>
                  <a:gd name="T72" fmla="*/ 387 w 479"/>
                  <a:gd name="T73" fmla="*/ 138 h 540"/>
                  <a:gd name="T74" fmla="*/ 364 w 479"/>
                  <a:gd name="T75" fmla="*/ 130 h 540"/>
                  <a:gd name="T76" fmla="*/ 364 w 479"/>
                  <a:gd name="T77" fmla="*/ 106 h 540"/>
                  <a:gd name="T78" fmla="*/ 341 w 479"/>
                  <a:gd name="T79" fmla="*/ 97 h 540"/>
                  <a:gd name="T80" fmla="*/ 298 w 479"/>
                  <a:gd name="T81" fmla="*/ 91 h 540"/>
                  <a:gd name="T82" fmla="*/ 285 w 479"/>
                  <a:gd name="T83" fmla="*/ 97 h 540"/>
                  <a:gd name="T84" fmla="*/ 262 w 479"/>
                  <a:gd name="T85" fmla="*/ 93 h 540"/>
                  <a:gd name="T86" fmla="*/ 200 w 479"/>
                  <a:gd name="T87" fmla="*/ 76 h 540"/>
                  <a:gd name="T88" fmla="*/ 176 w 479"/>
                  <a:gd name="T89" fmla="*/ 59 h 540"/>
                  <a:gd name="T90" fmla="*/ 137 w 479"/>
                  <a:gd name="T91" fmla="*/ 35 h 540"/>
                  <a:gd name="T92" fmla="*/ 90 w 479"/>
                  <a:gd name="T93" fmla="*/ 29 h 540"/>
                  <a:gd name="T94" fmla="*/ 47 w 479"/>
                  <a:gd name="T95" fmla="*/ 18 h 540"/>
                  <a:gd name="T96" fmla="*/ 35 w 479"/>
                  <a:gd name="T97" fmla="*/ 5 h 540"/>
                  <a:gd name="T98" fmla="*/ 6 w 479"/>
                  <a:gd name="T99" fmla="*/ 14 h 540"/>
                  <a:gd name="T100" fmla="*/ 15 w 479"/>
                  <a:gd name="T101" fmla="*/ 57 h 540"/>
                  <a:gd name="T102" fmla="*/ 44 w 479"/>
                  <a:gd name="T103" fmla="*/ 86 h 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540"/>
                  <a:gd name="T158" fmla="*/ 479 w 479"/>
                  <a:gd name="T159" fmla="*/ 540 h 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540">
                    <a:moveTo>
                      <a:pt x="29" y="93"/>
                    </a:moveTo>
                    <a:lnTo>
                      <a:pt x="25" y="106"/>
                    </a:lnTo>
                    <a:lnTo>
                      <a:pt x="42" y="118"/>
                    </a:lnTo>
                    <a:lnTo>
                      <a:pt x="56" y="147"/>
                    </a:lnTo>
                    <a:lnTo>
                      <a:pt x="52" y="172"/>
                    </a:lnTo>
                    <a:lnTo>
                      <a:pt x="46" y="189"/>
                    </a:lnTo>
                    <a:lnTo>
                      <a:pt x="42" y="198"/>
                    </a:lnTo>
                    <a:lnTo>
                      <a:pt x="63" y="234"/>
                    </a:lnTo>
                    <a:lnTo>
                      <a:pt x="77" y="269"/>
                    </a:lnTo>
                    <a:lnTo>
                      <a:pt x="90" y="299"/>
                    </a:lnTo>
                    <a:lnTo>
                      <a:pt x="97" y="318"/>
                    </a:lnTo>
                    <a:lnTo>
                      <a:pt x="90" y="337"/>
                    </a:lnTo>
                    <a:lnTo>
                      <a:pt x="81" y="355"/>
                    </a:lnTo>
                    <a:lnTo>
                      <a:pt x="83" y="371"/>
                    </a:lnTo>
                    <a:lnTo>
                      <a:pt x="102" y="379"/>
                    </a:lnTo>
                    <a:lnTo>
                      <a:pt x="112" y="391"/>
                    </a:lnTo>
                    <a:lnTo>
                      <a:pt x="121" y="401"/>
                    </a:lnTo>
                    <a:lnTo>
                      <a:pt x="121" y="416"/>
                    </a:lnTo>
                    <a:lnTo>
                      <a:pt x="139" y="426"/>
                    </a:lnTo>
                    <a:lnTo>
                      <a:pt x="158" y="442"/>
                    </a:lnTo>
                    <a:lnTo>
                      <a:pt x="167" y="453"/>
                    </a:lnTo>
                    <a:lnTo>
                      <a:pt x="173" y="468"/>
                    </a:lnTo>
                    <a:lnTo>
                      <a:pt x="183" y="477"/>
                    </a:lnTo>
                    <a:lnTo>
                      <a:pt x="196" y="498"/>
                    </a:lnTo>
                    <a:lnTo>
                      <a:pt x="206" y="515"/>
                    </a:lnTo>
                    <a:lnTo>
                      <a:pt x="214" y="528"/>
                    </a:lnTo>
                    <a:lnTo>
                      <a:pt x="225" y="528"/>
                    </a:lnTo>
                    <a:lnTo>
                      <a:pt x="246" y="532"/>
                    </a:lnTo>
                    <a:lnTo>
                      <a:pt x="262" y="534"/>
                    </a:lnTo>
                    <a:lnTo>
                      <a:pt x="278" y="540"/>
                    </a:lnTo>
                    <a:lnTo>
                      <a:pt x="280" y="534"/>
                    </a:lnTo>
                    <a:lnTo>
                      <a:pt x="296" y="522"/>
                    </a:lnTo>
                    <a:lnTo>
                      <a:pt x="310" y="503"/>
                    </a:lnTo>
                    <a:lnTo>
                      <a:pt x="316" y="491"/>
                    </a:lnTo>
                    <a:lnTo>
                      <a:pt x="318" y="471"/>
                    </a:lnTo>
                    <a:lnTo>
                      <a:pt x="330" y="471"/>
                    </a:lnTo>
                    <a:lnTo>
                      <a:pt x="337" y="463"/>
                    </a:lnTo>
                    <a:lnTo>
                      <a:pt x="352" y="449"/>
                    </a:lnTo>
                    <a:lnTo>
                      <a:pt x="343" y="432"/>
                    </a:lnTo>
                    <a:lnTo>
                      <a:pt x="354" y="424"/>
                    </a:lnTo>
                    <a:lnTo>
                      <a:pt x="368" y="432"/>
                    </a:lnTo>
                    <a:lnTo>
                      <a:pt x="381" y="426"/>
                    </a:lnTo>
                    <a:lnTo>
                      <a:pt x="377" y="420"/>
                    </a:lnTo>
                    <a:lnTo>
                      <a:pt x="393" y="401"/>
                    </a:lnTo>
                    <a:lnTo>
                      <a:pt x="393" y="381"/>
                    </a:lnTo>
                    <a:lnTo>
                      <a:pt x="407" y="371"/>
                    </a:lnTo>
                    <a:lnTo>
                      <a:pt x="404" y="361"/>
                    </a:lnTo>
                    <a:lnTo>
                      <a:pt x="412" y="355"/>
                    </a:lnTo>
                    <a:lnTo>
                      <a:pt x="407" y="340"/>
                    </a:lnTo>
                    <a:lnTo>
                      <a:pt x="404" y="330"/>
                    </a:lnTo>
                    <a:lnTo>
                      <a:pt x="412" y="320"/>
                    </a:lnTo>
                    <a:lnTo>
                      <a:pt x="425" y="312"/>
                    </a:lnTo>
                    <a:lnTo>
                      <a:pt x="439" y="307"/>
                    </a:lnTo>
                    <a:lnTo>
                      <a:pt x="449" y="301"/>
                    </a:lnTo>
                    <a:lnTo>
                      <a:pt x="456" y="295"/>
                    </a:lnTo>
                    <a:lnTo>
                      <a:pt x="449" y="283"/>
                    </a:lnTo>
                    <a:lnTo>
                      <a:pt x="431" y="253"/>
                    </a:lnTo>
                    <a:lnTo>
                      <a:pt x="439" y="238"/>
                    </a:lnTo>
                    <a:lnTo>
                      <a:pt x="456" y="239"/>
                    </a:lnTo>
                    <a:lnTo>
                      <a:pt x="466" y="243"/>
                    </a:lnTo>
                    <a:lnTo>
                      <a:pt x="458" y="224"/>
                    </a:lnTo>
                    <a:lnTo>
                      <a:pt x="456" y="216"/>
                    </a:lnTo>
                    <a:lnTo>
                      <a:pt x="464" y="206"/>
                    </a:lnTo>
                    <a:lnTo>
                      <a:pt x="472" y="200"/>
                    </a:lnTo>
                    <a:lnTo>
                      <a:pt x="479" y="194"/>
                    </a:lnTo>
                    <a:lnTo>
                      <a:pt x="472" y="187"/>
                    </a:lnTo>
                    <a:lnTo>
                      <a:pt x="464" y="181"/>
                    </a:lnTo>
                    <a:lnTo>
                      <a:pt x="456" y="187"/>
                    </a:lnTo>
                    <a:lnTo>
                      <a:pt x="445" y="189"/>
                    </a:lnTo>
                    <a:lnTo>
                      <a:pt x="433" y="177"/>
                    </a:lnTo>
                    <a:lnTo>
                      <a:pt x="431" y="169"/>
                    </a:lnTo>
                    <a:lnTo>
                      <a:pt x="425" y="161"/>
                    </a:lnTo>
                    <a:lnTo>
                      <a:pt x="400" y="142"/>
                    </a:lnTo>
                    <a:lnTo>
                      <a:pt x="387" y="138"/>
                    </a:lnTo>
                    <a:lnTo>
                      <a:pt x="370" y="136"/>
                    </a:lnTo>
                    <a:lnTo>
                      <a:pt x="364" y="130"/>
                    </a:lnTo>
                    <a:lnTo>
                      <a:pt x="364" y="116"/>
                    </a:lnTo>
                    <a:lnTo>
                      <a:pt x="364" y="106"/>
                    </a:lnTo>
                    <a:lnTo>
                      <a:pt x="352" y="93"/>
                    </a:lnTo>
                    <a:lnTo>
                      <a:pt x="341" y="97"/>
                    </a:lnTo>
                    <a:lnTo>
                      <a:pt x="312" y="97"/>
                    </a:lnTo>
                    <a:lnTo>
                      <a:pt x="298" y="91"/>
                    </a:lnTo>
                    <a:lnTo>
                      <a:pt x="291" y="93"/>
                    </a:lnTo>
                    <a:lnTo>
                      <a:pt x="285" y="97"/>
                    </a:lnTo>
                    <a:lnTo>
                      <a:pt x="271" y="93"/>
                    </a:lnTo>
                    <a:lnTo>
                      <a:pt x="262" y="93"/>
                    </a:lnTo>
                    <a:lnTo>
                      <a:pt x="239" y="78"/>
                    </a:lnTo>
                    <a:lnTo>
                      <a:pt x="200" y="76"/>
                    </a:lnTo>
                    <a:lnTo>
                      <a:pt x="189" y="73"/>
                    </a:lnTo>
                    <a:lnTo>
                      <a:pt x="176" y="59"/>
                    </a:lnTo>
                    <a:lnTo>
                      <a:pt x="160" y="48"/>
                    </a:lnTo>
                    <a:lnTo>
                      <a:pt x="137" y="35"/>
                    </a:lnTo>
                    <a:lnTo>
                      <a:pt x="117" y="31"/>
                    </a:lnTo>
                    <a:lnTo>
                      <a:pt x="90" y="29"/>
                    </a:lnTo>
                    <a:lnTo>
                      <a:pt x="63" y="20"/>
                    </a:lnTo>
                    <a:lnTo>
                      <a:pt x="47" y="18"/>
                    </a:lnTo>
                    <a:lnTo>
                      <a:pt x="42" y="14"/>
                    </a:lnTo>
                    <a:lnTo>
                      <a:pt x="35" y="5"/>
                    </a:lnTo>
                    <a:lnTo>
                      <a:pt x="25" y="0"/>
                    </a:lnTo>
                    <a:lnTo>
                      <a:pt x="6" y="14"/>
                    </a:lnTo>
                    <a:lnTo>
                      <a:pt x="0" y="37"/>
                    </a:lnTo>
                    <a:lnTo>
                      <a:pt x="15" y="57"/>
                    </a:lnTo>
                    <a:lnTo>
                      <a:pt x="35" y="67"/>
                    </a:lnTo>
                    <a:lnTo>
                      <a:pt x="44" y="86"/>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1" name="Freeform 111"/>
              <p:cNvSpPr>
                <a:spLocks/>
              </p:cNvSpPr>
              <p:nvPr/>
            </p:nvSpPr>
            <p:spPr bwMode="auto">
              <a:xfrm>
                <a:off x="3390708" y="5567563"/>
                <a:ext cx="713363" cy="432649"/>
              </a:xfrm>
              <a:custGeom>
                <a:avLst/>
                <a:gdLst>
                  <a:gd name="T0" fmla="*/ 723 w 723"/>
                  <a:gd name="T1" fmla="*/ 12 h 430"/>
                  <a:gd name="T2" fmla="*/ 684 w 723"/>
                  <a:gd name="T3" fmla="*/ 84 h 430"/>
                  <a:gd name="T4" fmla="*/ 644 w 723"/>
                  <a:gd name="T5" fmla="*/ 151 h 430"/>
                  <a:gd name="T6" fmla="*/ 637 w 723"/>
                  <a:gd name="T7" fmla="*/ 192 h 430"/>
                  <a:gd name="T8" fmla="*/ 605 w 723"/>
                  <a:gd name="T9" fmla="*/ 235 h 430"/>
                  <a:gd name="T10" fmla="*/ 627 w 723"/>
                  <a:gd name="T11" fmla="*/ 277 h 430"/>
                  <a:gd name="T12" fmla="*/ 639 w 723"/>
                  <a:gd name="T13" fmla="*/ 314 h 430"/>
                  <a:gd name="T14" fmla="*/ 650 w 723"/>
                  <a:gd name="T15" fmla="*/ 339 h 430"/>
                  <a:gd name="T16" fmla="*/ 610 w 723"/>
                  <a:gd name="T17" fmla="*/ 387 h 430"/>
                  <a:gd name="T18" fmla="*/ 607 w 723"/>
                  <a:gd name="T19" fmla="*/ 421 h 430"/>
                  <a:gd name="T20" fmla="*/ 582 w 723"/>
                  <a:gd name="T21" fmla="*/ 430 h 430"/>
                  <a:gd name="T22" fmla="*/ 555 w 723"/>
                  <a:gd name="T23" fmla="*/ 410 h 430"/>
                  <a:gd name="T24" fmla="*/ 506 w 723"/>
                  <a:gd name="T25" fmla="*/ 404 h 430"/>
                  <a:gd name="T26" fmla="*/ 481 w 723"/>
                  <a:gd name="T27" fmla="*/ 395 h 430"/>
                  <a:gd name="T28" fmla="*/ 454 w 723"/>
                  <a:gd name="T29" fmla="*/ 382 h 430"/>
                  <a:gd name="T30" fmla="*/ 446 w 723"/>
                  <a:gd name="T31" fmla="*/ 363 h 430"/>
                  <a:gd name="T32" fmla="*/ 429 w 723"/>
                  <a:gd name="T33" fmla="*/ 337 h 430"/>
                  <a:gd name="T34" fmla="*/ 373 w 723"/>
                  <a:gd name="T35" fmla="*/ 294 h 430"/>
                  <a:gd name="T36" fmla="*/ 331 w 723"/>
                  <a:gd name="T37" fmla="*/ 294 h 430"/>
                  <a:gd name="T38" fmla="*/ 285 w 723"/>
                  <a:gd name="T39" fmla="*/ 273 h 430"/>
                  <a:gd name="T40" fmla="*/ 254 w 723"/>
                  <a:gd name="T41" fmla="*/ 256 h 430"/>
                  <a:gd name="T42" fmla="*/ 215 w 723"/>
                  <a:gd name="T43" fmla="*/ 253 h 430"/>
                  <a:gd name="T44" fmla="*/ 188 w 723"/>
                  <a:gd name="T45" fmla="*/ 224 h 430"/>
                  <a:gd name="T46" fmla="*/ 172 w 723"/>
                  <a:gd name="T47" fmla="*/ 213 h 430"/>
                  <a:gd name="T48" fmla="*/ 142 w 723"/>
                  <a:gd name="T49" fmla="*/ 192 h 430"/>
                  <a:gd name="T50" fmla="*/ 113 w 723"/>
                  <a:gd name="T51" fmla="*/ 168 h 430"/>
                  <a:gd name="T52" fmla="*/ 93 w 723"/>
                  <a:gd name="T53" fmla="*/ 168 h 430"/>
                  <a:gd name="T54" fmla="*/ 61 w 723"/>
                  <a:gd name="T55" fmla="*/ 174 h 430"/>
                  <a:gd name="T56" fmla="*/ 45 w 723"/>
                  <a:gd name="T57" fmla="*/ 151 h 430"/>
                  <a:gd name="T58" fmla="*/ 23 w 723"/>
                  <a:gd name="T59" fmla="*/ 143 h 430"/>
                  <a:gd name="T60" fmla="*/ 23 w 723"/>
                  <a:gd name="T61" fmla="*/ 132 h 430"/>
                  <a:gd name="T62" fmla="*/ 0 w 723"/>
                  <a:gd name="T63" fmla="*/ 104 h 430"/>
                  <a:gd name="T64" fmla="*/ 16 w 723"/>
                  <a:gd name="T65" fmla="*/ 86 h 430"/>
                  <a:gd name="T66" fmla="*/ 6 w 723"/>
                  <a:gd name="T67" fmla="*/ 69 h 430"/>
                  <a:gd name="T68" fmla="*/ 18 w 723"/>
                  <a:gd name="T69" fmla="*/ 44 h 430"/>
                  <a:gd name="T70" fmla="*/ 81 w 723"/>
                  <a:gd name="T71" fmla="*/ 18 h 430"/>
                  <a:gd name="T72" fmla="*/ 115 w 723"/>
                  <a:gd name="T73" fmla="*/ 39 h 430"/>
                  <a:gd name="T74" fmla="*/ 138 w 723"/>
                  <a:gd name="T75" fmla="*/ 12 h 430"/>
                  <a:gd name="T76" fmla="*/ 220 w 723"/>
                  <a:gd name="T77" fmla="*/ 23 h 430"/>
                  <a:gd name="T78" fmla="*/ 254 w 723"/>
                  <a:gd name="T79" fmla="*/ 47 h 430"/>
                  <a:gd name="T80" fmla="*/ 274 w 723"/>
                  <a:gd name="T81" fmla="*/ 47 h 430"/>
                  <a:gd name="T82" fmla="*/ 323 w 723"/>
                  <a:gd name="T83" fmla="*/ 69 h 430"/>
                  <a:gd name="T84" fmla="*/ 367 w 723"/>
                  <a:gd name="T85" fmla="*/ 49 h 430"/>
                  <a:gd name="T86" fmla="*/ 408 w 723"/>
                  <a:gd name="T87" fmla="*/ 63 h 430"/>
                  <a:gd name="T88" fmla="*/ 448 w 723"/>
                  <a:gd name="T89" fmla="*/ 61 h 430"/>
                  <a:gd name="T90" fmla="*/ 492 w 723"/>
                  <a:gd name="T91" fmla="*/ 55 h 430"/>
                  <a:gd name="T92" fmla="*/ 535 w 723"/>
                  <a:gd name="T93" fmla="*/ 37 h 430"/>
                  <a:gd name="T94" fmla="*/ 583 w 723"/>
                  <a:gd name="T95" fmla="*/ 27 h 430"/>
                  <a:gd name="T96" fmla="*/ 627 w 723"/>
                  <a:gd name="T97" fmla="*/ 27 h 430"/>
                  <a:gd name="T98" fmla="*/ 657 w 723"/>
                  <a:gd name="T99" fmla="*/ 4 h 430"/>
                  <a:gd name="T100" fmla="*/ 696 w 723"/>
                  <a:gd name="T101" fmla="*/ 10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noFill/>
              <a:ln w="6350"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2" name="Freeform 112"/>
              <p:cNvSpPr>
                <a:spLocks/>
              </p:cNvSpPr>
              <p:nvPr/>
            </p:nvSpPr>
            <p:spPr bwMode="auto">
              <a:xfrm>
                <a:off x="3390708" y="5567563"/>
                <a:ext cx="713363" cy="432649"/>
              </a:xfrm>
              <a:custGeom>
                <a:avLst/>
                <a:gdLst>
                  <a:gd name="T0" fmla="*/ 723 w 723"/>
                  <a:gd name="T1" fmla="*/ 12 h 430"/>
                  <a:gd name="T2" fmla="*/ 684 w 723"/>
                  <a:gd name="T3" fmla="*/ 84 h 430"/>
                  <a:gd name="T4" fmla="*/ 644 w 723"/>
                  <a:gd name="T5" fmla="*/ 151 h 430"/>
                  <a:gd name="T6" fmla="*/ 637 w 723"/>
                  <a:gd name="T7" fmla="*/ 192 h 430"/>
                  <a:gd name="T8" fmla="*/ 605 w 723"/>
                  <a:gd name="T9" fmla="*/ 235 h 430"/>
                  <a:gd name="T10" fmla="*/ 627 w 723"/>
                  <a:gd name="T11" fmla="*/ 277 h 430"/>
                  <a:gd name="T12" fmla="*/ 639 w 723"/>
                  <a:gd name="T13" fmla="*/ 314 h 430"/>
                  <a:gd name="T14" fmla="*/ 650 w 723"/>
                  <a:gd name="T15" fmla="*/ 339 h 430"/>
                  <a:gd name="T16" fmla="*/ 610 w 723"/>
                  <a:gd name="T17" fmla="*/ 387 h 430"/>
                  <a:gd name="T18" fmla="*/ 607 w 723"/>
                  <a:gd name="T19" fmla="*/ 421 h 430"/>
                  <a:gd name="T20" fmla="*/ 582 w 723"/>
                  <a:gd name="T21" fmla="*/ 430 h 430"/>
                  <a:gd name="T22" fmla="*/ 555 w 723"/>
                  <a:gd name="T23" fmla="*/ 410 h 430"/>
                  <a:gd name="T24" fmla="*/ 506 w 723"/>
                  <a:gd name="T25" fmla="*/ 404 h 430"/>
                  <a:gd name="T26" fmla="*/ 481 w 723"/>
                  <a:gd name="T27" fmla="*/ 395 h 430"/>
                  <a:gd name="T28" fmla="*/ 454 w 723"/>
                  <a:gd name="T29" fmla="*/ 382 h 430"/>
                  <a:gd name="T30" fmla="*/ 446 w 723"/>
                  <a:gd name="T31" fmla="*/ 363 h 430"/>
                  <a:gd name="T32" fmla="*/ 429 w 723"/>
                  <a:gd name="T33" fmla="*/ 337 h 430"/>
                  <a:gd name="T34" fmla="*/ 373 w 723"/>
                  <a:gd name="T35" fmla="*/ 294 h 430"/>
                  <a:gd name="T36" fmla="*/ 331 w 723"/>
                  <a:gd name="T37" fmla="*/ 294 h 430"/>
                  <a:gd name="T38" fmla="*/ 285 w 723"/>
                  <a:gd name="T39" fmla="*/ 273 h 430"/>
                  <a:gd name="T40" fmla="*/ 254 w 723"/>
                  <a:gd name="T41" fmla="*/ 256 h 430"/>
                  <a:gd name="T42" fmla="*/ 215 w 723"/>
                  <a:gd name="T43" fmla="*/ 253 h 430"/>
                  <a:gd name="T44" fmla="*/ 188 w 723"/>
                  <a:gd name="T45" fmla="*/ 224 h 430"/>
                  <a:gd name="T46" fmla="*/ 172 w 723"/>
                  <a:gd name="T47" fmla="*/ 213 h 430"/>
                  <a:gd name="T48" fmla="*/ 142 w 723"/>
                  <a:gd name="T49" fmla="*/ 192 h 430"/>
                  <a:gd name="T50" fmla="*/ 113 w 723"/>
                  <a:gd name="T51" fmla="*/ 168 h 430"/>
                  <a:gd name="T52" fmla="*/ 93 w 723"/>
                  <a:gd name="T53" fmla="*/ 168 h 430"/>
                  <a:gd name="T54" fmla="*/ 61 w 723"/>
                  <a:gd name="T55" fmla="*/ 174 h 430"/>
                  <a:gd name="T56" fmla="*/ 45 w 723"/>
                  <a:gd name="T57" fmla="*/ 151 h 430"/>
                  <a:gd name="T58" fmla="*/ 23 w 723"/>
                  <a:gd name="T59" fmla="*/ 143 h 430"/>
                  <a:gd name="T60" fmla="*/ 23 w 723"/>
                  <a:gd name="T61" fmla="*/ 132 h 430"/>
                  <a:gd name="T62" fmla="*/ 0 w 723"/>
                  <a:gd name="T63" fmla="*/ 104 h 430"/>
                  <a:gd name="T64" fmla="*/ 16 w 723"/>
                  <a:gd name="T65" fmla="*/ 86 h 430"/>
                  <a:gd name="T66" fmla="*/ 6 w 723"/>
                  <a:gd name="T67" fmla="*/ 69 h 430"/>
                  <a:gd name="T68" fmla="*/ 18 w 723"/>
                  <a:gd name="T69" fmla="*/ 44 h 430"/>
                  <a:gd name="T70" fmla="*/ 81 w 723"/>
                  <a:gd name="T71" fmla="*/ 18 h 430"/>
                  <a:gd name="T72" fmla="*/ 115 w 723"/>
                  <a:gd name="T73" fmla="*/ 39 h 430"/>
                  <a:gd name="T74" fmla="*/ 138 w 723"/>
                  <a:gd name="T75" fmla="*/ 12 h 430"/>
                  <a:gd name="T76" fmla="*/ 220 w 723"/>
                  <a:gd name="T77" fmla="*/ 23 h 430"/>
                  <a:gd name="T78" fmla="*/ 254 w 723"/>
                  <a:gd name="T79" fmla="*/ 47 h 430"/>
                  <a:gd name="T80" fmla="*/ 274 w 723"/>
                  <a:gd name="T81" fmla="*/ 47 h 430"/>
                  <a:gd name="T82" fmla="*/ 323 w 723"/>
                  <a:gd name="T83" fmla="*/ 69 h 430"/>
                  <a:gd name="T84" fmla="*/ 367 w 723"/>
                  <a:gd name="T85" fmla="*/ 49 h 430"/>
                  <a:gd name="T86" fmla="*/ 408 w 723"/>
                  <a:gd name="T87" fmla="*/ 63 h 430"/>
                  <a:gd name="T88" fmla="*/ 448 w 723"/>
                  <a:gd name="T89" fmla="*/ 61 h 430"/>
                  <a:gd name="T90" fmla="*/ 492 w 723"/>
                  <a:gd name="T91" fmla="*/ 55 h 430"/>
                  <a:gd name="T92" fmla="*/ 535 w 723"/>
                  <a:gd name="T93" fmla="*/ 37 h 430"/>
                  <a:gd name="T94" fmla="*/ 583 w 723"/>
                  <a:gd name="T95" fmla="*/ 27 h 430"/>
                  <a:gd name="T96" fmla="*/ 627 w 723"/>
                  <a:gd name="T97" fmla="*/ 27 h 430"/>
                  <a:gd name="T98" fmla="*/ 657 w 723"/>
                  <a:gd name="T99" fmla="*/ 4 h 430"/>
                  <a:gd name="T100" fmla="*/ 696 w 723"/>
                  <a:gd name="T101" fmla="*/ 10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3" name="Freeform 186"/>
              <p:cNvSpPr>
                <a:spLocks/>
              </p:cNvSpPr>
              <p:nvPr/>
            </p:nvSpPr>
            <p:spPr bwMode="auto">
              <a:xfrm>
                <a:off x="4119858" y="5090643"/>
                <a:ext cx="327575" cy="592629"/>
              </a:xfrm>
              <a:custGeom>
                <a:avLst/>
                <a:gdLst>
                  <a:gd name="T0" fmla="*/ 0 w 332"/>
                  <a:gd name="T1" fmla="*/ 14 h 589"/>
                  <a:gd name="T2" fmla="*/ 17 w 332"/>
                  <a:gd name="T3" fmla="*/ 41 h 589"/>
                  <a:gd name="T4" fmla="*/ 13 w 332"/>
                  <a:gd name="T5" fmla="*/ 63 h 589"/>
                  <a:gd name="T6" fmla="*/ 20 w 332"/>
                  <a:gd name="T7" fmla="*/ 82 h 589"/>
                  <a:gd name="T8" fmla="*/ 47 w 332"/>
                  <a:gd name="T9" fmla="*/ 127 h 589"/>
                  <a:gd name="T10" fmla="*/ 74 w 332"/>
                  <a:gd name="T11" fmla="*/ 170 h 589"/>
                  <a:gd name="T12" fmla="*/ 77 w 332"/>
                  <a:gd name="T13" fmla="*/ 187 h 589"/>
                  <a:gd name="T14" fmla="*/ 77 w 332"/>
                  <a:gd name="T15" fmla="*/ 228 h 589"/>
                  <a:gd name="T16" fmla="*/ 86 w 332"/>
                  <a:gd name="T17" fmla="*/ 249 h 589"/>
                  <a:gd name="T18" fmla="*/ 108 w 332"/>
                  <a:gd name="T19" fmla="*/ 285 h 589"/>
                  <a:gd name="T20" fmla="*/ 115 w 332"/>
                  <a:gd name="T21" fmla="*/ 295 h 589"/>
                  <a:gd name="T22" fmla="*/ 117 w 332"/>
                  <a:gd name="T23" fmla="*/ 326 h 589"/>
                  <a:gd name="T24" fmla="*/ 115 w 332"/>
                  <a:gd name="T25" fmla="*/ 344 h 589"/>
                  <a:gd name="T26" fmla="*/ 86 w 332"/>
                  <a:gd name="T27" fmla="*/ 356 h 589"/>
                  <a:gd name="T28" fmla="*/ 75 w 332"/>
                  <a:gd name="T29" fmla="*/ 361 h 589"/>
                  <a:gd name="T30" fmla="*/ 75 w 332"/>
                  <a:gd name="T31" fmla="*/ 373 h 589"/>
                  <a:gd name="T32" fmla="*/ 69 w 332"/>
                  <a:gd name="T33" fmla="*/ 373 h 589"/>
                  <a:gd name="T34" fmla="*/ 42 w 332"/>
                  <a:gd name="T35" fmla="*/ 379 h 589"/>
                  <a:gd name="T36" fmla="*/ 36 w 332"/>
                  <a:gd name="T37" fmla="*/ 395 h 589"/>
                  <a:gd name="T38" fmla="*/ 42 w 332"/>
                  <a:gd name="T39" fmla="*/ 421 h 589"/>
                  <a:gd name="T40" fmla="*/ 31 w 332"/>
                  <a:gd name="T41" fmla="*/ 451 h 589"/>
                  <a:gd name="T42" fmla="*/ 22 w 332"/>
                  <a:gd name="T43" fmla="*/ 474 h 589"/>
                  <a:gd name="T44" fmla="*/ 2 w 332"/>
                  <a:gd name="T45" fmla="*/ 491 h 589"/>
                  <a:gd name="T46" fmla="*/ 0 w 332"/>
                  <a:gd name="T47" fmla="*/ 508 h 589"/>
                  <a:gd name="T48" fmla="*/ 6 w 332"/>
                  <a:gd name="T49" fmla="*/ 536 h 589"/>
                  <a:gd name="T50" fmla="*/ 0 w 332"/>
                  <a:gd name="T51" fmla="*/ 562 h 589"/>
                  <a:gd name="T52" fmla="*/ 22 w 332"/>
                  <a:gd name="T53" fmla="*/ 589 h 589"/>
                  <a:gd name="T54" fmla="*/ 52 w 332"/>
                  <a:gd name="T55" fmla="*/ 575 h 589"/>
                  <a:gd name="T56" fmla="*/ 81 w 332"/>
                  <a:gd name="T57" fmla="*/ 575 h 589"/>
                  <a:gd name="T58" fmla="*/ 104 w 332"/>
                  <a:gd name="T59" fmla="*/ 552 h 589"/>
                  <a:gd name="T60" fmla="*/ 108 w 332"/>
                  <a:gd name="T61" fmla="*/ 511 h 589"/>
                  <a:gd name="T62" fmla="*/ 144 w 332"/>
                  <a:gd name="T63" fmla="*/ 485 h 589"/>
                  <a:gd name="T64" fmla="*/ 179 w 332"/>
                  <a:gd name="T65" fmla="*/ 455 h 589"/>
                  <a:gd name="T66" fmla="*/ 205 w 332"/>
                  <a:gd name="T67" fmla="*/ 418 h 589"/>
                  <a:gd name="T68" fmla="*/ 205 w 332"/>
                  <a:gd name="T69" fmla="*/ 373 h 589"/>
                  <a:gd name="T70" fmla="*/ 278 w 332"/>
                  <a:gd name="T71" fmla="*/ 326 h 589"/>
                  <a:gd name="T72" fmla="*/ 305 w 332"/>
                  <a:gd name="T73" fmla="*/ 320 h 589"/>
                  <a:gd name="T74" fmla="*/ 325 w 332"/>
                  <a:gd name="T75" fmla="*/ 303 h 589"/>
                  <a:gd name="T76" fmla="*/ 330 w 332"/>
                  <a:gd name="T77" fmla="*/ 260 h 589"/>
                  <a:gd name="T78" fmla="*/ 319 w 332"/>
                  <a:gd name="T79" fmla="*/ 240 h 589"/>
                  <a:gd name="T80" fmla="*/ 332 w 332"/>
                  <a:gd name="T81" fmla="*/ 202 h 589"/>
                  <a:gd name="T82" fmla="*/ 332 w 332"/>
                  <a:gd name="T83" fmla="*/ 177 h 589"/>
                  <a:gd name="T84" fmla="*/ 321 w 332"/>
                  <a:gd name="T85" fmla="*/ 165 h 589"/>
                  <a:gd name="T86" fmla="*/ 292 w 332"/>
                  <a:gd name="T87" fmla="*/ 157 h 589"/>
                  <a:gd name="T88" fmla="*/ 242 w 332"/>
                  <a:gd name="T89" fmla="*/ 118 h 589"/>
                  <a:gd name="T90" fmla="*/ 206 w 332"/>
                  <a:gd name="T91" fmla="*/ 118 h 589"/>
                  <a:gd name="T92" fmla="*/ 194 w 332"/>
                  <a:gd name="T93" fmla="*/ 86 h 589"/>
                  <a:gd name="T94" fmla="*/ 206 w 332"/>
                  <a:gd name="T95" fmla="*/ 75 h 589"/>
                  <a:gd name="T96" fmla="*/ 221 w 332"/>
                  <a:gd name="T97" fmla="*/ 57 h 589"/>
                  <a:gd name="T98" fmla="*/ 221 w 332"/>
                  <a:gd name="T99" fmla="*/ 32 h 589"/>
                  <a:gd name="T100" fmla="*/ 213 w 332"/>
                  <a:gd name="T101" fmla="*/ 2 h 589"/>
                  <a:gd name="T102" fmla="*/ 179 w 332"/>
                  <a:gd name="T103" fmla="*/ 0 h 589"/>
                  <a:gd name="T104" fmla="*/ 167 w 332"/>
                  <a:gd name="T105" fmla="*/ 41 h 589"/>
                  <a:gd name="T106" fmla="*/ 142 w 332"/>
                  <a:gd name="T107" fmla="*/ 47 h 589"/>
                  <a:gd name="T108" fmla="*/ 124 w 332"/>
                  <a:gd name="T109" fmla="*/ 47 h 589"/>
                  <a:gd name="T110" fmla="*/ 111 w 332"/>
                  <a:gd name="T111" fmla="*/ 55 h 589"/>
                  <a:gd name="T112" fmla="*/ 74 w 332"/>
                  <a:gd name="T113" fmla="*/ 30 h 589"/>
                  <a:gd name="T114" fmla="*/ 52 w 332"/>
                  <a:gd name="T115" fmla="*/ 39 h 589"/>
                  <a:gd name="T116" fmla="*/ 34 w 332"/>
                  <a:gd name="T117" fmla="*/ 39 h 589"/>
                  <a:gd name="T118" fmla="*/ 17 w 332"/>
                  <a:gd name="T119" fmla="*/ 18 h 589"/>
                  <a:gd name="T120" fmla="*/ 0 w 332"/>
                  <a:gd name="T121" fmla="*/ 14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589"/>
                  <a:gd name="T185" fmla="*/ 332 w 332"/>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589">
                    <a:moveTo>
                      <a:pt x="0" y="14"/>
                    </a:moveTo>
                    <a:lnTo>
                      <a:pt x="17" y="41"/>
                    </a:lnTo>
                    <a:lnTo>
                      <a:pt x="13" y="63"/>
                    </a:lnTo>
                    <a:lnTo>
                      <a:pt x="20" y="82"/>
                    </a:lnTo>
                    <a:lnTo>
                      <a:pt x="47" y="127"/>
                    </a:lnTo>
                    <a:lnTo>
                      <a:pt x="74" y="170"/>
                    </a:lnTo>
                    <a:lnTo>
                      <a:pt x="77" y="187"/>
                    </a:lnTo>
                    <a:lnTo>
                      <a:pt x="77" y="228"/>
                    </a:lnTo>
                    <a:lnTo>
                      <a:pt x="86" y="249"/>
                    </a:lnTo>
                    <a:lnTo>
                      <a:pt x="108" y="285"/>
                    </a:lnTo>
                    <a:lnTo>
                      <a:pt x="115" y="295"/>
                    </a:lnTo>
                    <a:lnTo>
                      <a:pt x="117" y="326"/>
                    </a:lnTo>
                    <a:lnTo>
                      <a:pt x="115" y="344"/>
                    </a:lnTo>
                    <a:lnTo>
                      <a:pt x="86" y="356"/>
                    </a:lnTo>
                    <a:lnTo>
                      <a:pt x="75" y="361"/>
                    </a:lnTo>
                    <a:lnTo>
                      <a:pt x="75" y="373"/>
                    </a:lnTo>
                    <a:lnTo>
                      <a:pt x="69" y="373"/>
                    </a:lnTo>
                    <a:lnTo>
                      <a:pt x="42" y="379"/>
                    </a:lnTo>
                    <a:lnTo>
                      <a:pt x="36" y="395"/>
                    </a:lnTo>
                    <a:lnTo>
                      <a:pt x="42" y="421"/>
                    </a:lnTo>
                    <a:lnTo>
                      <a:pt x="31" y="451"/>
                    </a:lnTo>
                    <a:lnTo>
                      <a:pt x="22" y="474"/>
                    </a:lnTo>
                    <a:lnTo>
                      <a:pt x="2" y="491"/>
                    </a:lnTo>
                    <a:lnTo>
                      <a:pt x="0" y="508"/>
                    </a:lnTo>
                    <a:lnTo>
                      <a:pt x="6" y="536"/>
                    </a:lnTo>
                    <a:lnTo>
                      <a:pt x="0" y="562"/>
                    </a:lnTo>
                    <a:lnTo>
                      <a:pt x="22" y="589"/>
                    </a:lnTo>
                    <a:lnTo>
                      <a:pt x="52" y="575"/>
                    </a:lnTo>
                    <a:lnTo>
                      <a:pt x="81" y="575"/>
                    </a:lnTo>
                    <a:lnTo>
                      <a:pt x="104" y="552"/>
                    </a:lnTo>
                    <a:lnTo>
                      <a:pt x="108" y="511"/>
                    </a:lnTo>
                    <a:lnTo>
                      <a:pt x="144" y="485"/>
                    </a:lnTo>
                    <a:lnTo>
                      <a:pt x="179" y="455"/>
                    </a:lnTo>
                    <a:lnTo>
                      <a:pt x="205" y="418"/>
                    </a:lnTo>
                    <a:lnTo>
                      <a:pt x="205" y="373"/>
                    </a:lnTo>
                    <a:lnTo>
                      <a:pt x="278" y="326"/>
                    </a:lnTo>
                    <a:lnTo>
                      <a:pt x="305" y="320"/>
                    </a:lnTo>
                    <a:lnTo>
                      <a:pt x="325" y="303"/>
                    </a:lnTo>
                    <a:lnTo>
                      <a:pt x="330" y="260"/>
                    </a:lnTo>
                    <a:lnTo>
                      <a:pt x="319" y="240"/>
                    </a:lnTo>
                    <a:lnTo>
                      <a:pt x="332" y="202"/>
                    </a:lnTo>
                    <a:lnTo>
                      <a:pt x="332" y="177"/>
                    </a:lnTo>
                    <a:lnTo>
                      <a:pt x="321" y="165"/>
                    </a:lnTo>
                    <a:lnTo>
                      <a:pt x="292" y="157"/>
                    </a:lnTo>
                    <a:lnTo>
                      <a:pt x="242" y="118"/>
                    </a:lnTo>
                    <a:lnTo>
                      <a:pt x="206" y="118"/>
                    </a:lnTo>
                    <a:lnTo>
                      <a:pt x="194" y="86"/>
                    </a:lnTo>
                    <a:lnTo>
                      <a:pt x="206" y="75"/>
                    </a:lnTo>
                    <a:lnTo>
                      <a:pt x="221" y="57"/>
                    </a:lnTo>
                    <a:lnTo>
                      <a:pt x="221" y="32"/>
                    </a:lnTo>
                    <a:lnTo>
                      <a:pt x="213" y="2"/>
                    </a:lnTo>
                    <a:lnTo>
                      <a:pt x="179" y="0"/>
                    </a:lnTo>
                    <a:lnTo>
                      <a:pt x="167" y="41"/>
                    </a:lnTo>
                    <a:lnTo>
                      <a:pt x="142" y="47"/>
                    </a:lnTo>
                    <a:lnTo>
                      <a:pt x="124" y="47"/>
                    </a:lnTo>
                    <a:lnTo>
                      <a:pt x="111" y="55"/>
                    </a:lnTo>
                    <a:lnTo>
                      <a:pt x="74" y="30"/>
                    </a:lnTo>
                    <a:lnTo>
                      <a:pt x="52" y="39"/>
                    </a:lnTo>
                    <a:lnTo>
                      <a:pt x="34" y="39"/>
                    </a:lnTo>
                    <a:lnTo>
                      <a:pt x="17" y="18"/>
                    </a:lnTo>
                    <a:lnTo>
                      <a:pt x="0" y="14"/>
                    </a:lnTo>
                    <a:close/>
                  </a:path>
                </a:pathLst>
              </a:custGeom>
              <a:no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4" name="Freeform 187"/>
              <p:cNvSpPr>
                <a:spLocks/>
              </p:cNvSpPr>
              <p:nvPr/>
            </p:nvSpPr>
            <p:spPr bwMode="auto">
              <a:xfrm>
                <a:off x="4119858" y="5090643"/>
                <a:ext cx="327575" cy="592629"/>
              </a:xfrm>
              <a:custGeom>
                <a:avLst/>
                <a:gdLst>
                  <a:gd name="T0" fmla="*/ 0 w 332"/>
                  <a:gd name="T1" fmla="*/ 14 h 589"/>
                  <a:gd name="T2" fmla="*/ 17 w 332"/>
                  <a:gd name="T3" fmla="*/ 41 h 589"/>
                  <a:gd name="T4" fmla="*/ 13 w 332"/>
                  <a:gd name="T5" fmla="*/ 63 h 589"/>
                  <a:gd name="T6" fmla="*/ 20 w 332"/>
                  <a:gd name="T7" fmla="*/ 82 h 589"/>
                  <a:gd name="T8" fmla="*/ 47 w 332"/>
                  <a:gd name="T9" fmla="*/ 127 h 589"/>
                  <a:gd name="T10" fmla="*/ 74 w 332"/>
                  <a:gd name="T11" fmla="*/ 170 h 589"/>
                  <a:gd name="T12" fmla="*/ 77 w 332"/>
                  <a:gd name="T13" fmla="*/ 187 h 589"/>
                  <a:gd name="T14" fmla="*/ 77 w 332"/>
                  <a:gd name="T15" fmla="*/ 228 h 589"/>
                  <a:gd name="T16" fmla="*/ 86 w 332"/>
                  <a:gd name="T17" fmla="*/ 249 h 589"/>
                  <a:gd name="T18" fmla="*/ 108 w 332"/>
                  <a:gd name="T19" fmla="*/ 285 h 589"/>
                  <a:gd name="T20" fmla="*/ 115 w 332"/>
                  <a:gd name="T21" fmla="*/ 295 h 589"/>
                  <a:gd name="T22" fmla="*/ 117 w 332"/>
                  <a:gd name="T23" fmla="*/ 326 h 589"/>
                  <a:gd name="T24" fmla="*/ 115 w 332"/>
                  <a:gd name="T25" fmla="*/ 344 h 589"/>
                  <a:gd name="T26" fmla="*/ 86 w 332"/>
                  <a:gd name="T27" fmla="*/ 356 h 589"/>
                  <a:gd name="T28" fmla="*/ 75 w 332"/>
                  <a:gd name="T29" fmla="*/ 361 h 589"/>
                  <a:gd name="T30" fmla="*/ 75 w 332"/>
                  <a:gd name="T31" fmla="*/ 373 h 589"/>
                  <a:gd name="T32" fmla="*/ 69 w 332"/>
                  <a:gd name="T33" fmla="*/ 373 h 589"/>
                  <a:gd name="T34" fmla="*/ 42 w 332"/>
                  <a:gd name="T35" fmla="*/ 379 h 589"/>
                  <a:gd name="T36" fmla="*/ 36 w 332"/>
                  <a:gd name="T37" fmla="*/ 395 h 589"/>
                  <a:gd name="T38" fmla="*/ 42 w 332"/>
                  <a:gd name="T39" fmla="*/ 421 h 589"/>
                  <a:gd name="T40" fmla="*/ 31 w 332"/>
                  <a:gd name="T41" fmla="*/ 451 h 589"/>
                  <a:gd name="T42" fmla="*/ 22 w 332"/>
                  <a:gd name="T43" fmla="*/ 474 h 589"/>
                  <a:gd name="T44" fmla="*/ 2 w 332"/>
                  <a:gd name="T45" fmla="*/ 491 h 589"/>
                  <a:gd name="T46" fmla="*/ 0 w 332"/>
                  <a:gd name="T47" fmla="*/ 508 h 589"/>
                  <a:gd name="T48" fmla="*/ 6 w 332"/>
                  <a:gd name="T49" fmla="*/ 536 h 589"/>
                  <a:gd name="T50" fmla="*/ 0 w 332"/>
                  <a:gd name="T51" fmla="*/ 562 h 589"/>
                  <a:gd name="T52" fmla="*/ 22 w 332"/>
                  <a:gd name="T53" fmla="*/ 589 h 589"/>
                  <a:gd name="T54" fmla="*/ 52 w 332"/>
                  <a:gd name="T55" fmla="*/ 575 h 589"/>
                  <a:gd name="T56" fmla="*/ 81 w 332"/>
                  <a:gd name="T57" fmla="*/ 575 h 589"/>
                  <a:gd name="T58" fmla="*/ 104 w 332"/>
                  <a:gd name="T59" fmla="*/ 552 h 589"/>
                  <a:gd name="T60" fmla="*/ 108 w 332"/>
                  <a:gd name="T61" fmla="*/ 511 h 589"/>
                  <a:gd name="T62" fmla="*/ 144 w 332"/>
                  <a:gd name="T63" fmla="*/ 485 h 589"/>
                  <a:gd name="T64" fmla="*/ 179 w 332"/>
                  <a:gd name="T65" fmla="*/ 455 h 589"/>
                  <a:gd name="T66" fmla="*/ 205 w 332"/>
                  <a:gd name="T67" fmla="*/ 418 h 589"/>
                  <a:gd name="T68" fmla="*/ 205 w 332"/>
                  <a:gd name="T69" fmla="*/ 373 h 589"/>
                  <a:gd name="T70" fmla="*/ 278 w 332"/>
                  <a:gd name="T71" fmla="*/ 326 h 589"/>
                  <a:gd name="T72" fmla="*/ 305 w 332"/>
                  <a:gd name="T73" fmla="*/ 320 h 589"/>
                  <a:gd name="T74" fmla="*/ 325 w 332"/>
                  <a:gd name="T75" fmla="*/ 303 h 589"/>
                  <a:gd name="T76" fmla="*/ 330 w 332"/>
                  <a:gd name="T77" fmla="*/ 260 h 589"/>
                  <a:gd name="T78" fmla="*/ 319 w 332"/>
                  <a:gd name="T79" fmla="*/ 240 h 589"/>
                  <a:gd name="T80" fmla="*/ 332 w 332"/>
                  <a:gd name="T81" fmla="*/ 202 h 589"/>
                  <a:gd name="T82" fmla="*/ 332 w 332"/>
                  <a:gd name="T83" fmla="*/ 177 h 589"/>
                  <a:gd name="T84" fmla="*/ 321 w 332"/>
                  <a:gd name="T85" fmla="*/ 165 h 589"/>
                  <a:gd name="T86" fmla="*/ 292 w 332"/>
                  <a:gd name="T87" fmla="*/ 157 h 589"/>
                  <a:gd name="T88" fmla="*/ 242 w 332"/>
                  <a:gd name="T89" fmla="*/ 118 h 589"/>
                  <a:gd name="T90" fmla="*/ 206 w 332"/>
                  <a:gd name="T91" fmla="*/ 118 h 589"/>
                  <a:gd name="T92" fmla="*/ 194 w 332"/>
                  <a:gd name="T93" fmla="*/ 86 h 589"/>
                  <a:gd name="T94" fmla="*/ 206 w 332"/>
                  <a:gd name="T95" fmla="*/ 75 h 589"/>
                  <a:gd name="T96" fmla="*/ 221 w 332"/>
                  <a:gd name="T97" fmla="*/ 57 h 589"/>
                  <a:gd name="T98" fmla="*/ 221 w 332"/>
                  <a:gd name="T99" fmla="*/ 32 h 589"/>
                  <a:gd name="T100" fmla="*/ 213 w 332"/>
                  <a:gd name="T101" fmla="*/ 2 h 589"/>
                  <a:gd name="T102" fmla="*/ 179 w 332"/>
                  <a:gd name="T103" fmla="*/ 0 h 589"/>
                  <a:gd name="T104" fmla="*/ 167 w 332"/>
                  <a:gd name="T105" fmla="*/ 41 h 589"/>
                  <a:gd name="T106" fmla="*/ 142 w 332"/>
                  <a:gd name="T107" fmla="*/ 47 h 589"/>
                  <a:gd name="T108" fmla="*/ 124 w 332"/>
                  <a:gd name="T109" fmla="*/ 47 h 589"/>
                  <a:gd name="T110" fmla="*/ 111 w 332"/>
                  <a:gd name="T111" fmla="*/ 55 h 589"/>
                  <a:gd name="T112" fmla="*/ 74 w 332"/>
                  <a:gd name="T113" fmla="*/ 30 h 589"/>
                  <a:gd name="T114" fmla="*/ 52 w 332"/>
                  <a:gd name="T115" fmla="*/ 39 h 589"/>
                  <a:gd name="T116" fmla="*/ 34 w 332"/>
                  <a:gd name="T117" fmla="*/ 39 h 589"/>
                  <a:gd name="T118" fmla="*/ 17 w 332"/>
                  <a:gd name="T119" fmla="*/ 18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589"/>
                  <a:gd name="T182" fmla="*/ 332 w 332"/>
                  <a:gd name="T183" fmla="*/ 589 h 5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589">
                    <a:moveTo>
                      <a:pt x="0" y="14"/>
                    </a:moveTo>
                    <a:lnTo>
                      <a:pt x="17" y="41"/>
                    </a:lnTo>
                    <a:lnTo>
                      <a:pt x="13" y="63"/>
                    </a:lnTo>
                    <a:lnTo>
                      <a:pt x="20" y="82"/>
                    </a:lnTo>
                    <a:lnTo>
                      <a:pt x="47" y="127"/>
                    </a:lnTo>
                    <a:lnTo>
                      <a:pt x="74" y="170"/>
                    </a:lnTo>
                    <a:lnTo>
                      <a:pt x="77" y="187"/>
                    </a:lnTo>
                    <a:lnTo>
                      <a:pt x="77" y="228"/>
                    </a:lnTo>
                    <a:lnTo>
                      <a:pt x="86" y="249"/>
                    </a:lnTo>
                    <a:lnTo>
                      <a:pt x="108" y="285"/>
                    </a:lnTo>
                    <a:lnTo>
                      <a:pt x="115" y="295"/>
                    </a:lnTo>
                    <a:lnTo>
                      <a:pt x="117" y="326"/>
                    </a:lnTo>
                    <a:lnTo>
                      <a:pt x="115" y="344"/>
                    </a:lnTo>
                    <a:lnTo>
                      <a:pt x="86" y="356"/>
                    </a:lnTo>
                    <a:lnTo>
                      <a:pt x="75" y="361"/>
                    </a:lnTo>
                    <a:lnTo>
                      <a:pt x="75" y="373"/>
                    </a:lnTo>
                    <a:lnTo>
                      <a:pt x="69" y="373"/>
                    </a:lnTo>
                    <a:lnTo>
                      <a:pt x="42" y="379"/>
                    </a:lnTo>
                    <a:lnTo>
                      <a:pt x="36" y="395"/>
                    </a:lnTo>
                    <a:lnTo>
                      <a:pt x="42" y="421"/>
                    </a:lnTo>
                    <a:lnTo>
                      <a:pt x="31" y="451"/>
                    </a:lnTo>
                    <a:lnTo>
                      <a:pt x="22" y="474"/>
                    </a:lnTo>
                    <a:lnTo>
                      <a:pt x="2" y="491"/>
                    </a:lnTo>
                    <a:lnTo>
                      <a:pt x="0" y="508"/>
                    </a:lnTo>
                    <a:lnTo>
                      <a:pt x="6" y="536"/>
                    </a:lnTo>
                    <a:lnTo>
                      <a:pt x="0" y="562"/>
                    </a:lnTo>
                    <a:lnTo>
                      <a:pt x="22" y="589"/>
                    </a:lnTo>
                    <a:lnTo>
                      <a:pt x="52" y="575"/>
                    </a:lnTo>
                    <a:lnTo>
                      <a:pt x="81" y="575"/>
                    </a:lnTo>
                    <a:lnTo>
                      <a:pt x="104" y="552"/>
                    </a:lnTo>
                    <a:lnTo>
                      <a:pt x="108" y="511"/>
                    </a:lnTo>
                    <a:lnTo>
                      <a:pt x="144" y="485"/>
                    </a:lnTo>
                    <a:lnTo>
                      <a:pt x="179" y="455"/>
                    </a:lnTo>
                    <a:lnTo>
                      <a:pt x="205" y="418"/>
                    </a:lnTo>
                    <a:lnTo>
                      <a:pt x="205" y="373"/>
                    </a:lnTo>
                    <a:lnTo>
                      <a:pt x="278" y="326"/>
                    </a:lnTo>
                    <a:lnTo>
                      <a:pt x="305" y="320"/>
                    </a:lnTo>
                    <a:lnTo>
                      <a:pt x="325" y="303"/>
                    </a:lnTo>
                    <a:lnTo>
                      <a:pt x="330" y="260"/>
                    </a:lnTo>
                    <a:lnTo>
                      <a:pt x="319" y="240"/>
                    </a:lnTo>
                    <a:lnTo>
                      <a:pt x="332" y="202"/>
                    </a:lnTo>
                    <a:lnTo>
                      <a:pt x="332" y="177"/>
                    </a:lnTo>
                    <a:lnTo>
                      <a:pt x="321" y="165"/>
                    </a:lnTo>
                    <a:lnTo>
                      <a:pt x="292" y="157"/>
                    </a:lnTo>
                    <a:lnTo>
                      <a:pt x="242" y="118"/>
                    </a:lnTo>
                    <a:lnTo>
                      <a:pt x="206" y="118"/>
                    </a:lnTo>
                    <a:lnTo>
                      <a:pt x="194" y="86"/>
                    </a:lnTo>
                    <a:lnTo>
                      <a:pt x="206" y="75"/>
                    </a:lnTo>
                    <a:lnTo>
                      <a:pt x="221" y="57"/>
                    </a:lnTo>
                    <a:lnTo>
                      <a:pt x="221" y="32"/>
                    </a:lnTo>
                    <a:lnTo>
                      <a:pt x="213" y="2"/>
                    </a:lnTo>
                    <a:lnTo>
                      <a:pt x="179" y="0"/>
                    </a:lnTo>
                    <a:lnTo>
                      <a:pt x="167" y="41"/>
                    </a:lnTo>
                    <a:lnTo>
                      <a:pt x="142" y="47"/>
                    </a:lnTo>
                    <a:lnTo>
                      <a:pt x="124" y="47"/>
                    </a:lnTo>
                    <a:lnTo>
                      <a:pt x="111" y="55"/>
                    </a:lnTo>
                    <a:lnTo>
                      <a:pt x="74" y="30"/>
                    </a:lnTo>
                    <a:lnTo>
                      <a:pt x="52" y="39"/>
                    </a:lnTo>
                    <a:lnTo>
                      <a:pt x="34" y="39"/>
                    </a:lnTo>
                    <a:lnTo>
                      <a:pt x="17" y="18"/>
                    </a:lnTo>
                  </a:path>
                </a:pathLst>
              </a:custGeom>
              <a:noFill/>
              <a:ln w="6350" cap="rnd" cmpd="sng">
                <a:solidFill>
                  <a:schemeClr val="bg1">
                    <a:lumMod val="75000"/>
                  </a:schemeClr>
                </a:solidFill>
                <a:round/>
                <a:headEnd/>
                <a:tailEnd/>
              </a:ln>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5" name="Freeform 191"/>
              <p:cNvSpPr>
                <a:spLocks/>
              </p:cNvSpPr>
              <p:nvPr/>
            </p:nvSpPr>
            <p:spPr bwMode="auto">
              <a:xfrm>
                <a:off x="4081378" y="4825017"/>
                <a:ext cx="317708" cy="320965"/>
              </a:xfrm>
              <a:custGeom>
                <a:avLst/>
                <a:gdLst>
                  <a:gd name="T0" fmla="*/ 251 w 322"/>
                  <a:gd name="T1" fmla="*/ 269 h 319"/>
                  <a:gd name="T2" fmla="*/ 285 w 322"/>
                  <a:gd name="T3" fmla="*/ 231 h 319"/>
                  <a:gd name="T4" fmla="*/ 281 w 322"/>
                  <a:gd name="T5" fmla="*/ 218 h 319"/>
                  <a:gd name="T6" fmla="*/ 304 w 322"/>
                  <a:gd name="T7" fmla="*/ 194 h 319"/>
                  <a:gd name="T8" fmla="*/ 322 w 322"/>
                  <a:gd name="T9" fmla="*/ 188 h 319"/>
                  <a:gd name="T10" fmla="*/ 301 w 322"/>
                  <a:gd name="T11" fmla="*/ 162 h 319"/>
                  <a:gd name="T12" fmla="*/ 285 w 322"/>
                  <a:gd name="T13" fmla="*/ 131 h 319"/>
                  <a:gd name="T14" fmla="*/ 279 w 322"/>
                  <a:gd name="T15" fmla="*/ 103 h 319"/>
                  <a:gd name="T16" fmla="*/ 262 w 322"/>
                  <a:gd name="T17" fmla="*/ 99 h 319"/>
                  <a:gd name="T18" fmla="*/ 217 w 322"/>
                  <a:gd name="T19" fmla="*/ 107 h 319"/>
                  <a:gd name="T20" fmla="*/ 204 w 322"/>
                  <a:gd name="T21" fmla="*/ 99 h 319"/>
                  <a:gd name="T22" fmla="*/ 204 w 322"/>
                  <a:gd name="T23" fmla="*/ 86 h 319"/>
                  <a:gd name="T24" fmla="*/ 204 w 322"/>
                  <a:gd name="T25" fmla="*/ 69 h 319"/>
                  <a:gd name="T26" fmla="*/ 192 w 322"/>
                  <a:gd name="T27" fmla="*/ 58 h 319"/>
                  <a:gd name="T28" fmla="*/ 172 w 322"/>
                  <a:gd name="T29" fmla="*/ 58 h 319"/>
                  <a:gd name="T30" fmla="*/ 150 w 322"/>
                  <a:gd name="T31" fmla="*/ 46 h 319"/>
                  <a:gd name="T32" fmla="*/ 133 w 322"/>
                  <a:gd name="T33" fmla="*/ 22 h 319"/>
                  <a:gd name="T34" fmla="*/ 127 w 322"/>
                  <a:gd name="T35" fmla="*/ 5 h 319"/>
                  <a:gd name="T36" fmla="*/ 114 w 322"/>
                  <a:gd name="T37" fmla="*/ 0 h 319"/>
                  <a:gd name="T38" fmla="*/ 93 w 322"/>
                  <a:gd name="T39" fmla="*/ 11 h 319"/>
                  <a:gd name="T40" fmla="*/ 56 w 322"/>
                  <a:gd name="T41" fmla="*/ 7 h 319"/>
                  <a:gd name="T42" fmla="*/ 36 w 322"/>
                  <a:gd name="T43" fmla="*/ 44 h 319"/>
                  <a:gd name="T44" fmla="*/ 29 w 322"/>
                  <a:gd name="T45" fmla="*/ 50 h 319"/>
                  <a:gd name="T46" fmla="*/ 4 w 322"/>
                  <a:gd name="T47" fmla="*/ 52 h 319"/>
                  <a:gd name="T48" fmla="*/ 0 w 322"/>
                  <a:gd name="T49" fmla="*/ 64 h 319"/>
                  <a:gd name="T50" fmla="*/ 20 w 322"/>
                  <a:gd name="T51" fmla="*/ 82 h 319"/>
                  <a:gd name="T52" fmla="*/ 18 w 322"/>
                  <a:gd name="T53" fmla="*/ 99 h 319"/>
                  <a:gd name="T54" fmla="*/ 4 w 322"/>
                  <a:gd name="T55" fmla="*/ 127 h 319"/>
                  <a:gd name="T56" fmla="*/ 41 w 322"/>
                  <a:gd name="T57" fmla="*/ 157 h 319"/>
                  <a:gd name="T58" fmla="*/ 52 w 322"/>
                  <a:gd name="T59" fmla="*/ 180 h 319"/>
                  <a:gd name="T60" fmla="*/ 64 w 322"/>
                  <a:gd name="T61" fmla="*/ 213 h 319"/>
                  <a:gd name="T62" fmla="*/ 68 w 322"/>
                  <a:gd name="T63" fmla="*/ 237 h 319"/>
                  <a:gd name="T64" fmla="*/ 59 w 322"/>
                  <a:gd name="T65" fmla="*/ 250 h 319"/>
                  <a:gd name="T66" fmla="*/ 52 w 322"/>
                  <a:gd name="T67" fmla="*/ 265 h 319"/>
                  <a:gd name="T68" fmla="*/ 37 w 322"/>
                  <a:gd name="T69" fmla="*/ 271 h 319"/>
                  <a:gd name="T70" fmla="*/ 52 w 322"/>
                  <a:gd name="T71" fmla="*/ 278 h 319"/>
                  <a:gd name="T72" fmla="*/ 73 w 322"/>
                  <a:gd name="T73" fmla="*/ 298 h 319"/>
                  <a:gd name="T74" fmla="*/ 93 w 322"/>
                  <a:gd name="T75" fmla="*/ 300 h 319"/>
                  <a:gd name="T76" fmla="*/ 108 w 322"/>
                  <a:gd name="T77" fmla="*/ 293 h 319"/>
                  <a:gd name="T78" fmla="*/ 147 w 322"/>
                  <a:gd name="T79" fmla="*/ 319 h 319"/>
                  <a:gd name="T80" fmla="*/ 160 w 322"/>
                  <a:gd name="T81" fmla="*/ 310 h 319"/>
                  <a:gd name="T82" fmla="*/ 190 w 322"/>
                  <a:gd name="T83" fmla="*/ 308 h 319"/>
                  <a:gd name="T84" fmla="*/ 199 w 322"/>
                  <a:gd name="T85" fmla="*/ 300 h 319"/>
                  <a:gd name="T86" fmla="*/ 210 w 322"/>
                  <a:gd name="T87" fmla="*/ 280 h 319"/>
                  <a:gd name="T88" fmla="*/ 218 w 322"/>
                  <a:gd name="T89" fmla="*/ 259 h 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2"/>
                  <a:gd name="T136" fmla="*/ 0 h 319"/>
                  <a:gd name="T137" fmla="*/ 322 w 322"/>
                  <a:gd name="T138" fmla="*/ 319 h 3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2" h="319">
                    <a:moveTo>
                      <a:pt x="251" y="269"/>
                    </a:moveTo>
                    <a:lnTo>
                      <a:pt x="285" y="231"/>
                    </a:lnTo>
                    <a:lnTo>
                      <a:pt x="281" y="218"/>
                    </a:lnTo>
                    <a:lnTo>
                      <a:pt x="304" y="194"/>
                    </a:lnTo>
                    <a:lnTo>
                      <a:pt x="322" y="188"/>
                    </a:lnTo>
                    <a:lnTo>
                      <a:pt x="301" y="162"/>
                    </a:lnTo>
                    <a:lnTo>
                      <a:pt x="285" y="131"/>
                    </a:lnTo>
                    <a:lnTo>
                      <a:pt x="279" y="103"/>
                    </a:lnTo>
                    <a:lnTo>
                      <a:pt x="262" y="99"/>
                    </a:lnTo>
                    <a:lnTo>
                      <a:pt x="217" y="107"/>
                    </a:lnTo>
                    <a:lnTo>
                      <a:pt x="204" y="99"/>
                    </a:lnTo>
                    <a:lnTo>
                      <a:pt x="204" y="86"/>
                    </a:lnTo>
                    <a:lnTo>
                      <a:pt x="204" y="69"/>
                    </a:lnTo>
                    <a:lnTo>
                      <a:pt x="192" y="58"/>
                    </a:lnTo>
                    <a:lnTo>
                      <a:pt x="172" y="58"/>
                    </a:lnTo>
                    <a:lnTo>
                      <a:pt x="150" y="46"/>
                    </a:lnTo>
                    <a:lnTo>
                      <a:pt x="133" y="22"/>
                    </a:lnTo>
                    <a:lnTo>
                      <a:pt x="127" y="5"/>
                    </a:lnTo>
                    <a:lnTo>
                      <a:pt x="114" y="0"/>
                    </a:lnTo>
                    <a:lnTo>
                      <a:pt x="93" y="11"/>
                    </a:lnTo>
                    <a:lnTo>
                      <a:pt x="56" y="7"/>
                    </a:lnTo>
                    <a:lnTo>
                      <a:pt x="36" y="44"/>
                    </a:lnTo>
                    <a:lnTo>
                      <a:pt x="29" y="50"/>
                    </a:lnTo>
                    <a:lnTo>
                      <a:pt x="4" y="52"/>
                    </a:lnTo>
                    <a:lnTo>
                      <a:pt x="0" y="64"/>
                    </a:lnTo>
                    <a:lnTo>
                      <a:pt x="20" y="82"/>
                    </a:lnTo>
                    <a:lnTo>
                      <a:pt x="18" y="99"/>
                    </a:lnTo>
                    <a:lnTo>
                      <a:pt x="4" y="127"/>
                    </a:lnTo>
                    <a:lnTo>
                      <a:pt x="41" y="157"/>
                    </a:lnTo>
                    <a:lnTo>
                      <a:pt x="52" y="180"/>
                    </a:lnTo>
                    <a:lnTo>
                      <a:pt x="64" y="213"/>
                    </a:lnTo>
                    <a:lnTo>
                      <a:pt x="68" y="237"/>
                    </a:lnTo>
                    <a:lnTo>
                      <a:pt x="59" y="250"/>
                    </a:lnTo>
                    <a:lnTo>
                      <a:pt x="52" y="265"/>
                    </a:lnTo>
                    <a:lnTo>
                      <a:pt x="37" y="271"/>
                    </a:lnTo>
                    <a:lnTo>
                      <a:pt x="52" y="278"/>
                    </a:lnTo>
                    <a:lnTo>
                      <a:pt x="73" y="298"/>
                    </a:lnTo>
                    <a:lnTo>
                      <a:pt x="93" y="300"/>
                    </a:lnTo>
                    <a:lnTo>
                      <a:pt x="108" y="293"/>
                    </a:lnTo>
                    <a:lnTo>
                      <a:pt x="147" y="319"/>
                    </a:lnTo>
                    <a:lnTo>
                      <a:pt x="160" y="310"/>
                    </a:lnTo>
                    <a:lnTo>
                      <a:pt x="190" y="308"/>
                    </a:lnTo>
                    <a:lnTo>
                      <a:pt x="199" y="300"/>
                    </a:lnTo>
                    <a:lnTo>
                      <a:pt x="210" y="280"/>
                    </a:lnTo>
                    <a:lnTo>
                      <a:pt x="218" y="259"/>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6" name="Freeform 203"/>
              <p:cNvSpPr>
                <a:spLocks/>
              </p:cNvSpPr>
              <p:nvPr/>
            </p:nvSpPr>
            <p:spPr bwMode="auto">
              <a:xfrm>
                <a:off x="3759722" y="4564421"/>
                <a:ext cx="276268" cy="178090"/>
              </a:xfrm>
              <a:custGeom>
                <a:avLst/>
                <a:gdLst>
                  <a:gd name="T0" fmla="*/ 269 w 280"/>
                  <a:gd name="T1" fmla="*/ 62 h 177"/>
                  <a:gd name="T2" fmla="*/ 238 w 280"/>
                  <a:gd name="T3" fmla="*/ 34 h 177"/>
                  <a:gd name="T4" fmla="*/ 219 w 280"/>
                  <a:gd name="T5" fmla="*/ 24 h 177"/>
                  <a:gd name="T6" fmla="*/ 186 w 280"/>
                  <a:gd name="T7" fmla="*/ 15 h 177"/>
                  <a:gd name="T8" fmla="*/ 180 w 280"/>
                  <a:gd name="T9" fmla="*/ 0 h 177"/>
                  <a:gd name="T10" fmla="*/ 167 w 280"/>
                  <a:gd name="T11" fmla="*/ 15 h 177"/>
                  <a:gd name="T12" fmla="*/ 167 w 280"/>
                  <a:gd name="T13" fmla="*/ 26 h 177"/>
                  <a:gd name="T14" fmla="*/ 161 w 280"/>
                  <a:gd name="T15" fmla="*/ 30 h 177"/>
                  <a:gd name="T16" fmla="*/ 146 w 280"/>
                  <a:gd name="T17" fmla="*/ 34 h 177"/>
                  <a:gd name="T18" fmla="*/ 131 w 280"/>
                  <a:gd name="T19" fmla="*/ 40 h 177"/>
                  <a:gd name="T20" fmla="*/ 119 w 280"/>
                  <a:gd name="T21" fmla="*/ 47 h 177"/>
                  <a:gd name="T22" fmla="*/ 106 w 280"/>
                  <a:gd name="T23" fmla="*/ 56 h 177"/>
                  <a:gd name="T24" fmla="*/ 99 w 280"/>
                  <a:gd name="T25" fmla="*/ 42 h 177"/>
                  <a:gd name="T26" fmla="*/ 88 w 280"/>
                  <a:gd name="T27" fmla="*/ 34 h 177"/>
                  <a:gd name="T28" fmla="*/ 78 w 280"/>
                  <a:gd name="T29" fmla="*/ 26 h 177"/>
                  <a:gd name="T30" fmla="*/ 65 w 280"/>
                  <a:gd name="T31" fmla="*/ 34 h 177"/>
                  <a:gd name="T32" fmla="*/ 61 w 280"/>
                  <a:gd name="T33" fmla="*/ 42 h 177"/>
                  <a:gd name="T34" fmla="*/ 74 w 280"/>
                  <a:gd name="T35" fmla="*/ 56 h 177"/>
                  <a:gd name="T36" fmla="*/ 67 w 280"/>
                  <a:gd name="T37" fmla="*/ 66 h 177"/>
                  <a:gd name="T38" fmla="*/ 54 w 280"/>
                  <a:gd name="T39" fmla="*/ 66 h 177"/>
                  <a:gd name="T40" fmla="*/ 49 w 280"/>
                  <a:gd name="T41" fmla="*/ 69 h 177"/>
                  <a:gd name="T42" fmla="*/ 44 w 280"/>
                  <a:gd name="T43" fmla="*/ 81 h 177"/>
                  <a:gd name="T44" fmla="*/ 38 w 280"/>
                  <a:gd name="T45" fmla="*/ 87 h 177"/>
                  <a:gd name="T46" fmla="*/ 22 w 280"/>
                  <a:gd name="T47" fmla="*/ 91 h 177"/>
                  <a:gd name="T48" fmla="*/ 0 w 280"/>
                  <a:gd name="T49" fmla="*/ 90 h 177"/>
                  <a:gd name="T50" fmla="*/ 27 w 280"/>
                  <a:gd name="T51" fmla="*/ 107 h 177"/>
                  <a:gd name="T52" fmla="*/ 31 w 280"/>
                  <a:gd name="T53" fmla="*/ 126 h 177"/>
                  <a:gd name="T54" fmla="*/ 33 w 280"/>
                  <a:gd name="T55" fmla="*/ 138 h 177"/>
                  <a:gd name="T56" fmla="*/ 31 w 280"/>
                  <a:gd name="T57" fmla="*/ 154 h 177"/>
                  <a:gd name="T58" fmla="*/ 27 w 280"/>
                  <a:gd name="T59" fmla="*/ 163 h 177"/>
                  <a:gd name="T60" fmla="*/ 40 w 280"/>
                  <a:gd name="T61" fmla="*/ 158 h 177"/>
                  <a:gd name="T62" fmla="*/ 56 w 280"/>
                  <a:gd name="T63" fmla="*/ 171 h 177"/>
                  <a:gd name="T64" fmla="*/ 83 w 280"/>
                  <a:gd name="T65" fmla="*/ 158 h 177"/>
                  <a:gd name="T66" fmla="*/ 104 w 280"/>
                  <a:gd name="T67" fmla="*/ 154 h 177"/>
                  <a:gd name="T68" fmla="*/ 117 w 280"/>
                  <a:gd name="T69" fmla="*/ 154 h 177"/>
                  <a:gd name="T70" fmla="*/ 133 w 280"/>
                  <a:gd name="T71" fmla="*/ 163 h 177"/>
                  <a:gd name="T72" fmla="*/ 151 w 280"/>
                  <a:gd name="T73" fmla="*/ 171 h 177"/>
                  <a:gd name="T74" fmla="*/ 169 w 280"/>
                  <a:gd name="T75" fmla="*/ 177 h 177"/>
                  <a:gd name="T76" fmla="*/ 186 w 280"/>
                  <a:gd name="T77" fmla="*/ 169 h 177"/>
                  <a:gd name="T78" fmla="*/ 203 w 280"/>
                  <a:gd name="T79" fmla="*/ 148 h 177"/>
                  <a:gd name="T80" fmla="*/ 223 w 280"/>
                  <a:gd name="T81" fmla="*/ 152 h 177"/>
                  <a:gd name="T82" fmla="*/ 230 w 280"/>
                  <a:gd name="T83" fmla="*/ 134 h 177"/>
                  <a:gd name="T84" fmla="*/ 248 w 280"/>
                  <a:gd name="T85" fmla="*/ 132 h 177"/>
                  <a:gd name="T86" fmla="*/ 259 w 280"/>
                  <a:gd name="T87" fmla="*/ 134 h 177"/>
                  <a:gd name="T88" fmla="*/ 269 w 280"/>
                  <a:gd name="T89" fmla="*/ 128 h 177"/>
                  <a:gd name="T90" fmla="*/ 273 w 280"/>
                  <a:gd name="T91" fmla="*/ 120 h 177"/>
                  <a:gd name="T92" fmla="*/ 280 w 280"/>
                  <a:gd name="T93" fmla="*/ 107 h 177"/>
                  <a:gd name="T94" fmla="*/ 280 w 280"/>
                  <a:gd name="T95" fmla="*/ 85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0"/>
                  <a:gd name="T145" fmla="*/ 0 h 177"/>
                  <a:gd name="T146" fmla="*/ 280 w 280"/>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0" h="177">
                    <a:moveTo>
                      <a:pt x="269" y="62"/>
                    </a:moveTo>
                    <a:lnTo>
                      <a:pt x="238" y="34"/>
                    </a:lnTo>
                    <a:lnTo>
                      <a:pt x="219" y="24"/>
                    </a:lnTo>
                    <a:lnTo>
                      <a:pt x="186" y="15"/>
                    </a:lnTo>
                    <a:lnTo>
                      <a:pt x="180" y="0"/>
                    </a:lnTo>
                    <a:lnTo>
                      <a:pt x="167" y="15"/>
                    </a:lnTo>
                    <a:lnTo>
                      <a:pt x="167" y="26"/>
                    </a:lnTo>
                    <a:lnTo>
                      <a:pt x="161" y="30"/>
                    </a:lnTo>
                    <a:lnTo>
                      <a:pt x="146" y="34"/>
                    </a:lnTo>
                    <a:lnTo>
                      <a:pt x="131" y="40"/>
                    </a:lnTo>
                    <a:lnTo>
                      <a:pt x="119" y="47"/>
                    </a:lnTo>
                    <a:lnTo>
                      <a:pt x="106" y="56"/>
                    </a:lnTo>
                    <a:lnTo>
                      <a:pt x="99" y="42"/>
                    </a:lnTo>
                    <a:lnTo>
                      <a:pt x="88" y="34"/>
                    </a:lnTo>
                    <a:lnTo>
                      <a:pt x="78" y="26"/>
                    </a:lnTo>
                    <a:lnTo>
                      <a:pt x="65" y="34"/>
                    </a:lnTo>
                    <a:lnTo>
                      <a:pt x="61" y="42"/>
                    </a:lnTo>
                    <a:lnTo>
                      <a:pt x="74" y="56"/>
                    </a:lnTo>
                    <a:lnTo>
                      <a:pt x="67" y="66"/>
                    </a:lnTo>
                    <a:lnTo>
                      <a:pt x="54" y="66"/>
                    </a:lnTo>
                    <a:lnTo>
                      <a:pt x="49" y="69"/>
                    </a:lnTo>
                    <a:lnTo>
                      <a:pt x="44" y="81"/>
                    </a:lnTo>
                    <a:lnTo>
                      <a:pt x="38" y="87"/>
                    </a:lnTo>
                    <a:lnTo>
                      <a:pt x="22" y="91"/>
                    </a:lnTo>
                    <a:lnTo>
                      <a:pt x="0" y="90"/>
                    </a:lnTo>
                    <a:lnTo>
                      <a:pt x="27" y="107"/>
                    </a:lnTo>
                    <a:lnTo>
                      <a:pt x="31" y="126"/>
                    </a:lnTo>
                    <a:lnTo>
                      <a:pt x="33" y="138"/>
                    </a:lnTo>
                    <a:lnTo>
                      <a:pt x="31" y="154"/>
                    </a:lnTo>
                    <a:lnTo>
                      <a:pt x="27" y="163"/>
                    </a:lnTo>
                    <a:lnTo>
                      <a:pt x="40" y="158"/>
                    </a:lnTo>
                    <a:lnTo>
                      <a:pt x="56" y="171"/>
                    </a:lnTo>
                    <a:lnTo>
                      <a:pt x="83" y="158"/>
                    </a:lnTo>
                    <a:lnTo>
                      <a:pt x="104" y="154"/>
                    </a:lnTo>
                    <a:lnTo>
                      <a:pt x="117" y="154"/>
                    </a:lnTo>
                    <a:lnTo>
                      <a:pt x="133" y="163"/>
                    </a:lnTo>
                    <a:lnTo>
                      <a:pt x="151" y="171"/>
                    </a:lnTo>
                    <a:lnTo>
                      <a:pt x="169" y="177"/>
                    </a:lnTo>
                    <a:lnTo>
                      <a:pt x="186" y="169"/>
                    </a:lnTo>
                    <a:lnTo>
                      <a:pt x="203" y="148"/>
                    </a:lnTo>
                    <a:lnTo>
                      <a:pt x="223" y="152"/>
                    </a:lnTo>
                    <a:lnTo>
                      <a:pt x="230" y="134"/>
                    </a:lnTo>
                    <a:lnTo>
                      <a:pt x="248" y="132"/>
                    </a:lnTo>
                    <a:lnTo>
                      <a:pt x="259" y="134"/>
                    </a:lnTo>
                    <a:lnTo>
                      <a:pt x="269" y="128"/>
                    </a:lnTo>
                    <a:lnTo>
                      <a:pt x="273" y="120"/>
                    </a:lnTo>
                    <a:lnTo>
                      <a:pt x="280" y="107"/>
                    </a:lnTo>
                    <a:lnTo>
                      <a:pt x="280" y="85"/>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7" name="Freeform 215"/>
              <p:cNvSpPr>
                <a:spLocks/>
              </p:cNvSpPr>
              <p:nvPr/>
            </p:nvSpPr>
            <p:spPr bwMode="auto">
              <a:xfrm>
                <a:off x="3424255" y="4047254"/>
                <a:ext cx="342375" cy="361212"/>
              </a:xfrm>
              <a:custGeom>
                <a:avLst/>
                <a:gdLst>
                  <a:gd name="T0" fmla="*/ 347 w 347"/>
                  <a:gd name="T1" fmla="*/ 302 h 359"/>
                  <a:gd name="T2" fmla="*/ 340 w 347"/>
                  <a:gd name="T3" fmla="*/ 285 h 359"/>
                  <a:gd name="T4" fmla="*/ 337 w 347"/>
                  <a:gd name="T5" fmla="*/ 241 h 359"/>
                  <a:gd name="T6" fmla="*/ 333 w 347"/>
                  <a:gd name="T7" fmla="*/ 205 h 359"/>
                  <a:gd name="T8" fmla="*/ 318 w 347"/>
                  <a:gd name="T9" fmla="*/ 163 h 359"/>
                  <a:gd name="T10" fmla="*/ 306 w 347"/>
                  <a:gd name="T11" fmla="*/ 143 h 359"/>
                  <a:gd name="T12" fmla="*/ 283 w 347"/>
                  <a:gd name="T13" fmla="*/ 117 h 359"/>
                  <a:gd name="T14" fmla="*/ 256 w 347"/>
                  <a:gd name="T15" fmla="*/ 106 h 359"/>
                  <a:gd name="T16" fmla="*/ 226 w 347"/>
                  <a:gd name="T17" fmla="*/ 82 h 359"/>
                  <a:gd name="T18" fmla="*/ 195 w 347"/>
                  <a:gd name="T19" fmla="*/ 57 h 359"/>
                  <a:gd name="T20" fmla="*/ 166 w 347"/>
                  <a:gd name="T21" fmla="*/ 31 h 359"/>
                  <a:gd name="T22" fmla="*/ 145 w 347"/>
                  <a:gd name="T23" fmla="*/ 10 h 359"/>
                  <a:gd name="T24" fmla="*/ 129 w 347"/>
                  <a:gd name="T25" fmla="*/ 0 h 359"/>
                  <a:gd name="T26" fmla="*/ 131 w 347"/>
                  <a:gd name="T27" fmla="*/ 16 h 359"/>
                  <a:gd name="T28" fmla="*/ 120 w 347"/>
                  <a:gd name="T29" fmla="*/ 31 h 359"/>
                  <a:gd name="T30" fmla="*/ 108 w 347"/>
                  <a:gd name="T31" fmla="*/ 37 h 359"/>
                  <a:gd name="T32" fmla="*/ 95 w 347"/>
                  <a:gd name="T33" fmla="*/ 31 h 359"/>
                  <a:gd name="T34" fmla="*/ 79 w 347"/>
                  <a:gd name="T35" fmla="*/ 18 h 359"/>
                  <a:gd name="T36" fmla="*/ 72 w 347"/>
                  <a:gd name="T37" fmla="*/ 16 h 359"/>
                  <a:gd name="T38" fmla="*/ 54 w 347"/>
                  <a:gd name="T39" fmla="*/ 16 h 359"/>
                  <a:gd name="T40" fmla="*/ 39 w 347"/>
                  <a:gd name="T41" fmla="*/ 22 h 359"/>
                  <a:gd name="T42" fmla="*/ 20 w 347"/>
                  <a:gd name="T43" fmla="*/ 16 h 359"/>
                  <a:gd name="T44" fmla="*/ 16 w 347"/>
                  <a:gd name="T45" fmla="*/ 27 h 359"/>
                  <a:gd name="T46" fmla="*/ 16 w 347"/>
                  <a:gd name="T47" fmla="*/ 46 h 359"/>
                  <a:gd name="T48" fmla="*/ 0 w 347"/>
                  <a:gd name="T49" fmla="*/ 49 h 359"/>
                  <a:gd name="T50" fmla="*/ 0 w 347"/>
                  <a:gd name="T51" fmla="*/ 57 h 359"/>
                  <a:gd name="T52" fmla="*/ 12 w 347"/>
                  <a:gd name="T53" fmla="*/ 69 h 359"/>
                  <a:gd name="T54" fmla="*/ 27 w 347"/>
                  <a:gd name="T55" fmla="*/ 63 h 359"/>
                  <a:gd name="T56" fmla="*/ 41 w 347"/>
                  <a:gd name="T57" fmla="*/ 67 h 359"/>
                  <a:gd name="T58" fmla="*/ 45 w 347"/>
                  <a:gd name="T59" fmla="*/ 76 h 359"/>
                  <a:gd name="T60" fmla="*/ 41 w 347"/>
                  <a:gd name="T61" fmla="*/ 83 h 359"/>
                  <a:gd name="T62" fmla="*/ 27 w 347"/>
                  <a:gd name="T63" fmla="*/ 87 h 359"/>
                  <a:gd name="T64" fmla="*/ 27 w 347"/>
                  <a:gd name="T65" fmla="*/ 94 h 359"/>
                  <a:gd name="T66" fmla="*/ 27 w 347"/>
                  <a:gd name="T67" fmla="*/ 106 h 359"/>
                  <a:gd name="T68" fmla="*/ 27 w 347"/>
                  <a:gd name="T69" fmla="*/ 112 h 359"/>
                  <a:gd name="T70" fmla="*/ 27 w 347"/>
                  <a:gd name="T71" fmla="*/ 122 h 359"/>
                  <a:gd name="T72" fmla="*/ 47 w 347"/>
                  <a:gd name="T73" fmla="*/ 126 h 359"/>
                  <a:gd name="T74" fmla="*/ 54 w 347"/>
                  <a:gd name="T75" fmla="*/ 126 h 359"/>
                  <a:gd name="T76" fmla="*/ 79 w 347"/>
                  <a:gd name="T77" fmla="*/ 151 h 359"/>
                  <a:gd name="T78" fmla="*/ 87 w 347"/>
                  <a:gd name="T79" fmla="*/ 164 h 359"/>
                  <a:gd name="T80" fmla="*/ 102 w 347"/>
                  <a:gd name="T81" fmla="*/ 163 h 359"/>
                  <a:gd name="T82" fmla="*/ 129 w 347"/>
                  <a:gd name="T83" fmla="*/ 179 h 359"/>
                  <a:gd name="T84" fmla="*/ 147 w 347"/>
                  <a:gd name="T85" fmla="*/ 194 h 359"/>
                  <a:gd name="T86" fmla="*/ 147 w 347"/>
                  <a:gd name="T87" fmla="*/ 224 h 359"/>
                  <a:gd name="T88" fmla="*/ 152 w 347"/>
                  <a:gd name="T89" fmla="*/ 245 h 359"/>
                  <a:gd name="T90" fmla="*/ 154 w 347"/>
                  <a:gd name="T91" fmla="*/ 275 h 359"/>
                  <a:gd name="T92" fmla="*/ 158 w 347"/>
                  <a:gd name="T93" fmla="*/ 289 h 359"/>
                  <a:gd name="T94" fmla="*/ 166 w 347"/>
                  <a:gd name="T95" fmla="*/ 297 h 359"/>
                  <a:gd name="T96" fmla="*/ 185 w 347"/>
                  <a:gd name="T97" fmla="*/ 302 h 359"/>
                  <a:gd name="T98" fmla="*/ 210 w 347"/>
                  <a:gd name="T99" fmla="*/ 322 h 359"/>
                  <a:gd name="T100" fmla="*/ 222 w 347"/>
                  <a:gd name="T101" fmla="*/ 330 h 359"/>
                  <a:gd name="T102" fmla="*/ 231 w 347"/>
                  <a:gd name="T103" fmla="*/ 342 h 359"/>
                  <a:gd name="T104" fmla="*/ 233 w 347"/>
                  <a:gd name="T105" fmla="*/ 353 h 359"/>
                  <a:gd name="T106" fmla="*/ 241 w 347"/>
                  <a:gd name="T107" fmla="*/ 359 h 359"/>
                  <a:gd name="T108" fmla="*/ 243 w 347"/>
                  <a:gd name="T109" fmla="*/ 351 h 359"/>
                  <a:gd name="T110" fmla="*/ 263 w 347"/>
                  <a:gd name="T111" fmla="*/ 330 h 359"/>
                  <a:gd name="T112" fmla="*/ 285 w 347"/>
                  <a:gd name="T113" fmla="*/ 336 h 359"/>
                  <a:gd name="T114" fmla="*/ 299 w 347"/>
                  <a:gd name="T115" fmla="*/ 322 h 359"/>
                  <a:gd name="T116" fmla="*/ 318 w 347"/>
                  <a:gd name="T117" fmla="*/ 325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7"/>
                  <a:gd name="T178" fmla="*/ 0 h 359"/>
                  <a:gd name="T179" fmla="*/ 347 w 347"/>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7" h="359">
                    <a:moveTo>
                      <a:pt x="347" y="302"/>
                    </a:moveTo>
                    <a:lnTo>
                      <a:pt x="340" y="285"/>
                    </a:lnTo>
                    <a:lnTo>
                      <a:pt x="337" y="241"/>
                    </a:lnTo>
                    <a:lnTo>
                      <a:pt x="333" y="205"/>
                    </a:lnTo>
                    <a:lnTo>
                      <a:pt x="318" y="163"/>
                    </a:lnTo>
                    <a:lnTo>
                      <a:pt x="306" y="143"/>
                    </a:lnTo>
                    <a:lnTo>
                      <a:pt x="283" y="117"/>
                    </a:lnTo>
                    <a:lnTo>
                      <a:pt x="256" y="106"/>
                    </a:lnTo>
                    <a:lnTo>
                      <a:pt x="226" y="82"/>
                    </a:lnTo>
                    <a:lnTo>
                      <a:pt x="195" y="57"/>
                    </a:lnTo>
                    <a:lnTo>
                      <a:pt x="166" y="31"/>
                    </a:lnTo>
                    <a:lnTo>
                      <a:pt x="145" y="10"/>
                    </a:lnTo>
                    <a:lnTo>
                      <a:pt x="129" y="0"/>
                    </a:lnTo>
                    <a:lnTo>
                      <a:pt x="131" y="16"/>
                    </a:lnTo>
                    <a:lnTo>
                      <a:pt x="120" y="31"/>
                    </a:lnTo>
                    <a:lnTo>
                      <a:pt x="108" y="37"/>
                    </a:lnTo>
                    <a:lnTo>
                      <a:pt x="95" y="31"/>
                    </a:lnTo>
                    <a:lnTo>
                      <a:pt x="79" y="18"/>
                    </a:lnTo>
                    <a:lnTo>
                      <a:pt x="72" y="16"/>
                    </a:lnTo>
                    <a:lnTo>
                      <a:pt x="54" y="16"/>
                    </a:lnTo>
                    <a:lnTo>
                      <a:pt x="39" y="22"/>
                    </a:lnTo>
                    <a:lnTo>
                      <a:pt x="20" y="16"/>
                    </a:lnTo>
                    <a:lnTo>
                      <a:pt x="16" y="27"/>
                    </a:lnTo>
                    <a:lnTo>
                      <a:pt x="16" y="46"/>
                    </a:lnTo>
                    <a:lnTo>
                      <a:pt x="0" y="49"/>
                    </a:lnTo>
                    <a:lnTo>
                      <a:pt x="0" y="57"/>
                    </a:lnTo>
                    <a:lnTo>
                      <a:pt x="12" y="69"/>
                    </a:lnTo>
                    <a:lnTo>
                      <a:pt x="27" y="63"/>
                    </a:lnTo>
                    <a:lnTo>
                      <a:pt x="41" y="67"/>
                    </a:lnTo>
                    <a:lnTo>
                      <a:pt x="45" y="76"/>
                    </a:lnTo>
                    <a:lnTo>
                      <a:pt x="41" y="83"/>
                    </a:lnTo>
                    <a:lnTo>
                      <a:pt x="27" y="87"/>
                    </a:lnTo>
                    <a:lnTo>
                      <a:pt x="27" y="94"/>
                    </a:lnTo>
                    <a:lnTo>
                      <a:pt x="27" y="106"/>
                    </a:lnTo>
                    <a:lnTo>
                      <a:pt x="27" y="112"/>
                    </a:lnTo>
                    <a:lnTo>
                      <a:pt x="27" y="122"/>
                    </a:lnTo>
                    <a:lnTo>
                      <a:pt x="47" y="126"/>
                    </a:lnTo>
                    <a:lnTo>
                      <a:pt x="54" y="126"/>
                    </a:lnTo>
                    <a:lnTo>
                      <a:pt x="79" y="151"/>
                    </a:lnTo>
                    <a:lnTo>
                      <a:pt x="87" y="164"/>
                    </a:lnTo>
                    <a:lnTo>
                      <a:pt x="102" y="163"/>
                    </a:lnTo>
                    <a:lnTo>
                      <a:pt x="129" y="179"/>
                    </a:lnTo>
                    <a:lnTo>
                      <a:pt x="147" y="194"/>
                    </a:lnTo>
                    <a:lnTo>
                      <a:pt x="147" y="224"/>
                    </a:lnTo>
                    <a:lnTo>
                      <a:pt x="152" y="245"/>
                    </a:lnTo>
                    <a:lnTo>
                      <a:pt x="154" y="275"/>
                    </a:lnTo>
                    <a:lnTo>
                      <a:pt x="158" y="289"/>
                    </a:lnTo>
                    <a:lnTo>
                      <a:pt x="166" y="297"/>
                    </a:lnTo>
                    <a:lnTo>
                      <a:pt x="185" y="302"/>
                    </a:lnTo>
                    <a:lnTo>
                      <a:pt x="210" y="322"/>
                    </a:lnTo>
                    <a:lnTo>
                      <a:pt x="222" y="330"/>
                    </a:lnTo>
                    <a:lnTo>
                      <a:pt x="231" y="342"/>
                    </a:lnTo>
                    <a:lnTo>
                      <a:pt x="233" y="353"/>
                    </a:lnTo>
                    <a:lnTo>
                      <a:pt x="241" y="359"/>
                    </a:lnTo>
                    <a:lnTo>
                      <a:pt x="243" y="351"/>
                    </a:lnTo>
                    <a:lnTo>
                      <a:pt x="263" y="330"/>
                    </a:lnTo>
                    <a:lnTo>
                      <a:pt x="285" y="336"/>
                    </a:lnTo>
                    <a:lnTo>
                      <a:pt x="299" y="322"/>
                    </a:lnTo>
                    <a:lnTo>
                      <a:pt x="318" y="325"/>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8" name="Freeform 219"/>
              <p:cNvSpPr>
                <a:spLocks/>
              </p:cNvSpPr>
              <p:nvPr/>
            </p:nvSpPr>
            <p:spPr bwMode="auto">
              <a:xfrm>
                <a:off x="3270333" y="4351115"/>
                <a:ext cx="522936" cy="458809"/>
              </a:xfrm>
              <a:custGeom>
                <a:avLst/>
                <a:gdLst>
                  <a:gd name="T0" fmla="*/ 108 w 530"/>
                  <a:gd name="T1" fmla="*/ 17 h 456"/>
                  <a:gd name="T2" fmla="*/ 97 w 530"/>
                  <a:gd name="T3" fmla="*/ 40 h 456"/>
                  <a:gd name="T4" fmla="*/ 118 w 530"/>
                  <a:gd name="T5" fmla="*/ 50 h 456"/>
                  <a:gd name="T6" fmla="*/ 145 w 530"/>
                  <a:gd name="T7" fmla="*/ 50 h 456"/>
                  <a:gd name="T8" fmla="*/ 161 w 530"/>
                  <a:gd name="T9" fmla="*/ 75 h 456"/>
                  <a:gd name="T10" fmla="*/ 168 w 530"/>
                  <a:gd name="T11" fmla="*/ 90 h 456"/>
                  <a:gd name="T12" fmla="*/ 185 w 530"/>
                  <a:gd name="T13" fmla="*/ 105 h 456"/>
                  <a:gd name="T14" fmla="*/ 197 w 530"/>
                  <a:gd name="T15" fmla="*/ 117 h 456"/>
                  <a:gd name="T16" fmla="*/ 224 w 530"/>
                  <a:gd name="T17" fmla="*/ 117 h 456"/>
                  <a:gd name="T18" fmla="*/ 253 w 530"/>
                  <a:gd name="T19" fmla="*/ 105 h 456"/>
                  <a:gd name="T20" fmla="*/ 276 w 530"/>
                  <a:gd name="T21" fmla="*/ 92 h 456"/>
                  <a:gd name="T22" fmla="*/ 303 w 530"/>
                  <a:gd name="T23" fmla="*/ 87 h 456"/>
                  <a:gd name="T24" fmla="*/ 328 w 530"/>
                  <a:gd name="T25" fmla="*/ 62 h 456"/>
                  <a:gd name="T26" fmla="*/ 347 w 530"/>
                  <a:gd name="T27" fmla="*/ 62 h 456"/>
                  <a:gd name="T28" fmla="*/ 369 w 530"/>
                  <a:gd name="T29" fmla="*/ 56 h 456"/>
                  <a:gd name="T30" fmla="*/ 397 w 530"/>
                  <a:gd name="T31" fmla="*/ 56 h 456"/>
                  <a:gd name="T32" fmla="*/ 382 w 530"/>
                  <a:gd name="T33" fmla="*/ 68 h 456"/>
                  <a:gd name="T34" fmla="*/ 360 w 530"/>
                  <a:gd name="T35" fmla="*/ 79 h 456"/>
                  <a:gd name="T36" fmla="*/ 337 w 530"/>
                  <a:gd name="T37" fmla="*/ 99 h 456"/>
                  <a:gd name="T38" fmla="*/ 341 w 530"/>
                  <a:gd name="T39" fmla="*/ 117 h 456"/>
                  <a:gd name="T40" fmla="*/ 328 w 530"/>
                  <a:gd name="T41" fmla="*/ 129 h 456"/>
                  <a:gd name="T42" fmla="*/ 337 w 530"/>
                  <a:gd name="T43" fmla="*/ 162 h 456"/>
                  <a:gd name="T44" fmla="*/ 337 w 530"/>
                  <a:gd name="T45" fmla="*/ 182 h 456"/>
                  <a:gd name="T46" fmla="*/ 328 w 530"/>
                  <a:gd name="T47" fmla="*/ 225 h 456"/>
                  <a:gd name="T48" fmla="*/ 360 w 530"/>
                  <a:gd name="T49" fmla="*/ 231 h 456"/>
                  <a:gd name="T50" fmla="*/ 405 w 530"/>
                  <a:gd name="T51" fmla="*/ 248 h 456"/>
                  <a:gd name="T52" fmla="*/ 468 w 530"/>
                  <a:gd name="T53" fmla="*/ 294 h 456"/>
                  <a:gd name="T54" fmla="*/ 501 w 530"/>
                  <a:gd name="T55" fmla="*/ 302 h 456"/>
                  <a:gd name="T56" fmla="*/ 528 w 530"/>
                  <a:gd name="T57" fmla="*/ 339 h 456"/>
                  <a:gd name="T58" fmla="*/ 528 w 530"/>
                  <a:gd name="T59" fmla="*/ 364 h 456"/>
                  <a:gd name="T60" fmla="*/ 518 w 530"/>
                  <a:gd name="T61" fmla="*/ 377 h 456"/>
                  <a:gd name="T62" fmla="*/ 503 w 530"/>
                  <a:gd name="T63" fmla="*/ 380 h 456"/>
                  <a:gd name="T64" fmla="*/ 501 w 530"/>
                  <a:gd name="T65" fmla="*/ 407 h 456"/>
                  <a:gd name="T66" fmla="*/ 484 w 530"/>
                  <a:gd name="T67" fmla="*/ 427 h 456"/>
                  <a:gd name="T68" fmla="*/ 478 w 530"/>
                  <a:gd name="T69" fmla="*/ 446 h 456"/>
                  <a:gd name="T70" fmla="*/ 441 w 530"/>
                  <a:gd name="T71" fmla="*/ 456 h 456"/>
                  <a:gd name="T72" fmla="*/ 416 w 530"/>
                  <a:gd name="T73" fmla="*/ 437 h 456"/>
                  <a:gd name="T74" fmla="*/ 372 w 530"/>
                  <a:gd name="T75" fmla="*/ 421 h 456"/>
                  <a:gd name="T76" fmla="*/ 315 w 530"/>
                  <a:gd name="T77" fmla="*/ 427 h 456"/>
                  <a:gd name="T78" fmla="*/ 295 w 530"/>
                  <a:gd name="T79" fmla="*/ 394 h 456"/>
                  <a:gd name="T80" fmla="*/ 247 w 530"/>
                  <a:gd name="T81" fmla="*/ 366 h 456"/>
                  <a:gd name="T82" fmla="*/ 188 w 530"/>
                  <a:gd name="T83" fmla="*/ 321 h 456"/>
                  <a:gd name="T84" fmla="*/ 134 w 530"/>
                  <a:gd name="T85" fmla="*/ 258 h 456"/>
                  <a:gd name="T86" fmla="*/ 100 w 530"/>
                  <a:gd name="T87" fmla="*/ 219 h 456"/>
                  <a:gd name="T88" fmla="*/ 56 w 530"/>
                  <a:gd name="T89" fmla="*/ 169 h 456"/>
                  <a:gd name="T90" fmla="*/ 0 w 530"/>
                  <a:gd name="T91" fmla="*/ 117 h 456"/>
                  <a:gd name="T92" fmla="*/ 32 w 530"/>
                  <a:gd name="T93" fmla="*/ 85 h 456"/>
                  <a:gd name="T94" fmla="*/ 41 w 530"/>
                  <a:gd name="T95" fmla="*/ 50 h 456"/>
                  <a:gd name="T96" fmla="*/ 66 w 530"/>
                  <a:gd name="T97" fmla="*/ 34 h 456"/>
                  <a:gd name="T98" fmla="*/ 66 w 530"/>
                  <a:gd name="T99" fmla="*/ 11 h 4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0"/>
                  <a:gd name="T151" fmla="*/ 0 h 456"/>
                  <a:gd name="T152" fmla="*/ 530 w 530"/>
                  <a:gd name="T153" fmla="*/ 456 h 4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0" h="456">
                    <a:moveTo>
                      <a:pt x="93" y="11"/>
                    </a:moveTo>
                    <a:lnTo>
                      <a:pt x="108" y="17"/>
                    </a:lnTo>
                    <a:lnTo>
                      <a:pt x="108" y="24"/>
                    </a:lnTo>
                    <a:lnTo>
                      <a:pt x="97" y="40"/>
                    </a:lnTo>
                    <a:lnTo>
                      <a:pt x="106" y="56"/>
                    </a:lnTo>
                    <a:lnTo>
                      <a:pt x="118" y="50"/>
                    </a:lnTo>
                    <a:lnTo>
                      <a:pt x="139" y="50"/>
                    </a:lnTo>
                    <a:lnTo>
                      <a:pt x="145" y="50"/>
                    </a:lnTo>
                    <a:lnTo>
                      <a:pt x="156" y="62"/>
                    </a:lnTo>
                    <a:lnTo>
                      <a:pt x="161" y="75"/>
                    </a:lnTo>
                    <a:lnTo>
                      <a:pt x="161" y="85"/>
                    </a:lnTo>
                    <a:lnTo>
                      <a:pt x="168" y="90"/>
                    </a:lnTo>
                    <a:lnTo>
                      <a:pt x="174" y="90"/>
                    </a:lnTo>
                    <a:lnTo>
                      <a:pt x="185" y="105"/>
                    </a:lnTo>
                    <a:lnTo>
                      <a:pt x="190" y="115"/>
                    </a:lnTo>
                    <a:lnTo>
                      <a:pt x="197" y="117"/>
                    </a:lnTo>
                    <a:lnTo>
                      <a:pt x="218" y="115"/>
                    </a:lnTo>
                    <a:lnTo>
                      <a:pt x="224" y="117"/>
                    </a:lnTo>
                    <a:lnTo>
                      <a:pt x="237" y="117"/>
                    </a:lnTo>
                    <a:lnTo>
                      <a:pt x="253" y="105"/>
                    </a:lnTo>
                    <a:lnTo>
                      <a:pt x="268" y="92"/>
                    </a:lnTo>
                    <a:lnTo>
                      <a:pt x="276" y="92"/>
                    </a:lnTo>
                    <a:lnTo>
                      <a:pt x="295" y="92"/>
                    </a:lnTo>
                    <a:lnTo>
                      <a:pt x="303" y="87"/>
                    </a:lnTo>
                    <a:lnTo>
                      <a:pt x="322" y="62"/>
                    </a:lnTo>
                    <a:lnTo>
                      <a:pt x="328" y="62"/>
                    </a:lnTo>
                    <a:lnTo>
                      <a:pt x="333" y="68"/>
                    </a:lnTo>
                    <a:lnTo>
                      <a:pt x="347" y="62"/>
                    </a:lnTo>
                    <a:lnTo>
                      <a:pt x="362" y="62"/>
                    </a:lnTo>
                    <a:lnTo>
                      <a:pt x="369" y="56"/>
                    </a:lnTo>
                    <a:lnTo>
                      <a:pt x="389" y="48"/>
                    </a:lnTo>
                    <a:lnTo>
                      <a:pt x="397" y="56"/>
                    </a:lnTo>
                    <a:lnTo>
                      <a:pt x="393" y="62"/>
                    </a:lnTo>
                    <a:lnTo>
                      <a:pt x="382" y="68"/>
                    </a:lnTo>
                    <a:lnTo>
                      <a:pt x="376" y="79"/>
                    </a:lnTo>
                    <a:lnTo>
                      <a:pt x="360" y="79"/>
                    </a:lnTo>
                    <a:lnTo>
                      <a:pt x="342" y="87"/>
                    </a:lnTo>
                    <a:lnTo>
                      <a:pt x="337" y="99"/>
                    </a:lnTo>
                    <a:lnTo>
                      <a:pt x="337" y="107"/>
                    </a:lnTo>
                    <a:lnTo>
                      <a:pt x="341" y="117"/>
                    </a:lnTo>
                    <a:lnTo>
                      <a:pt x="328" y="120"/>
                    </a:lnTo>
                    <a:lnTo>
                      <a:pt x="328" y="129"/>
                    </a:lnTo>
                    <a:lnTo>
                      <a:pt x="322" y="140"/>
                    </a:lnTo>
                    <a:lnTo>
                      <a:pt x="337" y="162"/>
                    </a:lnTo>
                    <a:lnTo>
                      <a:pt x="337" y="169"/>
                    </a:lnTo>
                    <a:lnTo>
                      <a:pt x="337" y="182"/>
                    </a:lnTo>
                    <a:lnTo>
                      <a:pt x="328" y="207"/>
                    </a:lnTo>
                    <a:lnTo>
                      <a:pt x="328" y="225"/>
                    </a:lnTo>
                    <a:lnTo>
                      <a:pt x="341" y="233"/>
                    </a:lnTo>
                    <a:lnTo>
                      <a:pt x="360" y="231"/>
                    </a:lnTo>
                    <a:lnTo>
                      <a:pt x="389" y="238"/>
                    </a:lnTo>
                    <a:lnTo>
                      <a:pt x="405" y="248"/>
                    </a:lnTo>
                    <a:lnTo>
                      <a:pt x="428" y="268"/>
                    </a:lnTo>
                    <a:lnTo>
                      <a:pt x="468" y="294"/>
                    </a:lnTo>
                    <a:lnTo>
                      <a:pt x="482" y="294"/>
                    </a:lnTo>
                    <a:lnTo>
                      <a:pt x="501" y="302"/>
                    </a:lnTo>
                    <a:lnTo>
                      <a:pt x="520" y="319"/>
                    </a:lnTo>
                    <a:lnTo>
                      <a:pt x="528" y="339"/>
                    </a:lnTo>
                    <a:lnTo>
                      <a:pt x="530" y="354"/>
                    </a:lnTo>
                    <a:lnTo>
                      <a:pt x="528" y="364"/>
                    </a:lnTo>
                    <a:lnTo>
                      <a:pt x="528" y="372"/>
                    </a:lnTo>
                    <a:lnTo>
                      <a:pt x="518" y="377"/>
                    </a:lnTo>
                    <a:lnTo>
                      <a:pt x="509" y="380"/>
                    </a:lnTo>
                    <a:lnTo>
                      <a:pt x="503" y="380"/>
                    </a:lnTo>
                    <a:lnTo>
                      <a:pt x="501" y="394"/>
                    </a:lnTo>
                    <a:lnTo>
                      <a:pt x="501" y="407"/>
                    </a:lnTo>
                    <a:lnTo>
                      <a:pt x="495" y="419"/>
                    </a:lnTo>
                    <a:lnTo>
                      <a:pt x="484" y="427"/>
                    </a:lnTo>
                    <a:lnTo>
                      <a:pt x="478" y="437"/>
                    </a:lnTo>
                    <a:lnTo>
                      <a:pt x="478" y="446"/>
                    </a:lnTo>
                    <a:lnTo>
                      <a:pt x="464" y="450"/>
                    </a:lnTo>
                    <a:lnTo>
                      <a:pt x="441" y="456"/>
                    </a:lnTo>
                    <a:lnTo>
                      <a:pt x="432" y="450"/>
                    </a:lnTo>
                    <a:lnTo>
                      <a:pt x="416" y="437"/>
                    </a:lnTo>
                    <a:lnTo>
                      <a:pt x="393" y="425"/>
                    </a:lnTo>
                    <a:lnTo>
                      <a:pt x="372" y="421"/>
                    </a:lnTo>
                    <a:lnTo>
                      <a:pt x="342" y="425"/>
                    </a:lnTo>
                    <a:lnTo>
                      <a:pt x="315" y="427"/>
                    </a:lnTo>
                    <a:lnTo>
                      <a:pt x="295" y="405"/>
                    </a:lnTo>
                    <a:lnTo>
                      <a:pt x="295" y="394"/>
                    </a:lnTo>
                    <a:lnTo>
                      <a:pt x="276" y="374"/>
                    </a:lnTo>
                    <a:lnTo>
                      <a:pt x="247" y="366"/>
                    </a:lnTo>
                    <a:lnTo>
                      <a:pt x="220" y="349"/>
                    </a:lnTo>
                    <a:lnTo>
                      <a:pt x="188" y="321"/>
                    </a:lnTo>
                    <a:lnTo>
                      <a:pt x="147" y="283"/>
                    </a:lnTo>
                    <a:lnTo>
                      <a:pt x="134" y="258"/>
                    </a:lnTo>
                    <a:lnTo>
                      <a:pt x="116" y="244"/>
                    </a:lnTo>
                    <a:lnTo>
                      <a:pt x="100" y="219"/>
                    </a:lnTo>
                    <a:lnTo>
                      <a:pt x="83" y="197"/>
                    </a:lnTo>
                    <a:lnTo>
                      <a:pt x="56" y="169"/>
                    </a:lnTo>
                    <a:lnTo>
                      <a:pt x="32" y="144"/>
                    </a:lnTo>
                    <a:lnTo>
                      <a:pt x="0" y="117"/>
                    </a:lnTo>
                    <a:lnTo>
                      <a:pt x="20" y="99"/>
                    </a:lnTo>
                    <a:lnTo>
                      <a:pt x="32" y="85"/>
                    </a:lnTo>
                    <a:lnTo>
                      <a:pt x="41" y="68"/>
                    </a:lnTo>
                    <a:lnTo>
                      <a:pt x="41" y="50"/>
                    </a:lnTo>
                    <a:lnTo>
                      <a:pt x="56" y="45"/>
                    </a:lnTo>
                    <a:lnTo>
                      <a:pt x="66" y="34"/>
                    </a:lnTo>
                    <a:lnTo>
                      <a:pt x="72" y="28"/>
                    </a:lnTo>
                    <a:lnTo>
                      <a:pt x="66" y="11"/>
                    </a:lnTo>
                    <a:lnTo>
                      <a:pt x="77" y="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29" name="Freeform 231"/>
              <p:cNvSpPr>
                <a:spLocks/>
              </p:cNvSpPr>
              <p:nvPr/>
            </p:nvSpPr>
            <p:spPr bwMode="auto">
              <a:xfrm>
                <a:off x="2731611" y="3329861"/>
                <a:ext cx="547602" cy="500062"/>
              </a:xfrm>
              <a:custGeom>
                <a:avLst/>
                <a:gdLst>
                  <a:gd name="T0" fmla="*/ 108 w 555"/>
                  <a:gd name="T1" fmla="*/ 101 h 497"/>
                  <a:gd name="T2" fmla="*/ 102 w 555"/>
                  <a:gd name="T3" fmla="*/ 132 h 497"/>
                  <a:gd name="T4" fmla="*/ 111 w 555"/>
                  <a:gd name="T5" fmla="*/ 167 h 497"/>
                  <a:gd name="T6" fmla="*/ 154 w 555"/>
                  <a:gd name="T7" fmla="*/ 128 h 497"/>
                  <a:gd name="T8" fmla="*/ 191 w 555"/>
                  <a:gd name="T9" fmla="*/ 95 h 497"/>
                  <a:gd name="T10" fmla="*/ 212 w 555"/>
                  <a:gd name="T11" fmla="*/ 20 h 497"/>
                  <a:gd name="T12" fmla="*/ 242 w 555"/>
                  <a:gd name="T13" fmla="*/ 34 h 497"/>
                  <a:gd name="T14" fmla="*/ 267 w 555"/>
                  <a:gd name="T15" fmla="*/ 77 h 497"/>
                  <a:gd name="T16" fmla="*/ 312 w 555"/>
                  <a:gd name="T17" fmla="*/ 65 h 497"/>
                  <a:gd name="T18" fmla="*/ 335 w 555"/>
                  <a:gd name="T19" fmla="*/ 48 h 497"/>
                  <a:gd name="T20" fmla="*/ 378 w 555"/>
                  <a:gd name="T21" fmla="*/ 0 h 497"/>
                  <a:gd name="T22" fmla="*/ 418 w 555"/>
                  <a:gd name="T23" fmla="*/ 39 h 497"/>
                  <a:gd name="T24" fmla="*/ 441 w 555"/>
                  <a:gd name="T25" fmla="*/ 75 h 497"/>
                  <a:gd name="T26" fmla="*/ 434 w 555"/>
                  <a:gd name="T27" fmla="*/ 138 h 497"/>
                  <a:gd name="T28" fmla="*/ 426 w 555"/>
                  <a:gd name="T29" fmla="*/ 202 h 497"/>
                  <a:gd name="T30" fmla="*/ 443 w 555"/>
                  <a:gd name="T31" fmla="*/ 248 h 497"/>
                  <a:gd name="T32" fmla="*/ 484 w 555"/>
                  <a:gd name="T33" fmla="*/ 228 h 497"/>
                  <a:gd name="T34" fmla="*/ 486 w 555"/>
                  <a:gd name="T35" fmla="*/ 283 h 497"/>
                  <a:gd name="T36" fmla="*/ 451 w 555"/>
                  <a:gd name="T37" fmla="*/ 318 h 497"/>
                  <a:gd name="T38" fmla="*/ 468 w 555"/>
                  <a:gd name="T39" fmla="*/ 364 h 497"/>
                  <a:gd name="T40" fmla="*/ 484 w 555"/>
                  <a:gd name="T41" fmla="*/ 365 h 497"/>
                  <a:gd name="T42" fmla="*/ 511 w 555"/>
                  <a:gd name="T43" fmla="*/ 409 h 497"/>
                  <a:gd name="T44" fmla="*/ 545 w 555"/>
                  <a:gd name="T45" fmla="*/ 440 h 497"/>
                  <a:gd name="T46" fmla="*/ 497 w 555"/>
                  <a:gd name="T47" fmla="*/ 454 h 497"/>
                  <a:gd name="T48" fmla="*/ 437 w 555"/>
                  <a:gd name="T49" fmla="*/ 436 h 497"/>
                  <a:gd name="T50" fmla="*/ 401 w 555"/>
                  <a:gd name="T51" fmla="*/ 446 h 497"/>
                  <a:gd name="T52" fmla="*/ 366 w 555"/>
                  <a:gd name="T53" fmla="*/ 436 h 497"/>
                  <a:gd name="T54" fmla="*/ 299 w 555"/>
                  <a:gd name="T55" fmla="*/ 405 h 497"/>
                  <a:gd name="T56" fmla="*/ 260 w 555"/>
                  <a:gd name="T57" fmla="*/ 395 h 497"/>
                  <a:gd name="T58" fmla="*/ 215 w 555"/>
                  <a:gd name="T59" fmla="*/ 379 h 497"/>
                  <a:gd name="T60" fmla="*/ 191 w 555"/>
                  <a:gd name="T61" fmla="*/ 389 h 497"/>
                  <a:gd name="T62" fmla="*/ 185 w 555"/>
                  <a:gd name="T63" fmla="*/ 431 h 497"/>
                  <a:gd name="T64" fmla="*/ 160 w 555"/>
                  <a:gd name="T65" fmla="*/ 478 h 497"/>
                  <a:gd name="T66" fmla="*/ 141 w 555"/>
                  <a:gd name="T67" fmla="*/ 491 h 497"/>
                  <a:gd name="T68" fmla="*/ 85 w 555"/>
                  <a:gd name="T69" fmla="*/ 409 h 497"/>
                  <a:gd name="T70" fmla="*/ 45 w 555"/>
                  <a:gd name="T71" fmla="*/ 380 h 497"/>
                  <a:gd name="T72" fmla="*/ 18 w 555"/>
                  <a:gd name="T73" fmla="*/ 375 h 497"/>
                  <a:gd name="T74" fmla="*/ 9 w 555"/>
                  <a:gd name="T75" fmla="*/ 330 h 497"/>
                  <a:gd name="T76" fmla="*/ 4 w 555"/>
                  <a:gd name="T77" fmla="*/ 313 h 497"/>
                  <a:gd name="T78" fmla="*/ 37 w 555"/>
                  <a:gd name="T79" fmla="*/ 301 h 497"/>
                  <a:gd name="T80" fmla="*/ 72 w 555"/>
                  <a:gd name="T81" fmla="*/ 291 h 497"/>
                  <a:gd name="T82" fmla="*/ 45 w 555"/>
                  <a:gd name="T83" fmla="*/ 253 h 497"/>
                  <a:gd name="T84" fmla="*/ 22 w 555"/>
                  <a:gd name="T85" fmla="*/ 202 h 497"/>
                  <a:gd name="T86" fmla="*/ 22 w 555"/>
                  <a:gd name="T87" fmla="*/ 163 h 497"/>
                  <a:gd name="T88" fmla="*/ 22 w 555"/>
                  <a:gd name="T89" fmla="*/ 144 h 497"/>
                  <a:gd name="T90" fmla="*/ 58 w 555"/>
                  <a:gd name="T91" fmla="*/ 128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5"/>
                  <a:gd name="T139" fmla="*/ 0 h 497"/>
                  <a:gd name="T140" fmla="*/ 555 w 555"/>
                  <a:gd name="T141" fmla="*/ 497 h 4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5" h="497">
                    <a:moveTo>
                      <a:pt x="68" y="90"/>
                    </a:moveTo>
                    <a:lnTo>
                      <a:pt x="91" y="90"/>
                    </a:lnTo>
                    <a:lnTo>
                      <a:pt x="108" y="101"/>
                    </a:lnTo>
                    <a:lnTo>
                      <a:pt x="108" y="110"/>
                    </a:lnTo>
                    <a:lnTo>
                      <a:pt x="108" y="122"/>
                    </a:lnTo>
                    <a:lnTo>
                      <a:pt x="102" y="132"/>
                    </a:lnTo>
                    <a:lnTo>
                      <a:pt x="91" y="138"/>
                    </a:lnTo>
                    <a:lnTo>
                      <a:pt x="97" y="155"/>
                    </a:lnTo>
                    <a:lnTo>
                      <a:pt x="111" y="167"/>
                    </a:lnTo>
                    <a:lnTo>
                      <a:pt x="129" y="152"/>
                    </a:lnTo>
                    <a:lnTo>
                      <a:pt x="137" y="144"/>
                    </a:lnTo>
                    <a:lnTo>
                      <a:pt x="154" y="128"/>
                    </a:lnTo>
                    <a:lnTo>
                      <a:pt x="154" y="114"/>
                    </a:lnTo>
                    <a:lnTo>
                      <a:pt x="168" y="107"/>
                    </a:lnTo>
                    <a:lnTo>
                      <a:pt x="191" y="95"/>
                    </a:lnTo>
                    <a:lnTo>
                      <a:pt x="206" y="75"/>
                    </a:lnTo>
                    <a:lnTo>
                      <a:pt x="212" y="65"/>
                    </a:lnTo>
                    <a:lnTo>
                      <a:pt x="212" y="20"/>
                    </a:lnTo>
                    <a:lnTo>
                      <a:pt x="226" y="15"/>
                    </a:lnTo>
                    <a:lnTo>
                      <a:pt x="242" y="18"/>
                    </a:lnTo>
                    <a:lnTo>
                      <a:pt x="242" y="34"/>
                    </a:lnTo>
                    <a:lnTo>
                      <a:pt x="239" y="58"/>
                    </a:lnTo>
                    <a:lnTo>
                      <a:pt x="256" y="69"/>
                    </a:lnTo>
                    <a:lnTo>
                      <a:pt x="267" y="77"/>
                    </a:lnTo>
                    <a:lnTo>
                      <a:pt x="272" y="88"/>
                    </a:lnTo>
                    <a:lnTo>
                      <a:pt x="287" y="93"/>
                    </a:lnTo>
                    <a:lnTo>
                      <a:pt x="312" y="65"/>
                    </a:lnTo>
                    <a:lnTo>
                      <a:pt x="328" y="71"/>
                    </a:lnTo>
                    <a:lnTo>
                      <a:pt x="339" y="60"/>
                    </a:lnTo>
                    <a:lnTo>
                      <a:pt x="335" y="48"/>
                    </a:lnTo>
                    <a:lnTo>
                      <a:pt x="351" y="18"/>
                    </a:lnTo>
                    <a:lnTo>
                      <a:pt x="362" y="4"/>
                    </a:lnTo>
                    <a:lnTo>
                      <a:pt x="378" y="0"/>
                    </a:lnTo>
                    <a:lnTo>
                      <a:pt x="393" y="4"/>
                    </a:lnTo>
                    <a:lnTo>
                      <a:pt x="403" y="24"/>
                    </a:lnTo>
                    <a:lnTo>
                      <a:pt x="418" y="39"/>
                    </a:lnTo>
                    <a:lnTo>
                      <a:pt x="437" y="51"/>
                    </a:lnTo>
                    <a:lnTo>
                      <a:pt x="443" y="60"/>
                    </a:lnTo>
                    <a:lnTo>
                      <a:pt x="441" y="75"/>
                    </a:lnTo>
                    <a:lnTo>
                      <a:pt x="441" y="105"/>
                    </a:lnTo>
                    <a:lnTo>
                      <a:pt x="441" y="120"/>
                    </a:lnTo>
                    <a:lnTo>
                      <a:pt x="434" y="138"/>
                    </a:lnTo>
                    <a:lnTo>
                      <a:pt x="434" y="155"/>
                    </a:lnTo>
                    <a:lnTo>
                      <a:pt x="426" y="173"/>
                    </a:lnTo>
                    <a:lnTo>
                      <a:pt x="426" y="202"/>
                    </a:lnTo>
                    <a:lnTo>
                      <a:pt x="426" y="221"/>
                    </a:lnTo>
                    <a:lnTo>
                      <a:pt x="434" y="242"/>
                    </a:lnTo>
                    <a:lnTo>
                      <a:pt x="443" y="248"/>
                    </a:lnTo>
                    <a:lnTo>
                      <a:pt x="459" y="234"/>
                    </a:lnTo>
                    <a:lnTo>
                      <a:pt x="470" y="221"/>
                    </a:lnTo>
                    <a:lnTo>
                      <a:pt x="484" y="228"/>
                    </a:lnTo>
                    <a:lnTo>
                      <a:pt x="478" y="244"/>
                    </a:lnTo>
                    <a:lnTo>
                      <a:pt x="484" y="271"/>
                    </a:lnTo>
                    <a:lnTo>
                      <a:pt x="486" y="283"/>
                    </a:lnTo>
                    <a:lnTo>
                      <a:pt x="476" y="291"/>
                    </a:lnTo>
                    <a:lnTo>
                      <a:pt x="459" y="303"/>
                    </a:lnTo>
                    <a:lnTo>
                      <a:pt x="451" y="318"/>
                    </a:lnTo>
                    <a:lnTo>
                      <a:pt x="447" y="334"/>
                    </a:lnTo>
                    <a:lnTo>
                      <a:pt x="453" y="354"/>
                    </a:lnTo>
                    <a:lnTo>
                      <a:pt x="468" y="364"/>
                    </a:lnTo>
                    <a:lnTo>
                      <a:pt x="476" y="354"/>
                    </a:lnTo>
                    <a:lnTo>
                      <a:pt x="491" y="358"/>
                    </a:lnTo>
                    <a:lnTo>
                      <a:pt x="484" y="365"/>
                    </a:lnTo>
                    <a:lnTo>
                      <a:pt x="491" y="386"/>
                    </a:lnTo>
                    <a:lnTo>
                      <a:pt x="497" y="395"/>
                    </a:lnTo>
                    <a:lnTo>
                      <a:pt x="511" y="409"/>
                    </a:lnTo>
                    <a:lnTo>
                      <a:pt x="524" y="416"/>
                    </a:lnTo>
                    <a:lnTo>
                      <a:pt x="534" y="429"/>
                    </a:lnTo>
                    <a:lnTo>
                      <a:pt x="545" y="440"/>
                    </a:lnTo>
                    <a:lnTo>
                      <a:pt x="555" y="446"/>
                    </a:lnTo>
                    <a:lnTo>
                      <a:pt x="543" y="454"/>
                    </a:lnTo>
                    <a:lnTo>
                      <a:pt x="497" y="454"/>
                    </a:lnTo>
                    <a:lnTo>
                      <a:pt x="484" y="459"/>
                    </a:lnTo>
                    <a:lnTo>
                      <a:pt x="464" y="456"/>
                    </a:lnTo>
                    <a:lnTo>
                      <a:pt x="437" y="436"/>
                    </a:lnTo>
                    <a:lnTo>
                      <a:pt x="424" y="442"/>
                    </a:lnTo>
                    <a:lnTo>
                      <a:pt x="412" y="448"/>
                    </a:lnTo>
                    <a:lnTo>
                      <a:pt x="401" y="446"/>
                    </a:lnTo>
                    <a:lnTo>
                      <a:pt x="385" y="431"/>
                    </a:lnTo>
                    <a:lnTo>
                      <a:pt x="378" y="434"/>
                    </a:lnTo>
                    <a:lnTo>
                      <a:pt x="366" y="436"/>
                    </a:lnTo>
                    <a:lnTo>
                      <a:pt x="347" y="431"/>
                    </a:lnTo>
                    <a:lnTo>
                      <a:pt x="322" y="419"/>
                    </a:lnTo>
                    <a:lnTo>
                      <a:pt x="299" y="405"/>
                    </a:lnTo>
                    <a:lnTo>
                      <a:pt x="280" y="386"/>
                    </a:lnTo>
                    <a:lnTo>
                      <a:pt x="267" y="389"/>
                    </a:lnTo>
                    <a:lnTo>
                      <a:pt x="260" y="395"/>
                    </a:lnTo>
                    <a:lnTo>
                      <a:pt x="247" y="395"/>
                    </a:lnTo>
                    <a:lnTo>
                      <a:pt x="231" y="384"/>
                    </a:lnTo>
                    <a:lnTo>
                      <a:pt x="215" y="379"/>
                    </a:lnTo>
                    <a:lnTo>
                      <a:pt x="206" y="380"/>
                    </a:lnTo>
                    <a:lnTo>
                      <a:pt x="197" y="384"/>
                    </a:lnTo>
                    <a:lnTo>
                      <a:pt x="191" y="389"/>
                    </a:lnTo>
                    <a:lnTo>
                      <a:pt x="185" y="397"/>
                    </a:lnTo>
                    <a:lnTo>
                      <a:pt x="187" y="416"/>
                    </a:lnTo>
                    <a:lnTo>
                      <a:pt x="185" y="431"/>
                    </a:lnTo>
                    <a:lnTo>
                      <a:pt x="176" y="456"/>
                    </a:lnTo>
                    <a:lnTo>
                      <a:pt x="170" y="464"/>
                    </a:lnTo>
                    <a:lnTo>
                      <a:pt x="160" y="478"/>
                    </a:lnTo>
                    <a:lnTo>
                      <a:pt x="158" y="485"/>
                    </a:lnTo>
                    <a:lnTo>
                      <a:pt x="143" y="497"/>
                    </a:lnTo>
                    <a:lnTo>
                      <a:pt x="141" y="491"/>
                    </a:lnTo>
                    <a:lnTo>
                      <a:pt x="135" y="485"/>
                    </a:lnTo>
                    <a:lnTo>
                      <a:pt x="135" y="459"/>
                    </a:lnTo>
                    <a:lnTo>
                      <a:pt x="85" y="409"/>
                    </a:lnTo>
                    <a:lnTo>
                      <a:pt x="74" y="380"/>
                    </a:lnTo>
                    <a:lnTo>
                      <a:pt x="58" y="380"/>
                    </a:lnTo>
                    <a:lnTo>
                      <a:pt x="45" y="380"/>
                    </a:lnTo>
                    <a:lnTo>
                      <a:pt x="37" y="384"/>
                    </a:lnTo>
                    <a:lnTo>
                      <a:pt x="29" y="384"/>
                    </a:lnTo>
                    <a:lnTo>
                      <a:pt x="18" y="375"/>
                    </a:lnTo>
                    <a:lnTo>
                      <a:pt x="9" y="369"/>
                    </a:lnTo>
                    <a:lnTo>
                      <a:pt x="9" y="354"/>
                    </a:lnTo>
                    <a:lnTo>
                      <a:pt x="9" y="330"/>
                    </a:lnTo>
                    <a:lnTo>
                      <a:pt x="4" y="324"/>
                    </a:lnTo>
                    <a:lnTo>
                      <a:pt x="0" y="318"/>
                    </a:lnTo>
                    <a:lnTo>
                      <a:pt x="4" y="313"/>
                    </a:lnTo>
                    <a:lnTo>
                      <a:pt x="16" y="301"/>
                    </a:lnTo>
                    <a:lnTo>
                      <a:pt x="22" y="296"/>
                    </a:lnTo>
                    <a:lnTo>
                      <a:pt x="37" y="301"/>
                    </a:lnTo>
                    <a:lnTo>
                      <a:pt x="56" y="309"/>
                    </a:lnTo>
                    <a:lnTo>
                      <a:pt x="64" y="301"/>
                    </a:lnTo>
                    <a:lnTo>
                      <a:pt x="72" y="291"/>
                    </a:lnTo>
                    <a:lnTo>
                      <a:pt x="72" y="285"/>
                    </a:lnTo>
                    <a:lnTo>
                      <a:pt x="61" y="271"/>
                    </a:lnTo>
                    <a:lnTo>
                      <a:pt x="45" y="253"/>
                    </a:lnTo>
                    <a:lnTo>
                      <a:pt x="41" y="238"/>
                    </a:lnTo>
                    <a:lnTo>
                      <a:pt x="37" y="217"/>
                    </a:lnTo>
                    <a:lnTo>
                      <a:pt x="22" y="202"/>
                    </a:lnTo>
                    <a:lnTo>
                      <a:pt x="22" y="187"/>
                    </a:lnTo>
                    <a:lnTo>
                      <a:pt x="25" y="176"/>
                    </a:lnTo>
                    <a:lnTo>
                      <a:pt x="22" y="163"/>
                    </a:lnTo>
                    <a:lnTo>
                      <a:pt x="16" y="157"/>
                    </a:lnTo>
                    <a:lnTo>
                      <a:pt x="18" y="150"/>
                    </a:lnTo>
                    <a:lnTo>
                      <a:pt x="22" y="144"/>
                    </a:lnTo>
                    <a:lnTo>
                      <a:pt x="29" y="144"/>
                    </a:lnTo>
                    <a:lnTo>
                      <a:pt x="41" y="144"/>
                    </a:lnTo>
                    <a:lnTo>
                      <a:pt x="58" y="128"/>
                    </a:lnTo>
                    <a:lnTo>
                      <a:pt x="64" y="116"/>
                    </a:lnTo>
                    <a:lnTo>
                      <a:pt x="64" y="11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30" name="Freeform 251"/>
              <p:cNvSpPr>
                <a:spLocks/>
              </p:cNvSpPr>
              <p:nvPr/>
            </p:nvSpPr>
            <p:spPr bwMode="auto">
              <a:xfrm>
                <a:off x="3390708" y="5567563"/>
                <a:ext cx="713363" cy="432649"/>
              </a:xfrm>
              <a:custGeom>
                <a:avLst/>
                <a:gdLst>
                  <a:gd name="T0" fmla="*/ 723 w 723"/>
                  <a:gd name="T1" fmla="*/ 12 h 430"/>
                  <a:gd name="T2" fmla="*/ 684 w 723"/>
                  <a:gd name="T3" fmla="*/ 84 h 430"/>
                  <a:gd name="T4" fmla="*/ 644 w 723"/>
                  <a:gd name="T5" fmla="*/ 151 h 430"/>
                  <a:gd name="T6" fmla="*/ 637 w 723"/>
                  <a:gd name="T7" fmla="*/ 192 h 430"/>
                  <a:gd name="T8" fmla="*/ 605 w 723"/>
                  <a:gd name="T9" fmla="*/ 235 h 430"/>
                  <a:gd name="T10" fmla="*/ 627 w 723"/>
                  <a:gd name="T11" fmla="*/ 277 h 430"/>
                  <a:gd name="T12" fmla="*/ 639 w 723"/>
                  <a:gd name="T13" fmla="*/ 314 h 430"/>
                  <a:gd name="T14" fmla="*/ 650 w 723"/>
                  <a:gd name="T15" fmla="*/ 339 h 430"/>
                  <a:gd name="T16" fmla="*/ 610 w 723"/>
                  <a:gd name="T17" fmla="*/ 387 h 430"/>
                  <a:gd name="T18" fmla="*/ 607 w 723"/>
                  <a:gd name="T19" fmla="*/ 421 h 430"/>
                  <a:gd name="T20" fmla="*/ 582 w 723"/>
                  <a:gd name="T21" fmla="*/ 430 h 430"/>
                  <a:gd name="T22" fmla="*/ 555 w 723"/>
                  <a:gd name="T23" fmla="*/ 410 h 430"/>
                  <a:gd name="T24" fmla="*/ 506 w 723"/>
                  <a:gd name="T25" fmla="*/ 404 h 430"/>
                  <a:gd name="T26" fmla="*/ 481 w 723"/>
                  <a:gd name="T27" fmla="*/ 395 h 430"/>
                  <a:gd name="T28" fmla="*/ 454 w 723"/>
                  <a:gd name="T29" fmla="*/ 382 h 430"/>
                  <a:gd name="T30" fmla="*/ 446 w 723"/>
                  <a:gd name="T31" fmla="*/ 363 h 430"/>
                  <a:gd name="T32" fmla="*/ 429 w 723"/>
                  <a:gd name="T33" fmla="*/ 337 h 430"/>
                  <a:gd name="T34" fmla="*/ 373 w 723"/>
                  <a:gd name="T35" fmla="*/ 294 h 430"/>
                  <a:gd name="T36" fmla="*/ 331 w 723"/>
                  <a:gd name="T37" fmla="*/ 294 h 430"/>
                  <a:gd name="T38" fmla="*/ 285 w 723"/>
                  <a:gd name="T39" fmla="*/ 273 h 430"/>
                  <a:gd name="T40" fmla="*/ 254 w 723"/>
                  <a:gd name="T41" fmla="*/ 256 h 430"/>
                  <a:gd name="T42" fmla="*/ 215 w 723"/>
                  <a:gd name="T43" fmla="*/ 253 h 430"/>
                  <a:gd name="T44" fmla="*/ 188 w 723"/>
                  <a:gd name="T45" fmla="*/ 224 h 430"/>
                  <a:gd name="T46" fmla="*/ 172 w 723"/>
                  <a:gd name="T47" fmla="*/ 213 h 430"/>
                  <a:gd name="T48" fmla="*/ 142 w 723"/>
                  <a:gd name="T49" fmla="*/ 192 h 430"/>
                  <a:gd name="T50" fmla="*/ 113 w 723"/>
                  <a:gd name="T51" fmla="*/ 168 h 430"/>
                  <a:gd name="T52" fmla="*/ 93 w 723"/>
                  <a:gd name="T53" fmla="*/ 168 h 430"/>
                  <a:gd name="T54" fmla="*/ 61 w 723"/>
                  <a:gd name="T55" fmla="*/ 174 h 430"/>
                  <a:gd name="T56" fmla="*/ 45 w 723"/>
                  <a:gd name="T57" fmla="*/ 151 h 430"/>
                  <a:gd name="T58" fmla="*/ 23 w 723"/>
                  <a:gd name="T59" fmla="*/ 143 h 430"/>
                  <a:gd name="T60" fmla="*/ 23 w 723"/>
                  <a:gd name="T61" fmla="*/ 132 h 430"/>
                  <a:gd name="T62" fmla="*/ 0 w 723"/>
                  <a:gd name="T63" fmla="*/ 104 h 430"/>
                  <a:gd name="T64" fmla="*/ 16 w 723"/>
                  <a:gd name="T65" fmla="*/ 86 h 430"/>
                  <a:gd name="T66" fmla="*/ 6 w 723"/>
                  <a:gd name="T67" fmla="*/ 69 h 430"/>
                  <a:gd name="T68" fmla="*/ 18 w 723"/>
                  <a:gd name="T69" fmla="*/ 44 h 430"/>
                  <a:gd name="T70" fmla="*/ 81 w 723"/>
                  <a:gd name="T71" fmla="*/ 18 h 430"/>
                  <a:gd name="T72" fmla="*/ 115 w 723"/>
                  <a:gd name="T73" fmla="*/ 39 h 430"/>
                  <a:gd name="T74" fmla="*/ 138 w 723"/>
                  <a:gd name="T75" fmla="*/ 12 h 430"/>
                  <a:gd name="T76" fmla="*/ 220 w 723"/>
                  <a:gd name="T77" fmla="*/ 23 h 430"/>
                  <a:gd name="T78" fmla="*/ 254 w 723"/>
                  <a:gd name="T79" fmla="*/ 47 h 430"/>
                  <a:gd name="T80" fmla="*/ 274 w 723"/>
                  <a:gd name="T81" fmla="*/ 47 h 430"/>
                  <a:gd name="T82" fmla="*/ 323 w 723"/>
                  <a:gd name="T83" fmla="*/ 69 h 430"/>
                  <a:gd name="T84" fmla="*/ 367 w 723"/>
                  <a:gd name="T85" fmla="*/ 49 h 430"/>
                  <a:gd name="T86" fmla="*/ 408 w 723"/>
                  <a:gd name="T87" fmla="*/ 63 h 430"/>
                  <a:gd name="T88" fmla="*/ 448 w 723"/>
                  <a:gd name="T89" fmla="*/ 61 h 430"/>
                  <a:gd name="T90" fmla="*/ 492 w 723"/>
                  <a:gd name="T91" fmla="*/ 55 h 430"/>
                  <a:gd name="T92" fmla="*/ 535 w 723"/>
                  <a:gd name="T93" fmla="*/ 37 h 430"/>
                  <a:gd name="T94" fmla="*/ 583 w 723"/>
                  <a:gd name="T95" fmla="*/ 27 h 430"/>
                  <a:gd name="T96" fmla="*/ 627 w 723"/>
                  <a:gd name="T97" fmla="*/ 27 h 430"/>
                  <a:gd name="T98" fmla="*/ 657 w 723"/>
                  <a:gd name="T99" fmla="*/ 4 h 430"/>
                  <a:gd name="T100" fmla="*/ 696 w 723"/>
                  <a:gd name="T101" fmla="*/ 10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noFill/>
              <a:ln w="6350" cmpd="sng">
                <a:solidFill>
                  <a:srgbClr val="000000"/>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31" name="Freeform 252"/>
              <p:cNvSpPr>
                <a:spLocks/>
              </p:cNvSpPr>
              <p:nvPr/>
            </p:nvSpPr>
            <p:spPr bwMode="auto">
              <a:xfrm>
                <a:off x="3390708" y="5567563"/>
                <a:ext cx="713363" cy="432649"/>
              </a:xfrm>
              <a:custGeom>
                <a:avLst/>
                <a:gdLst>
                  <a:gd name="T0" fmla="*/ 723 w 723"/>
                  <a:gd name="T1" fmla="*/ 12 h 430"/>
                  <a:gd name="T2" fmla="*/ 684 w 723"/>
                  <a:gd name="T3" fmla="*/ 84 h 430"/>
                  <a:gd name="T4" fmla="*/ 644 w 723"/>
                  <a:gd name="T5" fmla="*/ 151 h 430"/>
                  <a:gd name="T6" fmla="*/ 637 w 723"/>
                  <a:gd name="T7" fmla="*/ 192 h 430"/>
                  <a:gd name="T8" fmla="*/ 605 w 723"/>
                  <a:gd name="T9" fmla="*/ 235 h 430"/>
                  <a:gd name="T10" fmla="*/ 627 w 723"/>
                  <a:gd name="T11" fmla="*/ 277 h 430"/>
                  <a:gd name="T12" fmla="*/ 639 w 723"/>
                  <a:gd name="T13" fmla="*/ 314 h 430"/>
                  <a:gd name="T14" fmla="*/ 650 w 723"/>
                  <a:gd name="T15" fmla="*/ 339 h 430"/>
                  <a:gd name="T16" fmla="*/ 610 w 723"/>
                  <a:gd name="T17" fmla="*/ 387 h 430"/>
                  <a:gd name="T18" fmla="*/ 607 w 723"/>
                  <a:gd name="T19" fmla="*/ 421 h 430"/>
                  <a:gd name="T20" fmla="*/ 582 w 723"/>
                  <a:gd name="T21" fmla="*/ 430 h 430"/>
                  <a:gd name="T22" fmla="*/ 555 w 723"/>
                  <a:gd name="T23" fmla="*/ 410 h 430"/>
                  <a:gd name="T24" fmla="*/ 506 w 723"/>
                  <a:gd name="T25" fmla="*/ 404 h 430"/>
                  <a:gd name="T26" fmla="*/ 481 w 723"/>
                  <a:gd name="T27" fmla="*/ 395 h 430"/>
                  <a:gd name="T28" fmla="*/ 454 w 723"/>
                  <a:gd name="T29" fmla="*/ 382 h 430"/>
                  <a:gd name="T30" fmla="*/ 446 w 723"/>
                  <a:gd name="T31" fmla="*/ 363 h 430"/>
                  <a:gd name="T32" fmla="*/ 429 w 723"/>
                  <a:gd name="T33" fmla="*/ 337 h 430"/>
                  <a:gd name="T34" fmla="*/ 373 w 723"/>
                  <a:gd name="T35" fmla="*/ 294 h 430"/>
                  <a:gd name="T36" fmla="*/ 331 w 723"/>
                  <a:gd name="T37" fmla="*/ 294 h 430"/>
                  <a:gd name="T38" fmla="*/ 285 w 723"/>
                  <a:gd name="T39" fmla="*/ 273 h 430"/>
                  <a:gd name="T40" fmla="*/ 254 w 723"/>
                  <a:gd name="T41" fmla="*/ 256 h 430"/>
                  <a:gd name="T42" fmla="*/ 215 w 723"/>
                  <a:gd name="T43" fmla="*/ 253 h 430"/>
                  <a:gd name="T44" fmla="*/ 188 w 723"/>
                  <a:gd name="T45" fmla="*/ 224 h 430"/>
                  <a:gd name="T46" fmla="*/ 172 w 723"/>
                  <a:gd name="T47" fmla="*/ 213 h 430"/>
                  <a:gd name="T48" fmla="*/ 142 w 723"/>
                  <a:gd name="T49" fmla="*/ 192 h 430"/>
                  <a:gd name="T50" fmla="*/ 113 w 723"/>
                  <a:gd name="T51" fmla="*/ 168 h 430"/>
                  <a:gd name="T52" fmla="*/ 93 w 723"/>
                  <a:gd name="T53" fmla="*/ 168 h 430"/>
                  <a:gd name="T54" fmla="*/ 61 w 723"/>
                  <a:gd name="T55" fmla="*/ 174 h 430"/>
                  <a:gd name="T56" fmla="*/ 45 w 723"/>
                  <a:gd name="T57" fmla="*/ 151 h 430"/>
                  <a:gd name="T58" fmla="*/ 23 w 723"/>
                  <a:gd name="T59" fmla="*/ 143 h 430"/>
                  <a:gd name="T60" fmla="*/ 23 w 723"/>
                  <a:gd name="T61" fmla="*/ 132 h 430"/>
                  <a:gd name="T62" fmla="*/ 0 w 723"/>
                  <a:gd name="T63" fmla="*/ 104 h 430"/>
                  <a:gd name="T64" fmla="*/ 16 w 723"/>
                  <a:gd name="T65" fmla="*/ 86 h 430"/>
                  <a:gd name="T66" fmla="*/ 6 w 723"/>
                  <a:gd name="T67" fmla="*/ 69 h 430"/>
                  <a:gd name="T68" fmla="*/ 18 w 723"/>
                  <a:gd name="T69" fmla="*/ 44 h 430"/>
                  <a:gd name="T70" fmla="*/ 81 w 723"/>
                  <a:gd name="T71" fmla="*/ 18 h 430"/>
                  <a:gd name="T72" fmla="*/ 115 w 723"/>
                  <a:gd name="T73" fmla="*/ 39 h 430"/>
                  <a:gd name="T74" fmla="*/ 138 w 723"/>
                  <a:gd name="T75" fmla="*/ 12 h 430"/>
                  <a:gd name="T76" fmla="*/ 220 w 723"/>
                  <a:gd name="T77" fmla="*/ 23 h 430"/>
                  <a:gd name="T78" fmla="*/ 254 w 723"/>
                  <a:gd name="T79" fmla="*/ 47 h 430"/>
                  <a:gd name="T80" fmla="*/ 274 w 723"/>
                  <a:gd name="T81" fmla="*/ 47 h 430"/>
                  <a:gd name="T82" fmla="*/ 323 w 723"/>
                  <a:gd name="T83" fmla="*/ 69 h 430"/>
                  <a:gd name="T84" fmla="*/ 367 w 723"/>
                  <a:gd name="T85" fmla="*/ 49 h 430"/>
                  <a:gd name="T86" fmla="*/ 408 w 723"/>
                  <a:gd name="T87" fmla="*/ 63 h 430"/>
                  <a:gd name="T88" fmla="*/ 448 w 723"/>
                  <a:gd name="T89" fmla="*/ 61 h 430"/>
                  <a:gd name="T90" fmla="*/ 492 w 723"/>
                  <a:gd name="T91" fmla="*/ 55 h 430"/>
                  <a:gd name="T92" fmla="*/ 535 w 723"/>
                  <a:gd name="T93" fmla="*/ 37 h 430"/>
                  <a:gd name="T94" fmla="*/ 583 w 723"/>
                  <a:gd name="T95" fmla="*/ 27 h 430"/>
                  <a:gd name="T96" fmla="*/ 627 w 723"/>
                  <a:gd name="T97" fmla="*/ 27 h 430"/>
                  <a:gd name="T98" fmla="*/ 657 w 723"/>
                  <a:gd name="T99" fmla="*/ 4 h 430"/>
                  <a:gd name="T100" fmla="*/ 696 w 723"/>
                  <a:gd name="T101" fmla="*/ 10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32" name="Freeform 303"/>
              <p:cNvSpPr>
                <a:spLocks/>
              </p:cNvSpPr>
              <p:nvPr/>
            </p:nvSpPr>
            <p:spPr bwMode="auto">
              <a:xfrm>
                <a:off x="2438097" y="3444562"/>
                <a:ext cx="212135" cy="155955"/>
              </a:xfrm>
              <a:custGeom>
                <a:avLst/>
                <a:gdLst>
                  <a:gd name="T0" fmla="*/ 203 w 215"/>
                  <a:gd name="T1" fmla="*/ 7 h 155"/>
                  <a:gd name="T2" fmla="*/ 169 w 215"/>
                  <a:gd name="T3" fmla="*/ 2 h 155"/>
                  <a:gd name="T4" fmla="*/ 153 w 215"/>
                  <a:gd name="T5" fmla="*/ 2 h 155"/>
                  <a:gd name="T6" fmla="*/ 136 w 215"/>
                  <a:gd name="T7" fmla="*/ 20 h 155"/>
                  <a:gd name="T8" fmla="*/ 128 w 215"/>
                  <a:gd name="T9" fmla="*/ 34 h 155"/>
                  <a:gd name="T10" fmla="*/ 111 w 215"/>
                  <a:gd name="T11" fmla="*/ 37 h 155"/>
                  <a:gd name="T12" fmla="*/ 86 w 215"/>
                  <a:gd name="T13" fmla="*/ 28 h 155"/>
                  <a:gd name="T14" fmla="*/ 74 w 215"/>
                  <a:gd name="T15" fmla="*/ 18 h 155"/>
                  <a:gd name="T16" fmla="*/ 55 w 215"/>
                  <a:gd name="T17" fmla="*/ 4 h 155"/>
                  <a:gd name="T18" fmla="*/ 45 w 215"/>
                  <a:gd name="T19" fmla="*/ 0 h 155"/>
                  <a:gd name="T20" fmla="*/ 29 w 215"/>
                  <a:gd name="T21" fmla="*/ 13 h 155"/>
                  <a:gd name="T22" fmla="*/ 16 w 215"/>
                  <a:gd name="T23" fmla="*/ 28 h 155"/>
                  <a:gd name="T24" fmla="*/ 0 w 215"/>
                  <a:gd name="T25" fmla="*/ 43 h 155"/>
                  <a:gd name="T26" fmla="*/ 9 w 215"/>
                  <a:gd name="T27" fmla="*/ 69 h 155"/>
                  <a:gd name="T28" fmla="*/ 25 w 215"/>
                  <a:gd name="T29" fmla="*/ 87 h 155"/>
                  <a:gd name="T30" fmla="*/ 29 w 215"/>
                  <a:gd name="T31" fmla="*/ 95 h 155"/>
                  <a:gd name="T32" fmla="*/ 18 w 215"/>
                  <a:gd name="T33" fmla="*/ 110 h 155"/>
                  <a:gd name="T34" fmla="*/ 22 w 215"/>
                  <a:gd name="T35" fmla="*/ 129 h 155"/>
                  <a:gd name="T36" fmla="*/ 22 w 215"/>
                  <a:gd name="T37" fmla="*/ 146 h 155"/>
                  <a:gd name="T38" fmla="*/ 29 w 215"/>
                  <a:gd name="T39" fmla="*/ 155 h 155"/>
                  <a:gd name="T40" fmla="*/ 43 w 215"/>
                  <a:gd name="T41" fmla="*/ 140 h 155"/>
                  <a:gd name="T42" fmla="*/ 63 w 215"/>
                  <a:gd name="T43" fmla="*/ 134 h 155"/>
                  <a:gd name="T44" fmla="*/ 74 w 215"/>
                  <a:gd name="T45" fmla="*/ 129 h 155"/>
                  <a:gd name="T46" fmla="*/ 90 w 215"/>
                  <a:gd name="T47" fmla="*/ 130 h 155"/>
                  <a:gd name="T48" fmla="*/ 111 w 215"/>
                  <a:gd name="T49" fmla="*/ 129 h 155"/>
                  <a:gd name="T50" fmla="*/ 128 w 215"/>
                  <a:gd name="T51" fmla="*/ 130 h 155"/>
                  <a:gd name="T52" fmla="*/ 142 w 215"/>
                  <a:gd name="T53" fmla="*/ 134 h 155"/>
                  <a:gd name="T54" fmla="*/ 155 w 215"/>
                  <a:gd name="T55" fmla="*/ 129 h 155"/>
                  <a:gd name="T56" fmla="*/ 178 w 215"/>
                  <a:gd name="T57" fmla="*/ 122 h 155"/>
                  <a:gd name="T58" fmla="*/ 185 w 215"/>
                  <a:gd name="T59" fmla="*/ 106 h 155"/>
                  <a:gd name="T60" fmla="*/ 192 w 215"/>
                  <a:gd name="T61" fmla="*/ 99 h 155"/>
                  <a:gd name="T62" fmla="*/ 203 w 215"/>
                  <a:gd name="T63" fmla="*/ 101 h 155"/>
                  <a:gd name="T64" fmla="*/ 215 w 215"/>
                  <a:gd name="T65" fmla="*/ 99 h 155"/>
                  <a:gd name="T66" fmla="*/ 210 w 215"/>
                  <a:gd name="T67" fmla="*/ 87 h 155"/>
                  <a:gd name="T68" fmla="*/ 210 w 215"/>
                  <a:gd name="T69" fmla="*/ 63 h 155"/>
                  <a:gd name="T70" fmla="*/ 205 w 215"/>
                  <a:gd name="T71" fmla="*/ 54 h 155"/>
                  <a:gd name="T72" fmla="*/ 205 w 215"/>
                  <a:gd name="T73" fmla="*/ 37 h 155"/>
                  <a:gd name="T74" fmla="*/ 203 w 215"/>
                  <a:gd name="T75" fmla="*/ 24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155"/>
                  <a:gd name="T116" fmla="*/ 215 w 21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155">
                    <a:moveTo>
                      <a:pt x="203" y="7"/>
                    </a:moveTo>
                    <a:lnTo>
                      <a:pt x="169" y="2"/>
                    </a:lnTo>
                    <a:lnTo>
                      <a:pt x="153" y="2"/>
                    </a:lnTo>
                    <a:lnTo>
                      <a:pt x="136" y="20"/>
                    </a:lnTo>
                    <a:lnTo>
                      <a:pt x="128" y="34"/>
                    </a:lnTo>
                    <a:lnTo>
                      <a:pt x="111" y="37"/>
                    </a:lnTo>
                    <a:lnTo>
                      <a:pt x="86" y="28"/>
                    </a:lnTo>
                    <a:lnTo>
                      <a:pt x="74" y="18"/>
                    </a:lnTo>
                    <a:lnTo>
                      <a:pt x="55" y="4"/>
                    </a:lnTo>
                    <a:lnTo>
                      <a:pt x="45" y="0"/>
                    </a:lnTo>
                    <a:lnTo>
                      <a:pt x="29" y="13"/>
                    </a:lnTo>
                    <a:lnTo>
                      <a:pt x="16" y="28"/>
                    </a:lnTo>
                    <a:lnTo>
                      <a:pt x="0" y="43"/>
                    </a:lnTo>
                    <a:lnTo>
                      <a:pt x="9" y="69"/>
                    </a:lnTo>
                    <a:lnTo>
                      <a:pt x="25" y="87"/>
                    </a:lnTo>
                    <a:lnTo>
                      <a:pt x="29" y="95"/>
                    </a:lnTo>
                    <a:lnTo>
                      <a:pt x="18" y="110"/>
                    </a:lnTo>
                    <a:lnTo>
                      <a:pt x="22" y="129"/>
                    </a:lnTo>
                    <a:lnTo>
                      <a:pt x="22" y="146"/>
                    </a:lnTo>
                    <a:lnTo>
                      <a:pt x="29" y="155"/>
                    </a:lnTo>
                    <a:lnTo>
                      <a:pt x="43" y="140"/>
                    </a:lnTo>
                    <a:lnTo>
                      <a:pt x="63" y="134"/>
                    </a:lnTo>
                    <a:lnTo>
                      <a:pt x="74" y="129"/>
                    </a:lnTo>
                    <a:lnTo>
                      <a:pt x="90" y="130"/>
                    </a:lnTo>
                    <a:lnTo>
                      <a:pt x="111" y="129"/>
                    </a:lnTo>
                    <a:lnTo>
                      <a:pt x="128" y="130"/>
                    </a:lnTo>
                    <a:lnTo>
                      <a:pt x="142" y="134"/>
                    </a:lnTo>
                    <a:lnTo>
                      <a:pt x="155" y="129"/>
                    </a:lnTo>
                    <a:lnTo>
                      <a:pt x="178" y="122"/>
                    </a:lnTo>
                    <a:lnTo>
                      <a:pt x="185" y="106"/>
                    </a:lnTo>
                    <a:lnTo>
                      <a:pt x="192" y="99"/>
                    </a:lnTo>
                    <a:lnTo>
                      <a:pt x="203" y="101"/>
                    </a:lnTo>
                    <a:lnTo>
                      <a:pt x="215" y="99"/>
                    </a:lnTo>
                    <a:lnTo>
                      <a:pt x="210" y="87"/>
                    </a:lnTo>
                    <a:lnTo>
                      <a:pt x="210" y="63"/>
                    </a:lnTo>
                    <a:lnTo>
                      <a:pt x="205" y="54"/>
                    </a:lnTo>
                    <a:lnTo>
                      <a:pt x="205" y="37"/>
                    </a:lnTo>
                    <a:lnTo>
                      <a:pt x="203" y="24"/>
                    </a:lnTo>
                  </a:path>
                </a:pathLst>
              </a:custGeom>
              <a:noFill/>
              <a:ln w="6350" cap="rnd" cmpd="sng">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33" name="Freeform 230"/>
              <p:cNvSpPr>
                <a:spLocks/>
              </p:cNvSpPr>
              <p:nvPr/>
            </p:nvSpPr>
            <p:spPr bwMode="auto">
              <a:xfrm>
                <a:off x="2731611" y="3329861"/>
                <a:ext cx="547602" cy="500062"/>
              </a:xfrm>
              <a:custGeom>
                <a:avLst/>
                <a:gdLst>
                  <a:gd name="T0" fmla="*/ 108 w 555"/>
                  <a:gd name="T1" fmla="*/ 101 h 497"/>
                  <a:gd name="T2" fmla="*/ 102 w 555"/>
                  <a:gd name="T3" fmla="*/ 132 h 497"/>
                  <a:gd name="T4" fmla="*/ 111 w 555"/>
                  <a:gd name="T5" fmla="*/ 167 h 497"/>
                  <a:gd name="T6" fmla="*/ 154 w 555"/>
                  <a:gd name="T7" fmla="*/ 128 h 497"/>
                  <a:gd name="T8" fmla="*/ 191 w 555"/>
                  <a:gd name="T9" fmla="*/ 95 h 497"/>
                  <a:gd name="T10" fmla="*/ 212 w 555"/>
                  <a:gd name="T11" fmla="*/ 20 h 497"/>
                  <a:gd name="T12" fmla="*/ 242 w 555"/>
                  <a:gd name="T13" fmla="*/ 34 h 497"/>
                  <a:gd name="T14" fmla="*/ 267 w 555"/>
                  <a:gd name="T15" fmla="*/ 77 h 497"/>
                  <a:gd name="T16" fmla="*/ 312 w 555"/>
                  <a:gd name="T17" fmla="*/ 65 h 497"/>
                  <a:gd name="T18" fmla="*/ 335 w 555"/>
                  <a:gd name="T19" fmla="*/ 48 h 497"/>
                  <a:gd name="T20" fmla="*/ 378 w 555"/>
                  <a:gd name="T21" fmla="*/ 0 h 497"/>
                  <a:gd name="T22" fmla="*/ 418 w 555"/>
                  <a:gd name="T23" fmla="*/ 39 h 497"/>
                  <a:gd name="T24" fmla="*/ 441 w 555"/>
                  <a:gd name="T25" fmla="*/ 75 h 497"/>
                  <a:gd name="T26" fmla="*/ 434 w 555"/>
                  <a:gd name="T27" fmla="*/ 138 h 497"/>
                  <a:gd name="T28" fmla="*/ 426 w 555"/>
                  <a:gd name="T29" fmla="*/ 202 h 497"/>
                  <a:gd name="T30" fmla="*/ 443 w 555"/>
                  <a:gd name="T31" fmla="*/ 248 h 497"/>
                  <a:gd name="T32" fmla="*/ 484 w 555"/>
                  <a:gd name="T33" fmla="*/ 228 h 497"/>
                  <a:gd name="T34" fmla="*/ 486 w 555"/>
                  <a:gd name="T35" fmla="*/ 283 h 497"/>
                  <a:gd name="T36" fmla="*/ 451 w 555"/>
                  <a:gd name="T37" fmla="*/ 318 h 497"/>
                  <a:gd name="T38" fmla="*/ 468 w 555"/>
                  <a:gd name="T39" fmla="*/ 364 h 497"/>
                  <a:gd name="T40" fmla="*/ 484 w 555"/>
                  <a:gd name="T41" fmla="*/ 365 h 497"/>
                  <a:gd name="T42" fmla="*/ 511 w 555"/>
                  <a:gd name="T43" fmla="*/ 409 h 497"/>
                  <a:gd name="T44" fmla="*/ 545 w 555"/>
                  <a:gd name="T45" fmla="*/ 440 h 497"/>
                  <a:gd name="T46" fmla="*/ 497 w 555"/>
                  <a:gd name="T47" fmla="*/ 454 h 497"/>
                  <a:gd name="T48" fmla="*/ 437 w 555"/>
                  <a:gd name="T49" fmla="*/ 436 h 497"/>
                  <a:gd name="T50" fmla="*/ 401 w 555"/>
                  <a:gd name="T51" fmla="*/ 446 h 497"/>
                  <a:gd name="T52" fmla="*/ 366 w 555"/>
                  <a:gd name="T53" fmla="*/ 436 h 497"/>
                  <a:gd name="T54" fmla="*/ 299 w 555"/>
                  <a:gd name="T55" fmla="*/ 405 h 497"/>
                  <a:gd name="T56" fmla="*/ 260 w 555"/>
                  <a:gd name="T57" fmla="*/ 395 h 497"/>
                  <a:gd name="T58" fmla="*/ 215 w 555"/>
                  <a:gd name="T59" fmla="*/ 379 h 497"/>
                  <a:gd name="T60" fmla="*/ 191 w 555"/>
                  <a:gd name="T61" fmla="*/ 389 h 497"/>
                  <a:gd name="T62" fmla="*/ 185 w 555"/>
                  <a:gd name="T63" fmla="*/ 431 h 497"/>
                  <a:gd name="T64" fmla="*/ 160 w 555"/>
                  <a:gd name="T65" fmla="*/ 478 h 497"/>
                  <a:gd name="T66" fmla="*/ 141 w 555"/>
                  <a:gd name="T67" fmla="*/ 491 h 497"/>
                  <a:gd name="T68" fmla="*/ 85 w 555"/>
                  <a:gd name="T69" fmla="*/ 409 h 497"/>
                  <a:gd name="T70" fmla="*/ 45 w 555"/>
                  <a:gd name="T71" fmla="*/ 380 h 497"/>
                  <a:gd name="T72" fmla="*/ 18 w 555"/>
                  <a:gd name="T73" fmla="*/ 375 h 497"/>
                  <a:gd name="T74" fmla="*/ 9 w 555"/>
                  <a:gd name="T75" fmla="*/ 330 h 497"/>
                  <a:gd name="T76" fmla="*/ 4 w 555"/>
                  <a:gd name="T77" fmla="*/ 313 h 497"/>
                  <a:gd name="T78" fmla="*/ 37 w 555"/>
                  <a:gd name="T79" fmla="*/ 301 h 497"/>
                  <a:gd name="T80" fmla="*/ 72 w 555"/>
                  <a:gd name="T81" fmla="*/ 291 h 497"/>
                  <a:gd name="T82" fmla="*/ 45 w 555"/>
                  <a:gd name="T83" fmla="*/ 253 h 497"/>
                  <a:gd name="T84" fmla="*/ 22 w 555"/>
                  <a:gd name="T85" fmla="*/ 202 h 497"/>
                  <a:gd name="T86" fmla="*/ 22 w 555"/>
                  <a:gd name="T87" fmla="*/ 163 h 497"/>
                  <a:gd name="T88" fmla="*/ 22 w 555"/>
                  <a:gd name="T89" fmla="*/ 144 h 497"/>
                  <a:gd name="T90" fmla="*/ 58 w 555"/>
                  <a:gd name="T91" fmla="*/ 128 h 497"/>
                  <a:gd name="T92" fmla="*/ 68 w 555"/>
                  <a:gd name="T93" fmla="*/ 90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5"/>
                  <a:gd name="T142" fmla="*/ 0 h 497"/>
                  <a:gd name="T143" fmla="*/ 555 w 555"/>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5" h="497">
                    <a:moveTo>
                      <a:pt x="68" y="90"/>
                    </a:moveTo>
                    <a:lnTo>
                      <a:pt x="91" y="90"/>
                    </a:lnTo>
                    <a:lnTo>
                      <a:pt x="108" y="101"/>
                    </a:lnTo>
                    <a:lnTo>
                      <a:pt x="108" y="110"/>
                    </a:lnTo>
                    <a:lnTo>
                      <a:pt x="108" y="122"/>
                    </a:lnTo>
                    <a:lnTo>
                      <a:pt x="102" y="132"/>
                    </a:lnTo>
                    <a:lnTo>
                      <a:pt x="91" y="138"/>
                    </a:lnTo>
                    <a:lnTo>
                      <a:pt x="97" y="155"/>
                    </a:lnTo>
                    <a:lnTo>
                      <a:pt x="111" y="167"/>
                    </a:lnTo>
                    <a:lnTo>
                      <a:pt x="129" y="152"/>
                    </a:lnTo>
                    <a:lnTo>
                      <a:pt x="137" y="144"/>
                    </a:lnTo>
                    <a:lnTo>
                      <a:pt x="154" y="128"/>
                    </a:lnTo>
                    <a:lnTo>
                      <a:pt x="154" y="114"/>
                    </a:lnTo>
                    <a:lnTo>
                      <a:pt x="168" y="107"/>
                    </a:lnTo>
                    <a:lnTo>
                      <a:pt x="191" y="95"/>
                    </a:lnTo>
                    <a:lnTo>
                      <a:pt x="206" y="75"/>
                    </a:lnTo>
                    <a:lnTo>
                      <a:pt x="212" y="65"/>
                    </a:lnTo>
                    <a:lnTo>
                      <a:pt x="212" y="20"/>
                    </a:lnTo>
                    <a:lnTo>
                      <a:pt x="226" y="15"/>
                    </a:lnTo>
                    <a:lnTo>
                      <a:pt x="242" y="18"/>
                    </a:lnTo>
                    <a:lnTo>
                      <a:pt x="242" y="34"/>
                    </a:lnTo>
                    <a:lnTo>
                      <a:pt x="239" y="58"/>
                    </a:lnTo>
                    <a:lnTo>
                      <a:pt x="256" y="69"/>
                    </a:lnTo>
                    <a:lnTo>
                      <a:pt x="267" y="77"/>
                    </a:lnTo>
                    <a:lnTo>
                      <a:pt x="272" y="88"/>
                    </a:lnTo>
                    <a:lnTo>
                      <a:pt x="287" y="93"/>
                    </a:lnTo>
                    <a:lnTo>
                      <a:pt x="312" y="65"/>
                    </a:lnTo>
                    <a:lnTo>
                      <a:pt x="328" y="71"/>
                    </a:lnTo>
                    <a:lnTo>
                      <a:pt x="339" y="60"/>
                    </a:lnTo>
                    <a:lnTo>
                      <a:pt x="335" y="48"/>
                    </a:lnTo>
                    <a:lnTo>
                      <a:pt x="351" y="18"/>
                    </a:lnTo>
                    <a:lnTo>
                      <a:pt x="362" y="4"/>
                    </a:lnTo>
                    <a:lnTo>
                      <a:pt x="378" y="0"/>
                    </a:lnTo>
                    <a:lnTo>
                      <a:pt x="393" y="4"/>
                    </a:lnTo>
                    <a:lnTo>
                      <a:pt x="403" y="24"/>
                    </a:lnTo>
                    <a:lnTo>
                      <a:pt x="418" y="39"/>
                    </a:lnTo>
                    <a:lnTo>
                      <a:pt x="437" y="51"/>
                    </a:lnTo>
                    <a:lnTo>
                      <a:pt x="443" y="60"/>
                    </a:lnTo>
                    <a:lnTo>
                      <a:pt x="441" y="75"/>
                    </a:lnTo>
                    <a:lnTo>
                      <a:pt x="441" y="105"/>
                    </a:lnTo>
                    <a:lnTo>
                      <a:pt x="441" y="120"/>
                    </a:lnTo>
                    <a:lnTo>
                      <a:pt x="434" y="138"/>
                    </a:lnTo>
                    <a:lnTo>
                      <a:pt x="434" y="155"/>
                    </a:lnTo>
                    <a:lnTo>
                      <a:pt x="426" y="173"/>
                    </a:lnTo>
                    <a:lnTo>
                      <a:pt x="426" y="202"/>
                    </a:lnTo>
                    <a:lnTo>
                      <a:pt x="426" y="221"/>
                    </a:lnTo>
                    <a:lnTo>
                      <a:pt x="434" y="242"/>
                    </a:lnTo>
                    <a:lnTo>
                      <a:pt x="443" y="248"/>
                    </a:lnTo>
                    <a:lnTo>
                      <a:pt x="459" y="234"/>
                    </a:lnTo>
                    <a:lnTo>
                      <a:pt x="470" y="221"/>
                    </a:lnTo>
                    <a:lnTo>
                      <a:pt x="484" y="228"/>
                    </a:lnTo>
                    <a:lnTo>
                      <a:pt x="478" y="244"/>
                    </a:lnTo>
                    <a:lnTo>
                      <a:pt x="484" y="271"/>
                    </a:lnTo>
                    <a:lnTo>
                      <a:pt x="486" y="283"/>
                    </a:lnTo>
                    <a:lnTo>
                      <a:pt x="476" y="291"/>
                    </a:lnTo>
                    <a:lnTo>
                      <a:pt x="459" y="303"/>
                    </a:lnTo>
                    <a:lnTo>
                      <a:pt x="451" y="318"/>
                    </a:lnTo>
                    <a:lnTo>
                      <a:pt x="447" y="334"/>
                    </a:lnTo>
                    <a:lnTo>
                      <a:pt x="453" y="354"/>
                    </a:lnTo>
                    <a:lnTo>
                      <a:pt x="468" y="364"/>
                    </a:lnTo>
                    <a:lnTo>
                      <a:pt x="476" y="354"/>
                    </a:lnTo>
                    <a:lnTo>
                      <a:pt x="491" y="358"/>
                    </a:lnTo>
                    <a:lnTo>
                      <a:pt x="484" y="365"/>
                    </a:lnTo>
                    <a:lnTo>
                      <a:pt x="491" y="386"/>
                    </a:lnTo>
                    <a:lnTo>
                      <a:pt x="497" y="395"/>
                    </a:lnTo>
                    <a:lnTo>
                      <a:pt x="511" y="409"/>
                    </a:lnTo>
                    <a:lnTo>
                      <a:pt x="524" y="416"/>
                    </a:lnTo>
                    <a:lnTo>
                      <a:pt x="534" y="429"/>
                    </a:lnTo>
                    <a:lnTo>
                      <a:pt x="545" y="440"/>
                    </a:lnTo>
                    <a:lnTo>
                      <a:pt x="555" y="446"/>
                    </a:lnTo>
                    <a:lnTo>
                      <a:pt x="543" y="454"/>
                    </a:lnTo>
                    <a:lnTo>
                      <a:pt x="497" y="454"/>
                    </a:lnTo>
                    <a:lnTo>
                      <a:pt x="484" y="459"/>
                    </a:lnTo>
                    <a:lnTo>
                      <a:pt x="464" y="456"/>
                    </a:lnTo>
                    <a:lnTo>
                      <a:pt x="437" y="436"/>
                    </a:lnTo>
                    <a:lnTo>
                      <a:pt x="424" y="442"/>
                    </a:lnTo>
                    <a:lnTo>
                      <a:pt x="412" y="448"/>
                    </a:lnTo>
                    <a:lnTo>
                      <a:pt x="401" y="446"/>
                    </a:lnTo>
                    <a:lnTo>
                      <a:pt x="385" y="431"/>
                    </a:lnTo>
                    <a:lnTo>
                      <a:pt x="378" y="434"/>
                    </a:lnTo>
                    <a:lnTo>
                      <a:pt x="366" y="436"/>
                    </a:lnTo>
                    <a:lnTo>
                      <a:pt x="347" y="431"/>
                    </a:lnTo>
                    <a:lnTo>
                      <a:pt x="322" y="419"/>
                    </a:lnTo>
                    <a:lnTo>
                      <a:pt x="299" y="405"/>
                    </a:lnTo>
                    <a:lnTo>
                      <a:pt x="280" y="386"/>
                    </a:lnTo>
                    <a:lnTo>
                      <a:pt x="267" y="389"/>
                    </a:lnTo>
                    <a:lnTo>
                      <a:pt x="260" y="395"/>
                    </a:lnTo>
                    <a:lnTo>
                      <a:pt x="247" y="395"/>
                    </a:lnTo>
                    <a:lnTo>
                      <a:pt x="231" y="384"/>
                    </a:lnTo>
                    <a:lnTo>
                      <a:pt x="215" y="379"/>
                    </a:lnTo>
                    <a:lnTo>
                      <a:pt x="206" y="380"/>
                    </a:lnTo>
                    <a:lnTo>
                      <a:pt x="197" y="384"/>
                    </a:lnTo>
                    <a:lnTo>
                      <a:pt x="191" y="389"/>
                    </a:lnTo>
                    <a:lnTo>
                      <a:pt x="185" y="397"/>
                    </a:lnTo>
                    <a:lnTo>
                      <a:pt x="187" y="416"/>
                    </a:lnTo>
                    <a:lnTo>
                      <a:pt x="185" y="431"/>
                    </a:lnTo>
                    <a:lnTo>
                      <a:pt x="176" y="456"/>
                    </a:lnTo>
                    <a:lnTo>
                      <a:pt x="170" y="464"/>
                    </a:lnTo>
                    <a:lnTo>
                      <a:pt x="160" y="478"/>
                    </a:lnTo>
                    <a:lnTo>
                      <a:pt x="158" y="485"/>
                    </a:lnTo>
                    <a:lnTo>
                      <a:pt x="143" y="497"/>
                    </a:lnTo>
                    <a:lnTo>
                      <a:pt x="141" y="491"/>
                    </a:lnTo>
                    <a:lnTo>
                      <a:pt x="135" y="485"/>
                    </a:lnTo>
                    <a:lnTo>
                      <a:pt x="135" y="459"/>
                    </a:lnTo>
                    <a:lnTo>
                      <a:pt x="85" y="409"/>
                    </a:lnTo>
                    <a:lnTo>
                      <a:pt x="74" y="380"/>
                    </a:lnTo>
                    <a:lnTo>
                      <a:pt x="58" y="380"/>
                    </a:lnTo>
                    <a:lnTo>
                      <a:pt x="45" y="380"/>
                    </a:lnTo>
                    <a:lnTo>
                      <a:pt x="37" y="384"/>
                    </a:lnTo>
                    <a:lnTo>
                      <a:pt x="29" y="384"/>
                    </a:lnTo>
                    <a:lnTo>
                      <a:pt x="18" y="375"/>
                    </a:lnTo>
                    <a:lnTo>
                      <a:pt x="9" y="369"/>
                    </a:lnTo>
                    <a:lnTo>
                      <a:pt x="9" y="354"/>
                    </a:lnTo>
                    <a:lnTo>
                      <a:pt x="9" y="330"/>
                    </a:lnTo>
                    <a:lnTo>
                      <a:pt x="4" y="324"/>
                    </a:lnTo>
                    <a:lnTo>
                      <a:pt x="0" y="318"/>
                    </a:lnTo>
                    <a:lnTo>
                      <a:pt x="4" y="313"/>
                    </a:lnTo>
                    <a:lnTo>
                      <a:pt x="16" y="301"/>
                    </a:lnTo>
                    <a:lnTo>
                      <a:pt x="22" y="296"/>
                    </a:lnTo>
                    <a:lnTo>
                      <a:pt x="37" y="301"/>
                    </a:lnTo>
                    <a:lnTo>
                      <a:pt x="56" y="309"/>
                    </a:lnTo>
                    <a:lnTo>
                      <a:pt x="64" y="301"/>
                    </a:lnTo>
                    <a:lnTo>
                      <a:pt x="72" y="291"/>
                    </a:lnTo>
                    <a:lnTo>
                      <a:pt x="72" y="285"/>
                    </a:lnTo>
                    <a:lnTo>
                      <a:pt x="61" y="271"/>
                    </a:lnTo>
                    <a:lnTo>
                      <a:pt x="45" y="253"/>
                    </a:lnTo>
                    <a:lnTo>
                      <a:pt x="41" y="238"/>
                    </a:lnTo>
                    <a:lnTo>
                      <a:pt x="37" y="217"/>
                    </a:lnTo>
                    <a:lnTo>
                      <a:pt x="22" y="202"/>
                    </a:lnTo>
                    <a:lnTo>
                      <a:pt x="22" y="187"/>
                    </a:lnTo>
                    <a:lnTo>
                      <a:pt x="25" y="176"/>
                    </a:lnTo>
                    <a:lnTo>
                      <a:pt x="22" y="163"/>
                    </a:lnTo>
                    <a:lnTo>
                      <a:pt x="16" y="157"/>
                    </a:lnTo>
                    <a:lnTo>
                      <a:pt x="18" y="150"/>
                    </a:lnTo>
                    <a:lnTo>
                      <a:pt x="22" y="144"/>
                    </a:lnTo>
                    <a:lnTo>
                      <a:pt x="29" y="144"/>
                    </a:lnTo>
                    <a:lnTo>
                      <a:pt x="41" y="144"/>
                    </a:lnTo>
                    <a:lnTo>
                      <a:pt x="58" y="128"/>
                    </a:lnTo>
                    <a:lnTo>
                      <a:pt x="64" y="116"/>
                    </a:lnTo>
                    <a:lnTo>
                      <a:pt x="64" y="110"/>
                    </a:lnTo>
                    <a:lnTo>
                      <a:pt x="68" y="90"/>
                    </a:lnTo>
                    <a:close/>
                  </a:path>
                </a:pathLst>
              </a:custGeom>
              <a:solidFill>
                <a:srgbClr val="01AEF0"/>
              </a:solidFill>
              <a:ln w="6350"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cxnSp>
            <p:nvCxnSpPr>
              <p:cNvPr id="134" name="Connettore 1 133"/>
              <p:cNvCxnSpPr>
                <a:stCxn id="107" idx="48"/>
                <a:endCxn id="126" idx="0"/>
              </p:cNvCxnSpPr>
              <p:nvPr/>
            </p:nvCxnSpPr>
            <p:spPr bwMode="auto">
              <a:xfrm flipH="1">
                <a:off x="4025137" y="4611710"/>
                <a:ext cx="51307" cy="15093"/>
              </a:xfrm>
              <a:prstGeom prst="line">
                <a:avLst/>
              </a:prstGeom>
              <a:noFill/>
              <a:ln w="6350" cap="flat" cmpd="sng" algn="ctr">
                <a:solidFill>
                  <a:schemeClr val="bg1">
                    <a:lumMod val="75000"/>
                  </a:schemeClr>
                </a:solidFill>
                <a:prstDash val="solid"/>
                <a:round/>
                <a:headEnd type="none" w="med" len="med"/>
                <a:tailEnd type="none" w="med" len="med"/>
              </a:ln>
              <a:effectLst/>
            </p:spPr>
          </p:cxnSp>
          <p:sp>
            <p:nvSpPr>
              <p:cNvPr id="135" name="Freeform 220"/>
              <p:cNvSpPr>
                <a:spLocks/>
              </p:cNvSpPr>
              <p:nvPr/>
            </p:nvSpPr>
            <p:spPr bwMode="auto">
              <a:xfrm>
                <a:off x="2857905" y="3713209"/>
                <a:ext cx="696590" cy="383348"/>
              </a:xfrm>
              <a:custGeom>
                <a:avLst/>
                <a:gdLst>
                  <a:gd name="T0" fmla="*/ 2147483647 w 706"/>
                  <a:gd name="T1" fmla="*/ 2147483647 h 381"/>
                  <a:gd name="T2" fmla="*/ 2147483647 w 706"/>
                  <a:gd name="T3" fmla="*/ 2147483647 h 381"/>
                  <a:gd name="T4" fmla="*/ 2147483647 w 706"/>
                  <a:gd name="T5" fmla="*/ 2147483647 h 381"/>
                  <a:gd name="T6" fmla="*/ 2147483647 w 706"/>
                  <a:gd name="T7" fmla="*/ 2147483647 h 381"/>
                  <a:gd name="T8" fmla="*/ 2147483647 w 706"/>
                  <a:gd name="T9" fmla="*/ 2147483647 h 381"/>
                  <a:gd name="T10" fmla="*/ 2147483647 w 706"/>
                  <a:gd name="T11" fmla="*/ 2147483647 h 381"/>
                  <a:gd name="T12" fmla="*/ 2147483647 w 706"/>
                  <a:gd name="T13" fmla="*/ 2147483647 h 381"/>
                  <a:gd name="T14" fmla="*/ 2147483647 w 706"/>
                  <a:gd name="T15" fmla="*/ 2147483647 h 381"/>
                  <a:gd name="T16" fmla="*/ 2147483647 w 706"/>
                  <a:gd name="T17" fmla="*/ 2147483647 h 381"/>
                  <a:gd name="T18" fmla="*/ 2147483647 w 706"/>
                  <a:gd name="T19" fmla="*/ 2147483647 h 381"/>
                  <a:gd name="T20" fmla="*/ 2147483647 w 706"/>
                  <a:gd name="T21" fmla="*/ 2147483647 h 381"/>
                  <a:gd name="T22" fmla="*/ 2147483647 w 706"/>
                  <a:gd name="T23" fmla="*/ 2147483647 h 381"/>
                  <a:gd name="T24" fmla="*/ 2147483647 w 706"/>
                  <a:gd name="T25" fmla="*/ 2147483647 h 381"/>
                  <a:gd name="T26" fmla="*/ 2147483647 w 706"/>
                  <a:gd name="T27" fmla="*/ 2147483647 h 381"/>
                  <a:gd name="T28" fmla="*/ 2147483647 w 706"/>
                  <a:gd name="T29" fmla="*/ 2147483647 h 381"/>
                  <a:gd name="T30" fmla="*/ 2147483647 w 706"/>
                  <a:gd name="T31" fmla="*/ 2147483647 h 381"/>
                  <a:gd name="T32" fmla="*/ 2147483647 w 706"/>
                  <a:gd name="T33" fmla="*/ 2147483647 h 381"/>
                  <a:gd name="T34" fmla="*/ 2147483647 w 706"/>
                  <a:gd name="T35" fmla="*/ 2147483647 h 381"/>
                  <a:gd name="T36" fmla="*/ 2147483647 w 706"/>
                  <a:gd name="T37" fmla="*/ 2147483647 h 381"/>
                  <a:gd name="T38" fmla="*/ 2147483647 w 706"/>
                  <a:gd name="T39" fmla="*/ 2147483647 h 381"/>
                  <a:gd name="T40" fmla="*/ 2147483647 w 706"/>
                  <a:gd name="T41" fmla="*/ 2147483647 h 381"/>
                  <a:gd name="T42" fmla="*/ 2147483647 w 706"/>
                  <a:gd name="T43" fmla="*/ 0 h 381"/>
                  <a:gd name="T44" fmla="*/ 2147483647 w 706"/>
                  <a:gd name="T45" fmla="*/ 2147483647 h 381"/>
                  <a:gd name="T46" fmla="*/ 2147483647 w 706"/>
                  <a:gd name="T47" fmla="*/ 2147483647 h 381"/>
                  <a:gd name="T48" fmla="*/ 2147483647 w 706"/>
                  <a:gd name="T49" fmla="*/ 2147483647 h 381"/>
                  <a:gd name="T50" fmla="*/ 2147483647 w 706"/>
                  <a:gd name="T51" fmla="*/ 2147483647 h 381"/>
                  <a:gd name="T52" fmla="*/ 2147483647 w 706"/>
                  <a:gd name="T53" fmla="*/ 2147483647 h 381"/>
                  <a:gd name="T54" fmla="*/ 2147483647 w 706"/>
                  <a:gd name="T55" fmla="*/ 2147483647 h 381"/>
                  <a:gd name="T56" fmla="*/ 2147483647 w 706"/>
                  <a:gd name="T57" fmla="*/ 2147483647 h 381"/>
                  <a:gd name="T58" fmla="*/ 2147483647 w 706"/>
                  <a:gd name="T59" fmla="*/ 2147483647 h 381"/>
                  <a:gd name="T60" fmla="*/ 2147483647 w 706"/>
                  <a:gd name="T61" fmla="*/ 2147483647 h 381"/>
                  <a:gd name="T62" fmla="*/ 2147483647 w 706"/>
                  <a:gd name="T63" fmla="*/ 2147483647 h 381"/>
                  <a:gd name="T64" fmla="*/ 2147483647 w 706"/>
                  <a:gd name="T65" fmla="*/ 2147483647 h 381"/>
                  <a:gd name="T66" fmla="*/ 2147483647 w 706"/>
                  <a:gd name="T67" fmla="*/ 2147483647 h 381"/>
                  <a:gd name="T68" fmla="*/ 2147483647 w 706"/>
                  <a:gd name="T69" fmla="*/ 2147483647 h 381"/>
                  <a:gd name="T70" fmla="*/ 2147483647 w 706"/>
                  <a:gd name="T71" fmla="*/ 2147483647 h 381"/>
                  <a:gd name="T72" fmla="*/ 2147483647 w 706"/>
                  <a:gd name="T73" fmla="*/ 2147483647 h 381"/>
                  <a:gd name="T74" fmla="*/ 2147483647 w 706"/>
                  <a:gd name="T75" fmla="*/ 2147483647 h 381"/>
                  <a:gd name="T76" fmla="*/ 2147483647 w 706"/>
                  <a:gd name="T77" fmla="*/ 2147483647 h 381"/>
                  <a:gd name="T78" fmla="*/ 2147483647 w 706"/>
                  <a:gd name="T79" fmla="*/ 2147483647 h 381"/>
                  <a:gd name="T80" fmla="*/ 2147483647 w 706"/>
                  <a:gd name="T81" fmla="*/ 2147483647 h 381"/>
                  <a:gd name="T82" fmla="*/ 2147483647 w 706"/>
                  <a:gd name="T83" fmla="*/ 2147483647 h 381"/>
                  <a:gd name="T84" fmla="*/ 2147483647 w 706"/>
                  <a:gd name="T85" fmla="*/ 2147483647 h 381"/>
                  <a:gd name="T86" fmla="*/ 2147483647 w 706"/>
                  <a:gd name="T87" fmla="*/ 2147483647 h 381"/>
                  <a:gd name="T88" fmla="*/ 2147483647 w 706"/>
                  <a:gd name="T89" fmla="*/ 2147483647 h 381"/>
                  <a:gd name="T90" fmla="*/ 2147483647 w 706"/>
                  <a:gd name="T91" fmla="*/ 2147483647 h 381"/>
                  <a:gd name="T92" fmla="*/ 2147483647 w 706"/>
                  <a:gd name="T93" fmla="*/ 2147483647 h 381"/>
                  <a:gd name="T94" fmla="*/ 2147483647 w 706"/>
                  <a:gd name="T95" fmla="*/ 2147483647 h 381"/>
                  <a:gd name="T96" fmla="*/ 2147483647 w 706"/>
                  <a:gd name="T97" fmla="*/ 2147483647 h 381"/>
                  <a:gd name="T98" fmla="*/ 2147483647 w 706"/>
                  <a:gd name="T99" fmla="*/ 2147483647 h 381"/>
                  <a:gd name="T100" fmla="*/ 2147483647 w 706"/>
                  <a:gd name="T101" fmla="*/ 2147483647 h 381"/>
                  <a:gd name="T102" fmla="*/ 2147483647 w 706"/>
                  <a:gd name="T103" fmla="*/ 2147483647 h 381"/>
                  <a:gd name="T104" fmla="*/ 2147483647 w 706"/>
                  <a:gd name="T105" fmla="*/ 214748364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6"/>
                  <a:gd name="T160" fmla="*/ 0 h 381"/>
                  <a:gd name="T161" fmla="*/ 706 w 706"/>
                  <a:gd name="T162" fmla="*/ 381 h 3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6" h="381">
                    <a:moveTo>
                      <a:pt x="699" y="329"/>
                    </a:moveTo>
                    <a:lnTo>
                      <a:pt x="677" y="313"/>
                    </a:lnTo>
                    <a:lnTo>
                      <a:pt x="666" y="299"/>
                    </a:lnTo>
                    <a:lnTo>
                      <a:pt x="654" y="267"/>
                    </a:lnTo>
                    <a:lnTo>
                      <a:pt x="647" y="254"/>
                    </a:lnTo>
                    <a:lnTo>
                      <a:pt x="631" y="230"/>
                    </a:lnTo>
                    <a:lnTo>
                      <a:pt x="620" y="218"/>
                    </a:lnTo>
                    <a:lnTo>
                      <a:pt x="620" y="205"/>
                    </a:lnTo>
                    <a:lnTo>
                      <a:pt x="634" y="193"/>
                    </a:lnTo>
                    <a:lnTo>
                      <a:pt x="631" y="173"/>
                    </a:lnTo>
                    <a:lnTo>
                      <a:pt x="631" y="151"/>
                    </a:lnTo>
                    <a:lnTo>
                      <a:pt x="629" y="136"/>
                    </a:lnTo>
                    <a:lnTo>
                      <a:pt x="636" y="124"/>
                    </a:lnTo>
                    <a:lnTo>
                      <a:pt x="629" y="112"/>
                    </a:lnTo>
                    <a:lnTo>
                      <a:pt x="609" y="89"/>
                    </a:lnTo>
                    <a:lnTo>
                      <a:pt x="593" y="85"/>
                    </a:lnTo>
                    <a:lnTo>
                      <a:pt x="572" y="78"/>
                    </a:lnTo>
                    <a:lnTo>
                      <a:pt x="557" y="85"/>
                    </a:lnTo>
                    <a:lnTo>
                      <a:pt x="547" y="95"/>
                    </a:lnTo>
                    <a:lnTo>
                      <a:pt x="534" y="97"/>
                    </a:lnTo>
                    <a:lnTo>
                      <a:pt x="520" y="91"/>
                    </a:lnTo>
                    <a:lnTo>
                      <a:pt x="482" y="91"/>
                    </a:lnTo>
                    <a:lnTo>
                      <a:pt x="460" y="83"/>
                    </a:lnTo>
                    <a:lnTo>
                      <a:pt x="443" y="78"/>
                    </a:lnTo>
                    <a:lnTo>
                      <a:pt x="428" y="65"/>
                    </a:lnTo>
                    <a:lnTo>
                      <a:pt x="412" y="73"/>
                    </a:lnTo>
                    <a:lnTo>
                      <a:pt x="385" y="73"/>
                    </a:lnTo>
                    <a:lnTo>
                      <a:pt x="349" y="78"/>
                    </a:lnTo>
                    <a:lnTo>
                      <a:pt x="331" y="73"/>
                    </a:lnTo>
                    <a:lnTo>
                      <a:pt x="310" y="55"/>
                    </a:lnTo>
                    <a:lnTo>
                      <a:pt x="297" y="65"/>
                    </a:lnTo>
                    <a:lnTo>
                      <a:pt x="285" y="67"/>
                    </a:lnTo>
                    <a:lnTo>
                      <a:pt x="267" y="59"/>
                    </a:lnTo>
                    <a:lnTo>
                      <a:pt x="260" y="53"/>
                    </a:lnTo>
                    <a:lnTo>
                      <a:pt x="239" y="55"/>
                    </a:lnTo>
                    <a:lnTo>
                      <a:pt x="220" y="53"/>
                    </a:lnTo>
                    <a:lnTo>
                      <a:pt x="206" y="44"/>
                    </a:lnTo>
                    <a:lnTo>
                      <a:pt x="179" y="26"/>
                    </a:lnTo>
                    <a:lnTo>
                      <a:pt x="154" y="8"/>
                    </a:lnTo>
                    <a:lnTo>
                      <a:pt x="140" y="10"/>
                    </a:lnTo>
                    <a:lnTo>
                      <a:pt x="120" y="16"/>
                    </a:lnTo>
                    <a:lnTo>
                      <a:pt x="106" y="8"/>
                    </a:lnTo>
                    <a:lnTo>
                      <a:pt x="91" y="0"/>
                    </a:lnTo>
                    <a:lnTo>
                      <a:pt x="77" y="0"/>
                    </a:lnTo>
                    <a:lnTo>
                      <a:pt x="64" y="8"/>
                    </a:lnTo>
                    <a:lnTo>
                      <a:pt x="60" y="14"/>
                    </a:lnTo>
                    <a:lnTo>
                      <a:pt x="60" y="41"/>
                    </a:lnTo>
                    <a:lnTo>
                      <a:pt x="52" y="67"/>
                    </a:lnTo>
                    <a:lnTo>
                      <a:pt x="45" y="85"/>
                    </a:lnTo>
                    <a:lnTo>
                      <a:pt x="37" y="97"/>
                    </a:lnTo>
                    <a:lnTo>
                      <a:pt x="27" y="116"/>
                    </a:lnTo>
                    <a:lnTo>
                      <a:pt x="12" y="126"/>
                    </a:lnTo>
                    <a:lnTo>
                      <a:pt x="0" y="136"/>
                    </a:lnTo>
                    <a:lnTo>
                      <a:pt x="16" y="147"/>
                    </a:lnTo>
                    <a:lnTo>
                      <a:pt x="33" y="151"/>
                    </a:lnTo>
                    <a:lnTo>
                      <a:pt x="52" y="155"/>
                    </a:lnTo>
                    <a:lnTo>
                      <a:pt x="50" y="177"/>
                    </a:lnTo>
                    <a:lnTo>
                      <a:pt x="70" y="187"/>
                    </a:lnTo>
                    <a:lnTo>
                      <a:pt x="97" y="196"/>
                    </a:lnTo>
                    <a:lnTo>
                      <a:pt x="104" y="199"/>
                    </a:lnTo>
                    <a:lnTo>
                      <a:pt x="106" y="211"/>
                    </a:lnTo>
                    <a:lnTo>
                      <a:pt x="108" y="236"/>
                    </a:lnTo>
                    <a:lnTo>
                      <a:pt x="112" y="248"/>
                    </a:lnTo>
                    <a:lnTo>
                      <a:pt x="127" y="254"/>
                    </a:lnTo>
                    <a:lnTo>
                      <a:pt x="141" y="252"/>
                    </a:lnTo>
                    <a:lnTo>
                      <a:pt x="145" y="240"/>
                    </a:lnTo>
                    <a:lnTo>
                      <a:pt x="145" y="228"/>
                    </a:lnTo>
                    <a:lnTo>
                      <a:pt x="162" y="216"/>
                    </a:lnTo>
                    <a:lnTo>
                      <a:pt x="168" y="211"/>
                    </a:lnTo>
                    <a:lnTo>
                      <a:pt x="174" y="218"/>
                    </a:lnTo>
                    <a:lnTo>
                      <a:pt x="192" y="230"/>
                    </a:lnTo>
                    <a:lnTo>
                      <a:pt x="214" y="237"/>
                    </a:lnTo>
                    <a:lnTo>
                      <a:pt x="245" y="242"/>
                    </a:lnTo>
                    <a:lnTo>
                      <a:pt x="267" y="246"/>
                    </a:lnTo>
                    <a:lnTo>
                      <a:pt x="297" y="258"/>
                    </a:lnTo>
                    <a:lnTo>
                      <a:pt x="314" y="269"/>
                    </a:lnTo>
                    <a:lnTo>
                      <a:pt x="333" y="287"/>
                    </a:lnTo>
                    <a:lnTo>
                      <a:pt x="343" y="291"/>
                    </a:lnTo>
                    <a:lnTo>
                      <a:pt x="371" y="291"/>
                    </a:lnTo>
                    <a:lnTo>
                      <a:pt x="385" y="291"/>
                    </a:lnTo>
                    <a:lnTo>
                      <a:pt x="403" y="305"/>
                    </a:lnTo>
                    <a:lnTo>
                      <a:pt x="418" y="309"/>
                    </a:lnTo>
                    <a:lnTo>
                      <a:pt x="439" y="305"/>
                    </a:lnTo>
                    <a:lnTo>
                      <a:pt x="451" y="309"/>
                    </a:lnTo>
                    <a:lnTo>
                      <a:pt x="462" y="309"/>
                    </a:lnTo>
                    <a:lnTo>
                      <a:pt x="485" y="309"/>
                    </a:lnTo>
                    <a:lnTo>
                      <a:pt x="491" y="303"/>
                    </a:lnTo>
                    <a:lnTo>
                      <a:pt x="507" y="313"/>
                    </a:lnTo>
                    <a:lnTo>
                      <a:pt x="507" y="325"/>
                    </a:lnTo>
                    <a:lnTo>
                      <a:pt x="507" y="344"/>
                    </a:lnTo>
                    <a:lnTo>
                      <a:pt x="518" y="349"/>
                    </a:lnTo>
                    <a:lnTo>
                      <a:pt x="541" y="353"/>
                    </a:lnTo>
                    <a:lnTo>
                      <a:pt x="553" y="364"/>
                    </a:lnTo>
                    <a:lnTo>
                      <a:pt x="564" y="374"/>
                    </a:lnTo>
                    <a:lnTo>
                      <a:pt x="575" y="381"/>
                    </a:lnTo>
                    <a:lnTo>
                      <a:pt x="587" y="374"/>
                    </a:lnTo>
                    <a:lnTo>
                      <a:pt x="591" y="358"/>
                    </a:lnTo>
                    <a:lnTo>
                      <a:pt x="595" y="347"/>
                    </a:lnTo>
                    <a:lnTo>
                      <a:pt x="611" y="351"/>
                    </a:lnTo>
                    <a:lnTo>
                      <a:pt x="631" y="347"/>
                    </a:lnTo>
                    <a:lnTo>
                      <a:pt x="643" y="347"/>
                    </a:lnTo>
                    <a:lnTo>
                      <a:pt x="663" y="358"/>
                    </a:lnTo>
                    <a:lnTo>
                      <a:pt x="677" y="368"/>
                    </a:lnTo>
                    <a:lnTo>
                      <a:pt x="686" y="368"/>
                    </a:lnTo>
                    <a:lnTo>
                      <a:pt x="699" y="356"/>
                    </a:lnTo>
                    <a:lnTo>
                      <a:pt x="706" y="347"/>
                    </a:lnTo>
                    <a:lnTo>
                      <a:pt x="699" y="329"/>
                    </a:lnTo>
                    <a:close/>
                  </a:path>
                </a:pathLst>
              </a:custGeom>
              <a:noFill/>
              <a:ln w="6350"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36" name="Freeform 192"/>
              <p:cNvSpPr>
                <a:spLocks/>
              </p:cNvSpPr>
              <p:nvPr/>
            </p:nvSpPr>
            <p:spPr bwMode="auto">
              <a:xfrm>
                <a:off x="3982711" y="4611710"/>
                <a:ext cx="759737" cy="571500"/>
              </a:xfrm>
              <a:custGeom>
                <a:avLst/>
                <a:gdLst>
                  <a:gd name="T0" fmla="*/ 2147483647 w 770"/>
                  <a:gd name="T1" fmla="*/ 2147483647 h 568"/>
                  <a:gd name="T2" fmla="*/ 2147483647 w 770"/>
                  <a:gd name="T3" fmla="*/ 2147483647 h 568"/>
                  <a:gd name="T4" fmla="*/ 2147483647 w 770"/>
                  <a:gd name="T5" fmla="*/ 2147483647 h 568"/>
                  <a:gd name="T6" fmla="*/ 2147483647 w 770"/>
                  <a:gd name="T7" fmla="*/ 2147483647 h 568"/>
                  <a:gd name="T8" fmla="*/ 2147483647 w 770"/>
                  <a:gd name="T9" fmla="*/ 2147483647 h 568"/>
                  <a:gd name="T10" fmla="*/ 2147483647 w 770"/>
                  <a:gd name="T11" fmla="*/ 2147483647 h 568"/>
                  <a:gd name="T12" fmla="*/ 2147483647 w 770"/>
                  <a:gd name="T13" fmla="*/ 2147483647 h 568"/>
                  <a:gd name="T14" fmla="*/ 2147483647 w 770"/>
                  <a:gd name="T15" fmla="*/ 2147483647 h 568"/>
                  <a:gd name="T16" fmla="*/ 2147483647 w 770"/>
                  <a:gd name="T17" fmla="*/ 2147483647 h 568"/>
                  <a:gd name="T18" fmla="*/ 2147483647 w 770"/>
                  <a:gd name="T19" fmla="*/ 2147483647 h 568"/>
                  <a:gd name="T20" fmla="*/ 2147483647 w 770"/>
                  <a:gd name="T21" fmla="*/ 2147483647 h 568"/>
                  <a:gd name="T22" fmla="*/ 2147483647 w 770"/>
                  <a:gd name="T23" fmla="*/ 2147483647 h 568"/>
                  <a:gd name="T24" fmla="*/ 2147483647 w 770"/>
                  <a:gd name="T25" fmla="*/ 2147483647 h 568"/>
                  <a:gd name="T26" fmla="*/ 2147483647 w 770"/>
                  <a:gd name="T27" fmla="*/ 2147483647 h 568"/>
                  <a:gd name="T28" fmla="*/ 2147483647 w 770"/>
                  <a:gd name="T29" fmla="*/ 2147483647 h 568"/>
                  <a:gd name="T30" fmla="*/ 2147483647 w 770"/>
                  <a:gd name="T31" fmla="*/ 2147483647 h 568"/>
                  <a:gd name="T32" fmla="*/ 2147483647 w 770"/>
                  <a:gd name="T33" fmla="*/ 2147483647 h 568"/>
                  <a:gd name="T34" fmla="*/ 2147483647 w 770"/>
                  <a:gd name="T35" fmla="*/ 2147483647 h 568"/>
                  <a:gd name="T36" fmla="*/ 2147483647 w 770"/>
                  <a:gd name="T37" fmla="*/ 2147483647 h 568"/>
                  <a:gd name="T38" fmla="*/ 2147483647 w 770"/>
                  <a:gd name="T39" fmla="*/ 2147483647 h 568"/>
                  <a:gd name="T40" fmla="*/ 2147483647 w 770"/>
                  <a:gd name="T41" fmla="*/ 2147483647 h 568"/>
                  <a:gd name="T42" fmla="*/ 2147483647 w 770"/>
                  <a:gd name="T43" fmla="*/ 2147483647 h 568"/>
                  <a:gd name="T44" fmla="*/ 2147483647 w 770"/>
                  <a:gd name="T45" fmla="*/ 2147483647 h 568"/>
                  <a:gd name="T46" fmla="*/ 2147483647 w 770"/>
                  <a:gd name="T47" fmla="*/ 2147483647 h 568"/>
                  <a:gd name="T48" fmla="*/ 2147483647 w 770"/>
                  <a:gd name="T49" fmla="*/ 2147483647 h 568"/>
                  <a:gd name="T50" fmla="*/ 2147483647 w 770"/>
                  <a:gd name="T51" fmla="*/ 2147483647 h 568"/>
                  <a:gd name="T52" fmla="*/ 2147483647 w 770"/>
                  <a:gd name="T53" fmla="*/ 2147483647 h 568"/>
                  <a:gd name="T54" fmla="*/ 2147483647 w 770"/>
                  <a:gd name="T55" fmla="*/ 2147483647 h 568"/>
                  <a:gd name="T56" fmla="*/ 2147483647 w 770"/>
                  <a:gd name="T57" fmla="*/ 2147483647 h 568"/>
                  <a:gd name="T58" fmla="*/ 2147483647 w 770"/>
                  <a:gd name="T59" fmla="*/ 2147483647 h 568"/>
                  <a:gd name="T60" fmla="*/ 2147483647 w 770"/>
                  <a:gd name="T61" fmla="*/ 2147483647 h 568"/>
                  <a:gd name="T62" fmla="*/ 2147483647 w 770"/>
                  <a:gd name="T63" fmla="*/ 2147483647 h 568"/>
                  <a:gd name="T64" fmla="*/ 2147483647 w 770"/>
                  <a:gd name="T65" fmla="*/ 2147483647 h 568"/>
                  <a:gd name="T66" fmla="*/ 2147483647 w 770"/>
                  <a:gd name="T67" fmla="*/ 2147483647 h 568"/>
                  <a:gd name="T68" fmla="*/ 2147483647 w 770"/>
                  <a:gd name="T69" fmla="*/ 2147483647 h 568"/>
                  <a:gd name="T70" fmla="*/ 2147483647 w 770"/>
                  <a:gd name="T71" fmla="*/ 2147483647 h 568"/>
                  <a:gd name="T72" fmla="*/ 2147483647 w 770"/>
                  <a:gd name="T73" fmla="*/ 2147483647 h 568"/>
                  <a:gd name="T74" fmla="*/ 2147483647 w 770"/>
                  <a:gd name="T75" fmla="*/ 2147483647 h 568"/>
                  <a:gd name="T76" fmla="*/ 2147483647 w 770"/>
                  <a:gd name="T77" fmla="*/ 2147483647 h 568"/>
                  <a:gd name="T78" fmla="*/ 2147483647 w 770"/>
                  <a:gd name="T79" fmla="*/ 2147483647 h 568"/>
                  <a:gd name="T80" fmla="*/ 2147483647 w 770"/>
                  <a:gd name="T81" fmla="*/ 2147483647 h 568"/>
                  <a:gd name="T82" fmla="*/ 2147483647 w 770"/>
                  <a:gd name="T83" fmla="*/ 2147483647 h 568"/>
                  <a:gd name="T84" fmla="*/ 2147483647 w 770"/>
                  <a:gd name="T85" fmla="*/ 2147483647 h 568"/>
                  <a:gd name="T86" fmla="*/ 2147483647 w 770"/>
                  <a:gd name="T87" fmla="*/ 2147483647 h 568"/>
                  <a:gd name="T88" fmla="*/ 2147483647 w 770"/>
                  <a:gd name="T89" fmla="*/ 2147483647 h 568"/>
                  <a:gd name="T90" fmla="*/ 2147483647 w 770"/>
                  <a:gd name="T91" fmla="*/ 0 h 568"/>
                  <a:gd name="T92" fmla="*/ 2147483647 w 770"/>
                  <a:gd name="T93" fmla="*/ 2147483647 h 568"/>
                  <a:gd name="T94" fmla="*/ 2147483647 w 770"/>
                  <a:gd name="T95" fmla="*/ 2147483647 h 568"/>
                  <a:gd name="T96" fmla="*/ 2147483647 w 770"/>
                  <a:gd name="T97" fmla="*/ 0 h 568"/>
                  <a:gd name="T98" fmla="*/ 2147483647 w 770"/>
                  <a:gd name="T99" fmla="*/ 2147483647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0"/>
                  <a:gd name="T151" fmla="*/ 0 h 568"/>
                  <a:gd name="T152" fmla="*/ 770 w 770"/>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0" h="568">
                    <a:moveTo>
                      <a:pt x="45" y="19"/>
                    </a:moveTo>
                    <a:lnTo>
                      <a:pt x="54" y="44"/>
                    </a:lnTo>
                    <a:lnTo>
                      <a:pt x="54" y="73"/>
                    </a:lnTo>
                    <a:lnTo>
                      <a:pt x="39" y="90"/>
                    </a:lnTo>
                    <a:lnTo>
                      <a:pt x="27" y="86"/>
                    </a:lnTo>
                    <a:lnTo>
                      <a:pt x="7" y="86"/>
                    </a:lnTo>
                    <a:lnTo>
                      <a:pt x="0" y="101"/>
                    </a:lnTo>
                    <a:lnTo>
                      <a:pt x="7" y="111"/>
                    </a:lnTo>
                    <a:lnTo>
                      <a:pt x="20" y="111"/>
                    </a:lnTo>
                    <a:lnTo>
                      <a:pt x="27" y="118"/>
                    </a:lnTo>
                    <a:lnTo>
                      <a:pt x="27" y="136"/>
                    </a:lnTo>
                    <a:lnTo>
                      <a:pt x="60" y="172"/>
                    </a:lnTo>
                    <a:lnTo>
                      <a:pt x="73" y="167"/>
                    </a:lnTo>
                    <a:lnTo>
                      <a:pt x="87" y="163"/>
                    </a:lnTo>
                    <a:lnTo>
                      <a:pt x="102" y="169"/>
                    </a:lnTo>
                    <a:lnTo>
                      <a:pt x="100" y="201"/>
                    </a:lnTo>
                    <a:lnTo>
                      <a:pt x="114" y="211"/>
                    </a:lnTo>
                    <a:lnTo>
                      <a:pt x="131" y="217"/>
                    </a:lnTo>
                    <a:lnTo>
                      <a:pt x="141" y="211"/>
                    </a:lnTo>
                    <a:lnTo>
                      <a:pt x="156" y="225"/>
                    </a:lnTo>
                    <a:lnTo>
                      <a:pt x="170" y="219"/>
                    </a:lnTo>
                    <a:lnTo>
                      <a:pt x="181" y="225"/>
                    </a:lnTo>
                    <a:lnTo>
                      <a:pt x="193" y="225"/>
                    </a:lnTo>
                    <a:lnTo>
                      <a:pt x="214" y="211"/>
                    </a:lnTo>
                    <a:lnTo>
                      <a:pt x="227" y="217"/>
                    </a:lnTo>
                    <a:lnTo>
                      <a:pt x="235" y="238"/>
                    </a:lnTo>
                    <a:lnTo>
                      <a:pt x="254" y="264"/>
                    </a:lnTo>
                    <a:lnTo>
                      <a:pt x="268" y="268"/>
                    </a:lnTo>
                    <a:lnTo>
                      <a:pt x="290" y="270"/>
                    </a:lnTo>
                    <a:lnTo>
                      <a:pt x="295" y="276"/>
                    </a:lnTo>
                    <a:lnTo>
                      <a:pt x="304" y="298"/>
                    </a:lnTo>
                    <a:lnTo>
                      <a:pt x="304" y="309"/>
                    </a:lnTo>
                    <a:lnTo>
                      <a:pt x="310" y="319"/>
                    </a:lnTo>
                    <a:lnTo>
                      <a:pt x="327" y="315"/>
                    </a:lnTo>
                    <a:lnTo>
                      <a:pt x="345" y="313"/>
                    </a:lnTo>
                    <a:lnTo>
                      <a:pt x="362" y="309"/>
                    </a:lnTo>
                    <a:lnTo>
                      <a:pt x="379" y="315"/>
                    </a:lnTo>
                    <a:lnTo>
                      <a:pt x="381" y="335"/>
                    </a:lnTo>
                    <a:lnTo>
                      <a:pt x="394" y="358"/>
                    </a:lnTo>
                    <a:lnTo>
                      <a:pt x="401" y="374"/>
                    </a:lnTo>
                    <a:lnTo>
                      <a:pt x="408" y="382"/>
                    </a:lnTo>
                    <a:lnTo>
                      <a:pt x="417" y="395"/>
                    </a:lnTo>
                    <a:lnTo>
                      <a:pt x="422" y="401"/>
                    </a:lnTo>
                    <a:lnTo>
                      <a:pt x="437" y="407"/>
                    </a:lnTo>
                    <a:lnTo>
                      <a:pt x="485" y="405"/>
                    </a:lnTo>
                    <a:lnTo>
                      <a:pt x="514" y="419"/>
                    </a:lnTo>
                    <a:lnTo>
                      <a:pt x="550" y="440"/>
                    </a:lnTo>
                    <a:lnTo>
                      <a:pt x="568" y="444"/>
                    </a:lnTo>
                    <a:lnTo>
                      <a:pt x="605" y="440"/>
                    </a:lnTo>
                    <a:lnTo>
                      <a:pt x="632" y="446"/>
                    </a:lnTo>
                    <a:lnTo>
                      <a:pt x="645" y="461"/>
                    </a:lnTo>
                    <a:lnTo>
                      <a:pt x="652" y="476"/>
                    </a:lnTo>
                    <a:lnTo>
                      <a:pt x="666" y="500"/>
                    </a:lnTo>
                    <a:lnTo>
                      <a:pt x="662" y="527"/>
                    </a:lnTo>
                    <a:lnTo>
                      <a:pt x="662" y="539"/>
                    </a:lnTo>
                    <a:lnTo>
                      <a:pt x="679" y="545"/>
                    </a:lnTo>
                    <a:lnTo>
                      <a:pt x="702" y="562"/>
                    </a:lnTo>
                    <a:lnTo>
                      <a:pt x="722" y="568"/>
                    </a:lnTo>
                    <a:lnTo>
                      <a:pt x="747" y="562"/>
                    </a:lnTo>
                    <a:lnTo>
                      <a:pt x="743" y="534"/>
                    </a:lnTo>
                    <a:lnTo>
                      <a:pt x="756" y="491"/>
                    </a:lnTo>
                    <a:lnTo>
                      <a:pt x="770" y="478"/>
                    </a:lnTo>
                    <a:lnTo>
                      <a:pt x="766" y="455"/>
                    </a:lnTo>
                    <a:lnTo>
                      <a:pt x="756" y="440"/>
                    </a:lnTo>
                    <a:lnTo>
                      <a:pt x="743" y="439"/>
                    </a:lnTo>
                    <a:lnTo>
                      <a:pt x="731" y="425"/>
                    </a:lnTo>
                    <a:lnTo>
                      <a:pt x="731" y="410"/>
                    </a:lnTo>
                    <a:lnTo>
                      <a:pt x="635" y="319"/>
                    </a:lnTo>
                    <a:lnTo>
                      <a:pt x="610" y="319"/>
                    </a:lnTo>
                    <a:lnTo>
                      <a:pt x="568" y="298"/>
                    </a:lnTo>
                    <a:lnTo>
                      <a:pt x="523" y="281"/>
                    </a:lnTo>
                    <a:lnTo>
                      <a:pt x="512" y="270"/>
                    </a:lnTo>
                    <a:lnTo>
                      <a:pt x="508" y="253"/>
                    </a:lnTo>
                    <a:lnTo>
                      <a:pt x="491" y="242"/>
                    </a:lnTo>
                    <a:lnTo>
                      <a:pt x="469" y="244"/>
                    </a:lnTo>
                    <a:lnTo>
                      <a:pt x="444" y="236"/>
                    </a:lnTo>
                    <a:lnTo>
                      <a:pt x="395" y="211"/>
                    </a:lnTo>
                    <a:lnTo>
                      <a:pt x="345" y="193"/>
                    </a:lnTo>
                    <a:lnTo>
                      <a:pt x="310" y="172"/>
                    </a:lnTo>
                    <a:lnTo>
                      <a:pt x="281" y="158"/>
                    </a:lnTo>
                    <a:lnTo>
                      <a:pt x="249" y="142"/>
                    </a:lnTo>
                    <a:lnTo>
                      <a:pt x="225" y="113"/>
                    </a:lnTo>
                    <a:lnTo>
                      <a:pt x="220" y="95"/>
                    </a:lnTo>
                    <a:lnTo>
                      <a:pt x="247" y="95"/>
                    </a:lnTo>
                    <a:lnTo>
                      <a:pt x="268" y="85"/>
                    </a:lnTo>
                    <a:lnTo>
                      <a:pt x="268" y="66"/>
                    </a:lnTo>
                    <a:lnTo>
                      <a:pt x="281" y="56"/>
                    </a:lnTo>
                    <a:lnTo>
                      <a:pt x="293" y="40"/>
                    </a:lnTo>
                    <a:lnTo>
                      <a:pt x="287" y="24"/>
                    </a:lnTo>
                    <a:lnTo>
                      <a:pt x="268" y="11"/>
                    </a:lnTo>
                    <a:lnTo>
                      <a:pt x="249" y="6"/>
                    </a:lnTo>
                    <a:lnTo>
                      <a:pt x="235" y="0"/>
                    </a:lnTo>
                    <a:lnTo>
                      <a:pt x="214" y="9"/>
                    </a:lnTo>
                    <a:lnTo>
                      <a:pt x="202" y="11"/>
                    </a:lnTo>
                    <a:lnTo>
                      <a:pt x="170" y="6"/>
                    </a:lnTo>
                    <a:lnTo>
                      <a:pt x="137" y="6"/>
                    </a:lnTo>
                    <a:lnTo>
                      <a:pt x="114" y="11"/>
                    </a:lnTo>
                    <a:lnTo>
                      <a:pt x="95" y="0"/>
                    </a:lnTo>
                    <a:lnTo>
                      <a:pt x="81" y="0"/>
                    </a:lnTo>
                    <a:lnTo>
                      <a:pt x="45" y="19"/>
                    </a:lnTo>
                    <a:close/>
                  </a:path>
                </a:pathLst>
              </a:custGeom>
              <a:noFill/>
              <a:ln w="6350" cmpd="sng">
                <a:solidFill>
                  <a:schemeClr val="bg1">
                    <a:lumMod val="75000"/>
                  </a:schemeClr>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137" name="Freeform 190"/>
              <p:cNvSpPr>
                <a:spLocks/>
              </p:cNvSpPr>
              <p:nvPr/>
            </p:nvSpPr>
            <p:spPr bwMode="auto">
              <a:xfrm>
                <a:off x="2590463" y="4756864"/>
                <a:ext cx="414948" cy="630095"/>
              </a:xfrm>
              <a:custGeom>
                <a:avLst/>
                <a:gdLst>
                  <a:gd name="T0" fmla="*/ 13 w 80"/>
                  <a:gd name="T1" fmla="*/ 74 h 202"/>
                  <a:gd name="T2" fmla="*/ 13 w 80"/>
                  <a:gd name="T3" fmla="*/ 92 h 202"/>
                  <a:gd name="T4" fmla="*/ 13 w 80"/>
                  <a:gd name="T5" fmla="*/ 104 h 202"/>
                  <a:gd name="T6" fmla="*/ 13 w 80"/>
                  <a:gd name="T7" fmla="*/ 104 h 202"/>
                  <a:gd name="T8" fmla="*/ 13 w 80"/>
                  <a:gd name="T9" fmla="*/ 116 h 202"/>
                  <a:gd name="T10" fmla="*/ 19 w 80"/>
                  <a:gd name="T11" fmla="*/ 123 h 202"/>
                  <a:gd name="T12" fmla="*/ 25 w 80"/>
                  <a:gd name="T13" fmla="*/ 135 h 202"/>
                  <a:gd name="T14" fmla="*/ 13 w 80"/>
                  <a:gd name="T15" fmla="*/ 129 h 202"/>
                  <a:gd name="T16" fmla="*/ 13 w 80"/>
                  <a:gd name="T17" fmla="*/ 147 h 202"/>
                  <a:gd name="T18" fmla="*/ 13 w 80"/>
                  <a:gd name="T19" fmla="*/ 178 h 202"/>
                  <a:gd name="T20" fmla="*/ 19 w 80"/>
                  <a:gd name="T21" fmla="*/ 184 h 202"/>
                  <a:gd name="T22" fmla="*/ 19 w 80"/>
                  <a:gd name="T23" fmla="*/ 196 h 202"/>
                  <a:gd name="T24" fmla="*/ 31 w 80"/>
                  <a:gd name="T25" fmla="*/ 202 h 202"/>
                  <a:gd name="T26" fmla="*/ 37 w 80"/>
                  <a:gd name="T27" fmla="*/ 196 h 202"/>
                  <a:gd name="T28" fmla="*/ 43 w 80"/>
                  <a:gd name="T29" fmla="*/ 190 h 202"/>
                  <a:gd name="T30" fmla="*/ 43 w 80"/>
                  <a:gd name="T31" fmla="*/ 178 h 202"/>
                  <a:gd name="T32" fmla="*/ 49 w 80"/>
                  <a:gd name="T33" fmla="*/ 172 h 202"/>
                  <a:gd name="T34" fmla="*/ 56 w 80"/>
                  <a:gd name="T35" fmla="*/ 178 h 202"/>
                  <a:gd name="T36" fmla="*/ 68 w 80"/>
                  <a:gd name="T37" fmla="*/ 184 h 202"/>
                  <a:gd name="T38" fmla="*/ 68 w 80"/>
                  <a:gd name="T39" fmla="*/ 172 h 202"/>
                  <a:gd name="T40" fmla="*/ 74 w 80"/>
                  <a:gd name="T41" fmla="*/ 147 h 202"/>
                  <a:gd name="T42" fmla="*/ 74 w 80"/>
                  <a:gd name="T43" fmla="*/ 135 h 202"/>
                  <a:gd name="T44" fmla="*/ 74 w 80"/>
                  <a:gd name="T45" fmla="*/ 123 h 202"/>
                  <a:gd name="T46" fmla="*/ 74 w 80"/>
                  <a:gd name="T47" fmla="*/ 110 h 202"/>
                  <a:gd name="T48" fmla="*/ 74 w 80"/>
                  <a:gd name="T49" fmla="*/ 98 h 202"/>
                  <a:gd name="T50" fmla="*/ 74 w 80"/>
                  <a:gd name="T51" fmla="*/ 86 h 202"/>
                  <a:gd name="T52" fmla="*/ 74 w 80"/>
                  <a:gd name="T53" fmla="*/ 74 h 202"/>
                  <a:gd name="T54" fmla="*/ 80 w 80"/>
                  <a:gd name="T55" fmla="*/ 67 h 202"/>
                  <a:gd name="T56" fmla="*/ 80 w 80"/>
                  <a:gd name="T57" fmla="*/ 55 h 202"/>
                  <a:gd name="T58" fmla="*/ 74 w 80"/>
                  <a:gd name="T59" fmla="*/ 43 h 202"/>
                  <a:gd name="T60" fmla="*/ 74 w 80"/>
                  <a:gd name="T61" fmla="*/ 31 h 202"/>
                  <a:gd name="T62" fmla="*/ 68 w 80"/>
                  <a:gd name="T63" fmla="*/ 31 h 202"/>
                  <a:gd name="T64" fmla="*/ 74 w 80"/>
                  <a:gd name="T65" fmla="*/ 18 h 202"/>
                  <a:gd name="T66" fmla="*/ 68 w 80"/>
                  <a:gd name="T67" fmla="*/ 12 h 202"/>
                  <a:gd name="T68" fmla="*/ 62 w 80"/>
                  <a:gd name="T69" fmla="*/ 12 h 202"/>
                  <a:gd name="T70" fmla="*/ 56 w 80"/>
                  <a:gd name="T71" fmla="*/ 0 h 202"/>
                  <a:gd name="T72" fmla="*/ 49 w 80"/>
                  <a:gd name="T73" fmla="*/ 6 h 202"/>
                  <a:gd name="T74" fmla="*/ 37 w 80"/>
                  <a:gd name="T75" fmla="*/ 18 h 202"/>
                  <a:gd name="T76" fmla="*/ 25 w 80"/>
                  <a:gd name="T77" fmla="*/ 31 h 202"/>
                  <a:gd name="T78" fmla="*/ 19 w 80"/>
                  <a:gd name="T79" fmla="*/ 37 h 202"/>
                  <a:gd name="T80" fmla="*/ 6 w 80"/>
                  <a:gd name="T81" fmla="*/ 31 h 202"/>
                  <a:gd name="T82" fmla="*/ 0 w 80"/>
                  <a:gd name="T83" fmla="*/ 31 h 202"/>
                  <a:gd name="T84" fmla="*/ 0 w 80"/>
                  <a:gd name="T85" fmla="*/ 43 h 202"/>
                  <a:gd name="T86" fmla="*/ 0 w 80"/>
                  <a:gd name="T87" fmla="*/ 55 h 202"/>
                  <a:gd name="T88" fmla="*/ 6 w 80"/>
                  <a:gd name="T89" fmla="*/ 55 h 202"/>
                  <a:gd name="T90" fmla="*/ 13 w 80"/>
                  <a:gd name="T91" fmla="*/ 67 h 2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202"/>
                  <a:gd name="T140" fmla="*/ 80 w 80"/>
                  <a:gd name="T141" fmla="*/ 202 h 2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202">
                    <a:moveTo>
                      <a:pt x="13" y="67"/>
                    </a:moveTo>
                    <a:lnTo>
                      <a:pt x="13" y="74"/>
                    </a:lnTo>
                    <a:lnTo>
                      <a:pt x="13" y="80"/>
                    </a:lnTo>
                    <a:lnTo>
                      <a:pt x="13" y="92"/>
                    </a:lnTo>
                    <a:lnTo>
                      <a:pt x="13" y="98"/>
                    </a:lnTo>
                    <a:lnTo>
                      <a:pt x="13" y="104"/>
                    </a:lnTo>
                    <a:lnTo>
                      <a:pt x="6" y="104"/>
                    </a:lnTo>
                    <a:lnTo>
                      <a:pt x="13" y="104"/>
                    </a:lnTo>
                    <a:lnTo>
                      <a:pt x="13" y="110"/>
                    </a:lnTo>
                    <a:lnTo>
                      <a:pt x="13" y="116"/>
                    </a:lnTo>
                    <a:lnTo>
                      <a:pt x="19" y="116"/>
                    </a:lnTo>
                    <a:lnTo>
                      <a:pt x="19" y="123"/>
                    </a:lnTo>
                    <a:lnTo>
                      <a:pt x="19" y="129"/>
                    </a:lnTo>
                    <a:lnTo>
                      <a:pt x="25" y="135"/>
                    </a:lnTo>
                    <a:lnTo>
                      <a:pt x="19" y="135"/>
                    </a:lnTo>
                    <a:lnTo>
                      <a:pt x="13" y="129"/>
                    </a:lnTo>
                    <a:lnTo>
                      <a:pt x="13" y="135"/>
                    </a:lnTo>
                    <a:lnTo>
                      <a:pt x="13" y="147"/>
                    </a:lnTo>
                    <a:lnTo>
                      <a:pt x="13" y="153"/>
                    </a:lnTo>
                    <a:lnTo>
                      <a:pt x="13" y="178"/>
                    </a:lnTo>
                    <a:lnTo>
                      <a:pt x="13" y="184"/>
                    </a:lnTo>
                    <a:lnTo>
                      <a:pt x="19" y="184"/>
                    </a:lnTo>
                    <a:lnTo>
                      <a:pt x="19" y="190"/>
                    </a:lnTo>
                    <a:lnTo>
                      <a:pt x="19" y="196"/>
                    </a:lnTo>
                    <a:lnTo>
                      <a:pt x="25" y="202"/>
                    </a:lnTo>
                    <a:lnTo>
                      <a:pt x="31" y="202"/>
                    </a:lnTo>
                    <a:lnTo>
                      <a:pt x="37" y="202"/>
                    </a:lnTo>
                    <a:lnTo>
                      <a:pt x="37" y="196"/>
                    </a:lnTo>
                    <a:lnTo>
                      <a:pt x="43" y="196"/>
                    </a:lnTo>
                    <a:lnTo>
                      <a:pt x="43" y="190"/>
                    </a:lnTo>
                    <a:lnTo>
                      <a:pt x="43" y="184"/>
                    </a:lnTo>
                    <a:lnTo>
                      <a:pt x="43" y="178"/>
                    </a:lnTo>
                    <a:lnTo>
                      <a:pt x="49" y="178"/>
                    </a:lnTo>
                    <a:lnTo>
                      <a:pt x="49" y="172"/>
                    </a:lnTo>
                    <a:lnTo>
                      <a:pt x="56" y="172"/>
                    </a:lnTo>
                    <a:lnTo>
                      <a:pt x="56" y="178"/>
                    </a:lnTo>
                    <a:lnTo>
                      <a:pt x="62" y="184"/>
                    </a:lnTo>
                    <a:lnTo>
                      <a:pt x="68" y="184"/>
                    </a:lnTo>
                    <a:lnTo>
                      <a:pt x="68" y="178"/>
                    </a:lnTo>
                    <a:lnTo>
                      <a:pt x="68" y="172"/>
                    </a:lnTo>
                    <a:lnTo>
                      <a:pt x="74" y="165"/>
                    </a:lnTo>
                    <a:lnTo>
                      <a:pt x="74" y="147"/>
                    </a:lnTo>
                    <a:lnTo>
                      <a:pt x="74" y="141"/>
                    </a:lnTo>
                    <a:lnTo>
                      <a:pt x="74" y="135"/>
                    </a:lnTo>
                    <a:lnTo>
                      <a:pt x="74" y="129"/>
                    </a:lnTo>
                    <a:lnTo>
                      <a:pt x="74" y="123"/>
                    </a:lnTo>
                    <a:lnTo>
                      <a:pt x="74" y="116"/>
                    </a:lnTo>
                    <a:lnTo>
                      <a:pt x="74" y="110"/>
                    </a:lnTo>
                    <a:lnTo>
                      <a:pt x="74" y="104"/>
                    </a:lnTo>
                    <a:lnTo>
                      <a:pt x="74" y="98"/>
                    </a:lnTo>
                    <a:lnTo>
                      <a:pt x="74" y="92"/>
                    </a:lnTo>
                    <a:lnTo>
                      <a:pt x="74" y="86"/>
                    </a:lnTo>
                    <a:lnTo>
                      <a:pt x="74" y="80"/>
                    </a:lnTo>
                    <a:lnTo>
                      <a:pt x="74" y="74"/>
                    </a:lnTo>
                    <a:lnTo>
                      <a:pt x="80" y="74"/>
                    </a:lnTo>
                    <a:lnTo>
                      <a:pt x="80" y="67"/>
                    </a:lnTo>
                    <a:lnTo>
                      <a:pt x="80" y="61"/>
                    </a:lnTo>
                    <a:lnTo>
                      <a:pt x="80" y="55"/>
                    </a:lnTo>
                    <a:lnTo>
                      <a:pt x="80" y="49"/>
                    </a:lnTo>
                    <a:lnTo>
                      <a:pt x="74" y="43"/>
                    </a:lnTo>
                    <a:lnTo>
                      <a:pt x="74" y="37"/>
                    </a:lnTo>
                    <a:lnTo>
                      <a:pt x="74" y="31"/>
                    </a:lnTo>
                    <a:lnTo>
                      <a:pt x="68" y="25"/>
                    </a:lnTo>
                    <a:lnTo>
                      <a:pt x="68" y="31"/>
                    </a:lnTo>
                    <a:lnTo>
                      <a:pt x="68" y="25"/>
                    </a:lnTo>
                    <a:lnTo>
                      <a:pt x="74" y="18"/>
                    </a:lnTo>
                    <a:lnTo>
                      <a:pt x="68" y="18"/>
                    </a:lnTo>
                    <a:lnTo>
                      <a:pt x="68" y="12"/>
                    </a:lnTo>
                    <a:lnTo>
                      <a:pt x="68" y="6"/>
                    </a:lnTo>
                    <a:lnTo>
                      <a:pt x="62" y="12"/>
                    </a:lnTo>
                    <a:lnTo>
                      <a:pt x="62" y="6"/>
                    </a:lnTo>
                    <a:lnTo>
                      <a:pt x="56" y="0"/>
                    </a:lnTo>
                    <a:lnTo>
                      <a:pt x="49" y="0"/>
                    </a:lnTo>
                    <a:lnTo>
                      <a:pt x="49" y="6"/>
                    </a:lnTo>
                    <a:lnTo>
                      <a:pt x="43" y="12"/>
                    </a:lnTo>
                    <a:lnTo>
                      <a:pt x="37" y="18"/>
                    </a:lnTo>
                    <a:lnTo>
                      <a:pt x="31" y="25"/>
                    </a:lnTo>
                    <a:lnTo>
                      <a:pt x="25" y="31"/>
                    </a:lnTo>
                    <a:lnTo>
                      <a:pt x="19" y="31"/>
                    </a:lnTo>
                    <a:lnTo>
                      <a:pt x="19" y="37"/>
                    </a:lnTo>
                    <a:lnTo>
                      <a:pt x="13" y="37"/>
                    </a:lnTo>
                    <a:lnTo>
                      <a:pt x="6" y="31"/>
                    </a:lnTo>
                    <a:lnTo>
                      <a:pt x="0" y="25"/>
                    </a:lnTo>
                    <a:lnTo>
                      <a:pt x="0" y="31"/>
                    </a:lnTo>
                    <a:lnTo>
                      <a:pt x="0" y="37"/>
                    </a:lnTo>
                    <a:lnTo>
                      <a:pt x="0" y="43"/>
                    </a:lnTo>
                    <a:lnTo>
                      <a:pt x="0" y="49"/>
                    </a:lnTo>
                    <a:lnTo>
                      <a:pt x="0" y="55"/>
                    </a:lnTo>
                    <a:lnTo>
                      <a:pt x="0" y="61"/>
                    </a:lnTo>
                    <a:lnTo>
                      <a:pt x="6" y="55"/>
                    </a:lnTo>
                    <a:lnTo>
                      <a:pt x="6" y="61"/>
                    </a:lnTo>
                    <a:lnTo>
                      <a:pt x="13" y="67"/>
                    </a:lnTo>
                    <a:close/>
                  </a:path>
                </a:pathLst>
              </a:custGeom>
              <a:noFill/>
              <a:ln w="6350" cap="flat" cmpd="sng">
                <a:solidFill>
                  <a:schemeClr val="bg1">
                    <a:lumMod val="75000"/>
                  </a:schemeClr>
                </a:solidFill>
                <a:prstDash val="solid"/>
                <a:round/>
                <a:headEnd type="none" w="med" len="med"/>
                <a:tailEnd type="none" w="med" len="me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ヒラギノ角ゴ Pro W3" pitchFamily="100" charset="-128"/>
                  <a:cs typeface="Arial" panose="020B0604020202020204" pitchFamily="34" charset="0"/>
                </a:endParaRPr>
              </a:p>
            </p:txBody>
          </p:sp>
        </p:grpSp>
        <p:sp>
          <p:nvSpPr>
            <p:cNvPr id="81" name="Freeform 233"/>
            <p:cNvSpPr>
              <a:spLocks/>
            </p:cNvSpPr>
            <p:nvPr/>
          </p:nvSpPr>
          <p:spPr bwMode="auto">
            <a:xfrm>
              <a:off x="3496872" y="3808247"/>
              <a:ext cx="290082" cy="282731"/>
            </a:xfrm>
            <a:custGeom>
              <a:avLst/>
              <a:gdLst>
                <a:gd name="T0" fmla="*/ 2147483647 w 294"/>
                <a:gd name="T1" fmla="*/ 2147483647 h 281"/>
                <a:gd name="T2" fmla="*/ 2147483647 w 294"/>
                <a:gd name="T3" fmla="*/ 0 h 281"/>
                <a:gd name="T4" fmla="*/ 2147483647 w 294"/>
                <a:gd name="T5" fmla="*/ 2147483647 h 281"/>
                <a:gd name="T6" fmla="*/ 2147483647 w 294"/>
                <a:gd name="T7" fmla="*/ 2147483647 h 281"/>
                <a:gd name="T8" fmla="*/ 2147483647 w 294"/>
                <a:gd name="T9" fmla="*/ 2147483647 h 281"/>
                <a:gd name="T10" fmla="*/ 2147483647 w 294"/>
                <a:gd name="T11" fmla="*/ 2147483647 h 281"/>
                <a:gd name="T12" fmla="*/ 2147483647 w 294"/>
                <a:gd name="T13" fmla="*/ 2147483647 h 281"/>
                <a:gd name="T14" fmla="*/ 2147483647 w 294"/>
                <a:gd name="T15" fmla="*/ 2147483647 h 281"/>
                <a:gd name="T16" fmla="*/ 2147483647 w 294"/>
                <a:gd name="T17" fmla="*/ 2147483647 h 281"/>
                <a:gd name="T18" fmla="*/ 2147483647 w 294"/>
                <a:gd name="T19" fmla="*/ 2147483647 h 281"/>
                <a:gd name="T20" fmla="*/ 2147483647 w 294"/>
                <a:gd name="T21" fmla="*/ 2147483647 h 281"/>
                <a:gd name="T22" fmla="*/ 2147483647 w 294"/>
                <a:gd name="T23" fmla="*/ 2147483647 h 281"/>
                <a:gd name="T24" fmla="*/ 2147483647 w 294"/>
                <a:gd name="T25" fmla="*/ 2147483647 h 281"/>
                <a:gd name="T26" fmla="*/ 2147483647 w 294"/>
                <a:gd name="T27" fmla="*/ 2147483647 h 281"/>
                <a:gd name="T28" fmla="*/ 2147483647 w 294"/>
                <a:gd name="T29" fmla="*/ 2147483647 h 281"/>
                <a:gd name="T30" fmla="*/ 2147483647 w 294"/>
                <a:gd name="T31" fmla="*/ 2147483647 h 281"/>
                <a:gd name="T32" fmla="*/ 2147483647 w 294"/>
                <a:gd name="T33" fmla="*/ 2147483647 h 281"/>
                <a:gd name="T34" fmla="*/ 2147483647 w 294"/>
                <a:gd name="T35" fmla="*/ 2147483647 h 281"/>
                <a:gd name="T36" fmla="*/ 2147483647 w 294"/>
                <a:gd name="T37" fmla="*/ 2147483647 h 281"/>
                <a:gd name="T38" fmla="*/ 2147483647 w 294"/>
                <a:gd name="T39" fmla="*/ 2147483647 h 281"/>
                <a:gd name="T40" fmla="*/ 2147483647 w 294"/>
                <a:gd name="T41" fmla="*/ 2147483647 h 281"/>
                <a:gd name="T42" fmla="*/ 2147483647 w 294"/>
                <a:gd name="T43" fmla="*/ 2147483647 h 281"/>
                <a:gd name="T44" fmla="*/ 2147483647 w 294"/>
                <a:gd name="T45" fmla="*/ 2147483647 h 281"/>
                <a:gd name="T46" fmla="*/ 2147483647 w 294"/>
                <a:gd name="T47" fmla="*/ 2147483647 h 281"/>
                <a:gd name="T48" fmla="*/ 2147483647 w 294"/>
                <a:gd name="T49" fmla="*/ 2147483647 h 281"/>
                <a:gd name="T50" fmla="*/ 2147483647 w 294"/>
                <a:gd name="T51" fmla="*/ 2147483647 h 281"/>
                <a:gd name="T52" fmla="*/ 2147483647 w 294"/>
                <a:gd name="T53" fmla="*/ 2147483647 h 281"/>
                <a:gd name="T54" fmla="*/ 2147483647 w 294"/>
                <a:gd name="T55" fmla="*/ 2147483647 h 281"/>
                <a:gd name="T56" fmla="*/ 2147483647 w 294"/>
                <a:gd name="T57" fmla="*/ 2147483647 h 281"/>
                <a:gd name="T58" fmla="*/ 2147483647 w 294"/>
                <a:gd name="T59" fmla="*/ 2147483647 h 281"/>
                <a:gd name="T60" fmla="*/ 2147483647 w 294"/>
                <a:gd name="T61" fmla="*/ 2147483647 h 281"/>
                <a:gd name="T62" fmla="*/ 2147483647 w 294"/>
                <a:gd name="T63" fmla="*/ 2147483647 h 281"/>
                <a:gd name="T64" fmla="*/ 2147483647 w 294"/>
                <a:gd name="T65" fmla="*/ 2147483647 h 281"/>
                <a:gd name="T66" fmla="*/ 2147483647 w 294"/>
                <a:gd name="T67" fmla="*/ 2147483647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4"/>
                <a:gd name="T103" fmla="*/ 0 h 281"/>
                <a:gd name="T104" fmla="*/ 294 w 29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4" h="281">
                  <a:moveTo>
                    <a:pt x="100" y="8"/>
                  </a:moveTo>
                  <a:lnTo>
                    <a:pt x="95" y="8"/>
                  </a:lnTo>
                  <a:lnTo>
                    <a:pt x="100" y="10"/>
                  </a:lnTo>
                  <a:lnTo>
                    <a:pt x="106" y="0"/>
                  </a:lnTo>
                  <a:lnTo>
                    <a:pt x="125" y="4"/>
                  </a:lnTo>
                  <a:lnTo>
                    <a:pt x="152" y="10"/>
                  </a:lnTo>
                  <a:lnTo>
                    <a:pt x="194" y="29"/>
                  </a:lnTo>
                  <a:lnTo>
                    <a:pt x="206" y="26"/>
                  </a:lnTo>
                  <a:lnTo>
                    <a:pt x="262" y="49"/>
                  </a:lnTo>
                  <a:lnTo>
                    <a:pt x="281" y="59"/>
                  </a:lnTo>
                  <a:lnTo>
                    <a:pt x="287" y="67"/>
                  </a:lnTo>
                  <a:lnTo>
                    <a:pt x="283" y="76"/>
                  </a:lnTo>
                  <a:lnTo>
                    <a:pt x="273" y="82"/>
                  </a:lnTo>
                  <a:lnTo>
                    <a:pt x="262" y="84"/>
                  </a:lnTo>
                  <a:lnTo>
                    <a:pt x="248" y="87"/>
                  </a:lnTo>
                  <a:lnTo>
                    <a:pt x="249" y="104"/>
                  </a:lnTo>
                  <a:lnTo>
                    <a:pt x="276" y="126"/>
                  </a:lnTo>
                  <a:lnTo>
                    <a:pt x="281" y="142"/>
                  </a:lnTo>
                  <a:lnTo>
                    <a:pt x="276" y="161"/>
                  </a:lnTo>
                  <a:lnTo>
                    <a:pt x="265" y="179"/>
                  </a:lnTo>
                  <a:lnTo>
                    <a:pt x="256" y="198"/>
                  </a:lnTo>
                  <a:lnTo>
                    <a:pt x="271" y="213"/>
                  </a:lnTo>
                  <a:lnTo>
                    <a:pt x="287" y="234"/>
                  </a:lnTo>
                  <a:lnTo>
                    <a:pt x="290" y="243"/>
                  </a:lnTo>
                  <a:lnTo>
                    <a:pt x="294" y="269"/>
                  </a:lnTo>
                  <a:lnTo>
                    <a:pt x="294" y="279"/>
                  </a:lnTo>
                  <a:lnTo>
                    <a:pt x="283" y="281"/>
                  </a:lnTo>
                  <a:lnTo>
                    <a:pt x="269" y="281"/>
                  </a:lnTo>
                  <a:lnTo>
                    <a:pt x="262" y="273"/>
                  </a:lnTo>
                  <a:lnTo>
                    <a:pt x="254" y="256"/>
                  </a:lnTo>
                  <a:lnTo>
                    <a:pt x="246" y="243"/>
                  </a:lnTo>
                  <a:lnTo>
                    <a:pt x="242" y="243"/>
                  </a:lnTo>
                  <a:lnTo>
                    <a:pt x="231" y="248"/>
                  </a:lnTo>
                  <a:lnTo>
                    <a:pt x="217" y="261"/>
                  </a:lnTo>
                  <a:lnTo>
                    <a:pt x="212" y="261"/>
                  </a:lnTo>
                  <a:lnTo>
                    <a:pt x="192" y="261"/>
                  </a:lnTo>
                  <a:lnTo>
                    <a:pt x="181" y="256"/>
                  </a:lnTo>
                  <a:lnTo>
                    <a:pt x="160" y="256"/>
                  </a:lnTo>
                  <a:lnTo>
                    <a:pt x="152" y="261"/>
                  </a:lnTo>
                  <a:lnTo>
                    <a:pt x="146" y="256"/>
                  </a:lnTo>
                  <a:lnTo>
                    <a:pt x="135" y="250"/>
                  </a:lnTo>
                  <a:lnTo>
                    <a:pt x="122" y="239"/>
                  </a:lnTo>
                  <a:lnTo>
                    <a:pt x="113" y="228"/>
                  </a:lnTo>
                  <a:lnTo>
                    <a:pt x="102" y="224"/>
                  </a:lnTo>
                  <a:lnTo>
                    <a:pt x="81" y="234"/>
                  </a:lnTo>
                  <a:lnTo>
                    <a:pt x="68" y="237"/>
                  </a:lnTo>
                  <a:lnTo>
                    <a:pt x="61" y="237"/>
                  </a:lnTo>
                  <a:lnTo>
                    <a:pt x="48" y="228"/>
                  </a:lnTo>
                  <a:lnTo>
                    <a:pt x="40" y="216"/>
                  </a:lnTo>
                  <a:lnTo>
                    <a:pt x="40" y="207"/>
                  </a:lnTo>
                  <a:lnTo>
                    <a:pt x="40" y="194"/>
                  </a:lnTo>
                  <a:lnTo>
                    <a:pt x="29" y="187"/>
                  </a:lnTo>
                  <a:lnTo>
                    <a:pt x="23" y="173"/>
                  </a:lnTo>
                  <a:lnTo>
                    <a:pt x="13" y="168"/>
                  </a:lnTo>
                  <a:lnTo>
                    <a:pt x="6" y="168"/>
                  </a:lnTo>
                  <a:lnTo>
                    <a:pt x="11" y="157"/>
                  </a:lnTo>
                  <a:lnTo>
                    <a:pt x="6" y="147"/>
                  </a:lnTo>
                  <a:lnTo>
                    <a:pt x="4" y="132"/>
                  </a:lnTo>
                  <a:lnTo>
                    <a:pt x="0" y="121"/>
                  </a:lnTo>
                  <a:lnTo>
                    <a:pt x="11" y="110"/>
                  </a:lnTo>
                  <a:lnTo>
                    <a:pt x="29" y="87"/>
                  </a:lnTo>
                  <a:lnTo>
                    <a:pt x="48" y="65"/>
                  </a:lnTo>
                  <a:lnTo>
                    <a:pt x="56" y="61"/>
                  </a:lnTo>
                  <a:lnTo>
                    <a:pt x="56" y="49"/>
                  </a:lnTo>
                  <a:lnTo>
                    <a:pt x="67" y="41"/>
                  </a:lnTo>
                  <a:lnTo>
                    <a:pt x="81" y="31"/>
                  </a:lnTo>
                  <a:lnTo>
                    <a:pt x="95" y="29"/>
                  </a:lnTo>
                  <a:lnTo>
                    <a:pt x="90" y="24"/>
                  </a:lnTo>
                  <a:lnTo>
                    <a:pt x="100" y="8"/>
                  </a:lnTo>
                  <a:close/>
                </a:path>
              </a:pathLst>
            </a:custGeom>
            <a:solidFill>
              <a:srgbClr val="00AEF0"/>
            </a:solidFill>
            <a:ln w="3175"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82" name="Freeform 59"/>
            <p:cNvSpPr>
              <a:spLocks/>
            </p:cNvSpPr>
            <p:nvPr/>
          </p:nvSpPr>
          <p:spPr bwMode="auto">
            <a:xfrm>
              <a:off x="3720032" y="5165253"/>
              <a:ext cx="404536" cy="394415"/>
            </a:xfrm>
            <a:custGeom>
              <a:avLst/>
              <a:gdLst>
                <a:gd name="T0" fmla="*/ 221 w 410"/>
                <a:gd name="T1" fmla="*/ 0 h 392"/>
                <a:gd name="T2" fmla="*/ 188 w 410"/>
                <a:gd name="T3" fmla="*/ 24 h 392"/>
                <a:gd name="T4" fmla="*/ 149 w 410"/>
                <a:gd name="T5" fmla="*/ 5 h 392"/>
                <a:gd name="T6" fmla="*/ 106 w 410"/>
                <a:gd name="T7" fmla="*/ 7 h 392"/>
                <a:gd name="T8" fmla="*/ 73 w 410"/>
                <a:gd name="T9" fmla="*/ 18 h 392"/>
                <a:gd name="T10" fmla="*/ 50 w 410"/>
                <a:gd name="T11" fmla="*/ 7 h 392"/>
                <a:gd name="T12" fmla="*/ 25 w 410"/>
                <a:gd name="T13" fmla="*/ 16 h 392"/>
                <a:gd name="T14" fmla="*/ 25 w 410"/>
                <a:gd name="T15" fmla="*/ 46 h 392"/>
                <a:gd name="T16" fmla="*/ 0 w 410"/>
                <a:gd name="T17" fmla="*/ 78 h 392"/>
                <a:gd name="T18" fmla="*/ 15 w 410"/>
                <a:gd name="T19" fmla="*/ 133 h 392"/>
                <a:gd name="T20" fmla="*/ 33 w 410"/>
                <a:gd name="T21" fmla="*/ 163 h 392"/>
                <a:gd name="T22" fmla="*/ 6 w 410"/>
                <a:gd name="T23" fmla="*/ 181 h 392"/>
                <a:gd name="T24" fmla="*/ 25 w 410"/>
                <a:gd name="T25" fmla="*/ 206 h 392"/>
                <a:gd name="T26" fmla="*/ 63 w 410"/>
                <a:gd name="T27" fmla="*/ 189 h 392"/>
                <a:gd name="T28" fmla="*/ 113 w 410"/>
                <a:gd name="T29" fmla="*/ 198 h 392"/>
                <a:gd name="T30" fmla="*/ 98 w 410"/>
                <a:gd name="T31" fmla="*/ 228 h 392"/>
                <a:gd name="T32" fmla="*/ 117 w 410"/>
                <a:gd name="T33" fmla="*/ 251 h 392"/>
                <a:gd name="T34" fmla="*/ 135 w 410"/>
                <a:gd name="T35" fmla="*/ 230 h 392"/>
                <a:gd name="T36" fmla="*/ 181 w 410"/>
                <a:gd name="T37" fmla="*/ 238 h 392"/>
                <a:gd name="T38" fmla="*/ 217 w 410"/>
                <a:gd name="T39" fmla="*/ 269 h 392"/>
                <a:gd name="T40" fmla="*/ 248 w 410"/>
                <a:gd name="T41" fmla="*/ 306 h 392"/>
                <a:gd name="T42" fmla="*/ 229 w 410"/>
                <a:gd name="T43" fmla="*/ 328 h 392"/>
                <a:gd name="T44" fmla="*/ 244 w 410"/>
                <a:gd name="T45" fmla="*/ 351 h 392"/>
                <a:gd name="T46" fmla="*/ 278 w 410"/>
                <a:gd name="T47" fmla="*/ 377 h 392"/>
                <a:gd name="T48" fmla="*/ 306 w 410"/>
                <a:gd name="T49" fmla="*/ 392 h 392"/>
                <a:gd name="T50" fmla="*/ 333 w 410"/>
                <a:gd name="T51" fmla="*/ 392 h 392"/>
                <a:gd name="T52" fmla="*/ 385 w 410"/>
                <a:gd name="T53" fmla="*/ 382 h 392"/>
                <a:gd name="T54" fmla="*/ 396 w 410"/>
                <a:gd name="T55" fmla="*/ 367 h 392"/>
                <a:gd name="T56" fmla="*/ 410 w 410"/>
                <a:gd name="T57" fmla="*/ 345 h 392"/>
                <a:gd name="T58" fmla="*/ 402 w 410"/>
                <a:gd name="T59" fmla="*/ 302 h 392"/>
                <a:gd name="T60" fmla="*/ 346 w 410"/>
                <a:gd name="T61" fmla="*/ 230 h 392"/>
                <a:gd name="T62" fmla="*/ 366 w 410"/>
                <a:gd name="T63" fmla="*/ 193 h 392"/>
                <a:gd name="T64" fmla="*/ 346 w 410"/>
                <a:gd name="T65" fmla="*/ 157 h 392"/>
                <a:gd name="T66" fmla="*/ 385 w 410"/>
                <a:gd name="T67" fmla="*/ 133 h 392"/>
                <a:gd name="T68" fmla="*/ 405 w 410"/>
                <a:gd name="T69" fmla="*/ 112 h 392"/>
                <a:gd name="T70" fmla="*/ 373 w 410"/>
                <a:gd name="T71" fmla="*/ 108 h 392"/>
                <a:gd name="T72" fmla="*/ 339 w 410"/>
                <a:gd name="T73" fmla="*/ 91 h 392"/>
                <a:gd name="T74" fmla="*/ 344 w 410"/>
                <a:gd name="T75" fmla="*/ 77 h 392"/>
                <a:gd name="T76" fmla="*/ 329 w 410"/>
                <a:gd name="T77" fmla="*/ 57 h 392"/>
                <a:gd name="T78" fmla="*/ 306 w 410"/>
                <a:gd name="T79" fmla="*/ 67 h 392"/>
                <a:gd name="T80" fmla="*/ 271 w 410"/>
                <a:gd name="T81" fmla="*/ 10 h 3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0"/>
                <a:gd name="T124" fmla="*/ 0 h 392"/>
                <a:gd name="T125" fmla="*/ 410 w 410"/>
                <a:gd name="T126" fmla="*/ 392 h 3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0" h="392">
                  <a:moveTo>
                    <a:pt x="242" y="0"/>
                  </a:moveTo>
                  <a:lnTo>
                    <a:pt x="221" y="0"/>
                  </a:lnTo>
                  <a:lnTo>
                    <a:pt x="208" y="16"/>
                  </a:lnTo>
                  <a:lnTo>
                    <a:pt x="188" y="24"/>
                  </a:lnTo>
                  <a:lnTo>
                    <a:pt x="165" y="18"/>
                  </a:lnTo>
                  <a:lnTo>
                    <a:pt x="149" y="5"/>
                  </a:lnTo>
                  <a:lnTo>
                    <a:pt x="129" y="1"/>
                  </a:lnTo>
                  <a:lnTo>
                    <a:pt x="106" y="7"/>
                  </a:lnTo>
                  <a:lnTo>
                    <a:pt x="86" y="12"/>
                  </a:lnTo>
                  <a:lnTo>
                    <a:pt x="73" y="18"/>
                  </a:lnTo>
                  <a:lnTo>
                    <a:pt x="63" y="7"/>
                  </a:lnTo>
                  <a:lnTo>
                    <a:pt x="50" y="7"/>
                  </a:lnTo>
                  <a:lnTo>
                    <a:pt x="40" y="12"/>
                  </a:lnTo>
                  <a:lnTo>
                    <a:pt x="25" y="16"/>
                  </a:lnTo>
                  <a:lnTo>
                    <a:pt x="18" y="30"/>
                  </a:lnTo>
                  <a:lnTo>
                    <a:pt x="25" y="46"/>
                  </a:lnTo>
                  <a:lnTo>
                    <a:pt x="13" y="61"/>
                  </a:lnTo>
                  <a:lnTo>
                    <a:pt x="0" y="78"/>
                  </a:lnTo>
                  <a:lnTo>
                    <a:pt x="4" y="106"/>
                  </a:lnTo>
                  <a:lnTo>
                    <a:pt x="15" y="133"/>
                  </a:lnTo>
                  <a:lnTo>
                    <a:pt x="33" y="151"/>
                  </a:lnTo>
                  <a:lnTo>
                    <a:pt x="33" y="163"/>
                  </a:lnTo>
                  <a:lnTo>
                    <a:pt x="18" y="171"/>
                  </a:lnTo>
                  <a:lnTo>
                    <a:pt x="6" y="181"/>
                  </a:lnTo>
                  <a:lnTo>
                    <a:pt x="6" y="194"/>
                  </a:lnTo>
                  <a:lnTo>
                    <a:pt x="25" y="206"/>
                  </a:lnTo>
                  <a:lnTo>
                    <a:pt x="38" y="206"/>
                  </a:lnTo>
                  <a:lnTo>
                    <a:pt x="63" y="189"/>
                  </a:lnTo>
                  <a:lnTo>
                    <a:pt x="83" y="193"/>
                  </a:lnTo>
                  <a:lnTo>
                    <a:pt x="113" y="198"/>
                  </a:lnTo>
                  <a:lnTo>
                    <a:pt x="113" y="216"/>
                  </a:lnTo>
                  <a:lnTo>
                    <a:pt x="98" y="228"/>
                  </a:lnTo>
                  <a:lnTo>
                    <a:pt x="106" y="240"/>
                  </a:lnTo>
                  <a:lnTo>
                    <a:pt x="117" y="251"/>
                  </a:lnTo>
                  <a:lnTo>
                    <a:pt x="131" y="234"/>
                  </a:lnTo>
                  <a:lnTo>
                    <a:pt x="135" y="230"/>
                  </a:lnTo>
                  <a:lnTo>
                    <a:pt x="158" y="245"/>
                  </a:lnTo>
                  <a:lnTo>
                    <a:pt x="181" y="238"/>
                  </a:lnTo>
                  <a:lnTo>
                    <a:pt x="202" y="240"/>
                  </a:lnTo>
                  <a:lnTo>
                    <a:pt x="217" y="269"/>
                  </a:lnTo>
                  <a:lnTo>
                    <a:pt x="235" y="288"/>
                  </a:lnTo>
                  <a:lnTo>
                    <a:pt x="248" y="306"/>
                  </a:lnTo>
                  <a:lnTo>
                    <a:pt x="244" y="314"/>
                  </a:lnTo>
                  <a:lnTo>
                    <a:pt x="229" y="328"/>
                  </a:lnTo>
                  <a:lnTo>
                    <a:pt x="235" y="345"/>
                  </a:lnTo>
                  <a:lnTo>
                    <a:pt x="244" y="351"/>
                  </a:lnTo>
                  <a:lnTo>
                    <a:pt x="262" y="357"/>
                  </a:lnTo>
                  <a:lnTo>
                    <a:pt x="278" y="377"/>
                  </a:lnTo>
                  <a:lnTo>
                    <a:pt x="292" y="388"/>
                  </a:lnTo>
                  <a:lnTo>
                    <a:pt x="306" y="392"/>
                  </a:lnTo>
                  <a:lnTo>
                    <a:pt x="317" y="382"/>
                  </a:lnTo>
                  <a:lnTo>
                    <a:pt x="333" y="392"/>
                  </a:lnTo>
                  <a:lnTo>
                    <a:pt x="362" y="392"/>
                  </a:lnTo>
                  <a:lnTo>
                    <a:pt x="385" y="382"/>
                  </a:lnTo>
                  <a:lnTo>
                    <a:pt x="383" y="386"/>
                  </a:lnTo>
                  <a:lnTo>
                    <a:pt x="396" y="367"/>
                  </a:lnTo>
                  <a:lnTo>
                    <a:pt x="402" y="356"/>
                  </a:lnTo>
                  <a:lnTo>
                    <a:pt x="410" y="345"/>
                  </a:lnTo>
                  <a:lnTo>
                    <a:pt x="410" y="322"/>
                  </a:lnTo>
                  <a:lnTo>
                    <a:pt x="402" y="302"/>
                  </a:lnTo>
                  <a:lnTo>
                    <a:pt x="385" y="265"/>
                  </a:lnTo>
                  <a:lnTo>
                    <a:pt x="346" y="230"/>
                  </a:lnTo>
                  <a:lnTo>
                    <a:pt x="355" y="210"/>
                  </a:lnTo>
                  <a:lnTo>
                    <a:pt x="366" y="193"/>
                  </a:lnTo>
                  <a:lnTo>
                    <a:pt x="339" y="169"/>
                  </a:lnTo>
                  <a:lnTo>
                    <a:pt x="346" y="157"/>
                  </a:lnTo>
                  <a:lnTo>
                    <a:pt x="369" y="157"/>
                  </a:lnTo>
                  <a:lnTo>
                    <a:pt x="385" y="133"/>
                  </a:lnTo>
                  <a:lnTo>
                    <a:pt x="394" y="125"/>
                  </a:lnTo>
                  <a:lnTo>
                    <a:pt x="405" y="112"/>
                  </a:lnTo>
                  <a:lnTo>
                    <a:pt x="385" y="102"/>
                  </a:lnTo>
                  <a:lnTo>
                    <a:pt x="373" y="108"/>
                  </a:lnTo>
                  <a:lnTo>
                    <a:pt x="346" y="97"/>
                  </a:lnTo>
                  <a:lnTo>
                    <a:pt x="339" y="91"/>
                  </a:lnTo>
                  <a:lnTo>
                    <a:pt x="344" y="82"/>
                  </a:lnTo>
                  <a:lnTo>
                    <a:pt x="344" y="77"/>
                  </a:lnTo>
                  <a:lnTo>
                    <a:pt x="346" y="67"/>
                  </a:lnTo>
                  <a:lnTo>
                    <a:pt x="329" y="57"/>
                  </a:lnTo>
                  <a:lnTo>
                    <a:pt x="317" y="63"/>
                  </a:lnTo>
                  <a:lnTo>
                    <a:pt x="306" y="67"/>
                  </a:lnTo>
                  <a:lnTo>
                    <a:pt x="267" y="30"/>
                  </a:lnTo>
                  <a:lnTo>
                    <a:pt x="271" y="10"/>
                  </a:lnTo>
                  <a:lnTo>
                    <a:pt x="262" y="1"/>
                  </a:lnTo>
                </a:path>
              </a:pathLst>
            </a:custGeom>
            <a:solidFill>
              <a:srgbClr val="00AEF0"/>
            </a:solidFill>
            <a:ln w="3175" cap="rnd"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83" name="Freeform 67"/>
            <p:cNvSpPr>
              <a:spLocks/>
            </p:cNvSpPr>
            <p:nvPr/>
          </p:nvSpPr>
          <p:spPr bwMode="auto">
            <a:xfrm>
              <a:off x="3570057" y="4799011"/>
              <a:ext cx="347308" cy="302855"/>
            </a:xfrm>
            <a:custGeom>
              <a:avLst/>
              <a:gdLst>
                <a:gd name="T0" fmla="*/ 181 w 352"/>
                <a:gd name="T1" fmla="*/ 0 h 301"/>
                <a:gd name="T2" fmla="*/ 202 w 352"/>
                <a:gd name="T3" fmla="*/ 44 h 301"/>
                <a:gd name="T4" fmla="*/ 213 w 352"/>
                <a:gd name="T5" fmla="*/ 73 h 301"/>
                <a:gd name="T6" fmla="*/ 221 w 352"/>
                <a:gd name="T7" fmla="*/ 87 h 301"/>
                <a:gd name="T8" fmla="*/ 225 w 352"/>
                <a:gd name="T9" fmla="*/ 107 h 301"/>
                <a:gd name="T10" fmla="*/ 250 w 352"/>
                <a:gd name="T11" fmla="*/ 126 h 301"/>
                <a:gd name="T12" fmla="*/ 274 w 352"/>
                <a:gd name="T13" fmla="*/ 142 h 301"/>
                <a:gd name="T14" fmla="*/ 306 w 352"/>
                <a:gd name="T15" fmla="*/ 169 h 301"/>
                <a:gd name="T16" fmla="*/ 338 w 352"/>
                <a:gd name="T17" fmla="*/ 187 h 301"/>
                <a:gd name="T18" fmla="*/ 352 w 352"/>
                <a:gd name="T19" fmla="*/ 203 h 301"/>
                <a:gd name="T20" fmla="*/ 347 w 352"/>
                <a:gd name="T21" fmla="*/ 214 h 301"/>
                <a:gd name="T22" fmla="*/ 338 w 352"/>
                <a:gd name="T23" fmla="*/ 219 h 301"/>
                <a:gd name="T24" fmla="*/ 331 w 352"/>
                <a:gd name="T25" fmla="*/ 223 h 301"/>
                <a:gd name="T26" fmla="*/ 331 w 352"/>
                <a:gd name="T27" fmla="*/ 236 h 301"/>
                <a:gd name="T28" fmla="*/ 324 w 352"/>
                <a:gd name="T29" fmla="*/ 242 h 301"/>
                <a:gd name="T30" fmla="*/ 313 w 352"/>
                <a:gd name="T31" fmla="*/ 248 h 301"/>
                <a:gd name="T32" fmla="*/ 304 w 352"/>
                <a:gd name="T33" fmla="*/ 248 h 301"/>
                <a:gd name="T34" fmla="*/ 277 w 352"/>
                <a:gd name="T35" fmla="*/ 264 h 301"/>
                <a:gd name="T36" fmla="*/ 274 w 352"/>
                <a:gd name="T37" fmla="*/ 256 h 301"/>
                <a:gd name="T38" fmla="*/ 261 w 352"/>
                <a:gd name="T39" fmla="*/ 248 h 301"/>
                <a:gd name="T40" fmla="*/ 247 w 352"/>
                <a:gd name="T41" fmla="*/ 238 h 301"/>
                <a:gd name="T42" fmla="*/ 238 w 352"/>
                <a:gd name="T43" fmla="*/ 242 h 301"/>
                <a:gd name="T44" fmla="*/ 231 w 352"/>
                <a:gd name="T45" fmla="*/ 248 h 301"/>
                <a:gd name="T46" fmla="*/ 231 w 352"/>
                <a:gd name="T47" fmla="*/ 256 h 301"/>
                <a:gd name="T48" fmla="*/ 240 w 352"/>
                <a:gd name="T49" fmla="*/ 264 h 301"/>
                <a:gd name="T50" fmla="*/ 233 w 352"/>
                <a:gd name="T51" fmla="*/ 274 h 301"/>
                <a:gd name="T52" fmla="*/ 221 w 352"/>
                <a:gd name="T53" fmla="*/ 276 h 301"/>
                <a:gd name="T54" fmla="*/ 213 w 352"/>
                <a:gd name="T55" fmla="*/ 281 h 301"/>
                <a:gd name="T56" fmla="*/ 211 w 352"/>
                <a:gd name="T57" fmla="*/ 293 h 301"/>
                <a:gd name="T58" fmla="*/ 202 w 352"/>
                <a:gd name="T59" fmla="*/ 299 h 301"/>
                <a:gd name="T60" fmla="*/ 192 w 352"/>
                <a:gd name="T61" fmla="*/ 301 h 301"/>
                <a:gd name="T62" fmla="*/ 170 w 352"/>
                <a:gd name="T63" fmla="*/ 299 h 301"/>
                <a:gd name="T64" fmla="*/ 145 w 352"/>
                <a:gd name="T65" fmla="*/ 295 h 301"/>
                <a:gd name="T66" fmla="*/ 125 w 352"/>
                <a:gd name="T67" fmla="*/ 281 h 301"/>
                <a:gd name="T68" fmla="*/ 106 w 352"/>
                <a:gd name="T69" fmla="*/ 268 h 301"/>
                <a:gd name="T70" fmla="*/ 79 w 352"/>
                <a:gd name="T71" fmla="*/ 248 h 301"/>
                <a:gd name="T72" fmla="*/ 70 w 352"/>
                <a:gd name="T73" fmla="*/ 238 h 301"/>
                <a:gd name="T74" fmla="*/ 56 w 352"/>
                <a:gd name="T75" fmla="*/ 236 h 301"/>
                <a:gd name="T76" fmla="*/ 29 w 352"/>
                <a:gd name="T77" fmla="*/ 231 h 301"/>
                <a:gd name="T78" fmla="*/ 13 w 352"/>
                <a:gd name="T79" fmla="*/ 231 h 301"/>
                <a:gd name="T80" fmla="*/ 6 w 352"/>
                <a:gd name="T81" fmla="*/ 223 h 301"/>
                <a:gd name="T82" fmla="*/ 2 w 352"/>
                <a:gd name="T83" fmla="*/ 209 h 301"/>
                <a:gd name="T84" fmla="*/ 6 w 352"/>
                <a:gd name="T85" fmla="*/ 187 h 301"/>
                <a:gd name="T86" fmla="*/ 13 w 352"/>
                <a:gd name="T87" fmla="*/ 173 h 301"/>
                <a:gd name="T88" fmla="*/ 9 w 352"/>
                <a:gd name="T89" fmla="*/ 167 h 301"/>
                <a:gd name="T90" fmla="*/ 6 w 352"/>
                <a:gd name="T91" fmla="*/ 152 h 301"/>
                <a:gd name="T92" fmla="*/ 0 w 352"/>
                <a:gd name="T93" fmla="*/ 137 h 301"/>
                <a:gd name="T94" fmla="*/ 0 w 352"/>
                <a:gd name="T95" fmla="*/ 126 h 301"/>
                <a:gd name="T96" fmla="*/ 6 w 352"/>
                <a:gd name="T97" fmla="*/ 120 h 301"/>
                <a:gd name="T98" fmla="*/ 13 w 352"/>
                <a:gd name="T99" fmla="*/ 117 h 301"/>
                <a:gd name="T100" fmla="*/ 9 w 352"/>
                <a:gd name="T101" fmla="*/ 101 h 301"/>
                <a:gd name="T102" fmla="*/ 13 w 352"/>
                <a:gd name="T103" fmla="*/ 92 h 301"/>
                <a:gd name="T104" fmla="*/ 29 w 352"/>
                <a:gd name="T105" fmla="*/ 79 h 301"/>
                <a:gd name="T106" fmla="*/ 45 w 352"/>
                <a:gd name="T107" fmla="*/ 79 h 301"/>
                <a:gd name="T108" fmla="*/ 63 w 352"/>
                <a:gd name="T109" fmla="*/ 73 h 301"/>
                <a:gd name="T110" fmla="*/ 70 w 352"/>
                <a:gd name="T111" fmla="*/ 62 h 301"/>
                <a:gd name="T112" fmla="*/ 70 w 352"/>
                <a:gd name="T113" fmla="*/ 50 h 301"/>
                <a:gd name="T114" fmla="*/ 92 w 352"/>
                <a:gd name="T115" fmla="*/ 30 h 301"/>
                <a:gd name="T116" fmla="*/ 119 w 352"/>
                <a:gd name="T117" fmla="*/ 34 h 301"/>
                <a:gd name="T118" fmla="*/ 129 w 352"/>
                <a:gd name="T119" fmla="*/ 23 h 301"/>
                <a:gd name="T120" fmla="*/ 152 w 352"/>
                <a:gd name="T121" fmla="*/ 19 h 301"/>
                <a:gd name="T122" fmla="*/ 165 w 352"/>
                <a:gd name="T123" fmla="*/ 11 h 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2"/>
                <a:gd name="T187" fmla="*/ 0 h 301"/>
                <a:gd name="T188" fmla="*/ 352 w 352"/>
                <a:gd name="T189" fmla="*/ 301 h 3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2" h="301">
                  <a:moveTo>
                    <a:pt x="181" y="0"/>
                  </a:moveTo>
                  <a:lnTo>
                    <a:pt x="202" y="44"/>
                  </a:lnTo>
                  <a:lnTo>
                    <a:pt x="213" y="73"/>
                  </a:lnTo>
                  <a:lnTo>
                    <a:pt x="221" y="87"/>
                  </a:lnTo>
                  <a:lnTo>
                    <a:pt x="225" y="107"/>
                  </a:lnTo>
                  <a:lnTo>
                    <a:pt x="250" y="126"/>
                  </a:lnTo>
                  <a:lnTo>
                    <a:pt x="274" y="142"/>
                  </a:lnTo>
                  <a:lnTo>
                    <a:pt x="306" y="169"/>
                  </a:lnTo>
                  <a:lnTo>
                    <a:pt x="338" y="187"/>
                  </a:lnTo>
                  <a:lnTo>
                    <a:pt x="352" y="203"/>
                  </a:lnTo>
                  <a:lnTo>
                    <a:pt x="347" y="214"/>
                  </a:lnTo>
                  <a:lnTo>
                    <a:pt x="338" y="219"/>
                  </a:lnTo>
                  <a:lnTo>
                    <a:pt x="331" y="223"/>
                  </a:lnTo>
                  <a:lnTo>
                    <a:pt x="331" y="236"/>
                  </a:lnTo>
                  <a:lnTo>
                    <a:pt x="324" y="242"/>
                  </a:lnTo>
                  <a:lnTo>
                    <a:pt x="313" y="248"/>
                  </a:lnTo>
                  <a:lnTo>
                    <a:pt x="304" y="248"/>
                  </a:lnTo>
                  <a:lnTo>
                    <a:pt x="277" y="264"/>
                  </a:lnTo>
                  <a:lnTo>
                    <a:pt x="274" y="256"/>
                  </a:lnTo>
                  <a:lnTo>
                    <a:pt x="261" y="248"/>
                  </a:lnTo>
                  <a:lnTo>
                    <a:pt x="247" y="238"/>
                  </a:lnTo>
                  <a:lnTo>
                    <a:pt x="238" y="242"/>
                  </a:lnTo>
                  <a:lnTo>
                    <a:pt x="231" y="248"/>
                  </a:lnTo>
                  <a:lnTo>
                    <a:pt x="231" y="256"/>
                  </a:lnTo>
                  <a:lnTo>
                    <a:pt x="240" y="264"/>
                  </a:lnTo>
                  <a:lnTo>
                    <a:pt x="233" y="274"/>
                  </a:lnTo>
                  <a:lnTo>
                    <a:pt x="221" y="276"/>
                  </a:lnTo>
                  <a:lnTo>
                    <a:pt x="213" y="281"/>
                  </a:lnTo>
                  <a:lnTo>
                    <a:pt x="211" y="293"/>
                  </a:lnTo>
                  <a:lnTo>
                    <a:pt x="202" y="299"/>
                  </a:lnTo>
                  <a:lnTo>
                    <a:pt x="192" y="301"/>
                  </a:lnTo>
                  <a:lnTo>
                    <a:pt x="170" y="299"/>
                  </a:lnTo>
                  <a:lnTo>
                    <a:pt x="145" y="295"/>
                  </a:lnTo>
                  <a:lnTo>
                    <a:pt x="125" y="281"/>
                  </a:lnTo>
                  <a:lnTo>
                    <a:pt x="106" y="268"/>
                  </a:lnTo>
                  <a:lnTo>
                    <a:pt x="79" y="248"/>
                  </a:lnTo>
                  <a:lnTo>
                    <a:pt x="70" y="238"/>
                  </a:lnTo>
                  <a:lnTo>
                    <a:pt x="56" y="236"/>
                  </a:lnTo>
                  <a:lnTo>
                    <a:pt x="29" y="231"/>
                  </a:lnTo>
                  <a:lnTo>
                    <a:pt x="13" y="231"/>
                  </a:lnTo>
                  <a:lnTo>
                    <a:pt x="6" y="223"/>
                  </a:lnTo>
                  <a:lnTo>
                    <a:pt x="2" y="209"/>
                  </a:lnTo>
                  <a:lnTo>
                    <a:pt x="6" y="187"/>
                  </a:lnTo>
                  <a:lnTo>
                    <a:pt x="13" y="173"/>
                  </a:lnTo>
                  <a:lnTo>
                    <a:pt x="9" y="167"/>
                  </a:lnTo>
                  <a:lnTo>
                    <a:pt x="6" y="152"/>
                  </a:lnTo>
                  <a:lnTo>
                    <a:pt x="0" y="137"/>
                  </a:lnTo>
                  <a:lnTo>
                    <a:pt x="0" y="126"/>
                  </a:lnTo>
                  <a:lnTo>
                    <a:pt x="6" y="120"/>
                  </a:lnTo>
                  <a:lnTo>
                    <a:pt x="13" y="117"/>
                  </a:lnTo>
                  <a:lnTo>
                    <a:pt x="9" y="101"/>
                  </a:lnTo>
                  <a:lnTo>
                    <a:pt x="13" y="92"/>
                  </a:lnTo>
                  <a:lnTo>
                    <a:pt x="29" y="79"/>
                  </a:lnTo>
                  <a:lnTo>
                    <a:pt x="45" y="79"/>
                  </a:lnTo>
                  <a:lnTo>
                    <a:pt x="63" y="73"/>
                  </a:lnTo>
                  <a:lnTo>
                    <a:pt x="70" y="62"/>
                  </a:lnTo>
                  <a:lnTo>
                    <a:pt x="70" y="50"/>
                  </a:lnTo>
                  <a:lnTo>
                    <a:pt x="92" y="30"/>
                  </a:lnTo>
                  <a:lnTo>
                    <a:pt x="119" y="34"/>
                  </a:lnTo>
                  <a:lnTo>
                    <a:pt x="129" y="23"/>
                  </a:lnTo>
                  <a:lnTo>
                    <a:pt x="152" y="19"/>
                  </a:lnTo>
                  <a:lnTo>
                    <a:pt x="165" y="11"/>
                  </a:lnTo>
                </a:path>
              </a:pathLst>
            </a:custGeom>
            <a:solidFill>
              <a:srgbClr val="00AEF0"/>
            </a:solidFill>
            <a:ln w="3175" cap="rnd"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84" name="Freeform 111"/>
            <p:cNvSpPr>
              <a:spLocks/>
            </p:cNvSpPr>
            <p:nvPr/>
          </p:nvSpPr>
          <p:spPr bwMode="auto">
            <a:xfrm>
              <a:off x="3368777" y="6015459"/>
              <a:ext cx="713363" cy="432649"/>
            </a:xfrm>
            <a:custGeom>
              <a:avLst/>
              <a:gdLst>
                <a:gd name="T0" fmla="*/ 723 w 723"/>
                <a:gd name="T1" fmla="*/ 12 h 430"/>
                <a:gd name="T2" fmla="*/ 684 w 723"/>
                <a:gd name="T3" fmla="*/ 84 h 430"/>
                <a:gd name="T4" fmla="*/ 644 w 723"/>
                <a:gd name="T5" fmla="*/ 151 h 430"/>
                <a:gd name="T6" fmla="*/ 637 w 723"/>
                <a:gd name="T7" fmla="*/ 192 h 430"/>
                <a:gd name="T8" fmla="*/ 605 w 723"/>
                <a:gd name="T9" fmla="*/ 235 h 430"/>
                <a:gd name="T10" fmla="*/ 627 w 723"/>
                <a:gd name="T11" fmla="*/ 277 h 430"/>
                <a:gd name="T12" fmla="*/ 639 w 723"/>
                <a:gd name="T13" fmla="*/ 314 h 430"/>
                <a:gd name="T14" fmla="*/ 650 w 723"/>
                <a:gd name="T15" fmla="*/ 339 h 430"/>
                <a:gd name="T16" fmla="*/ 610 w 723"/>
                <a:gd name="T17" fmla="*/ 387 h 430"/>
                <a:gd name="T18" fmla="*/ 607 w 723"/>
                <a:gd name="T19" fmla="*/ 421 h 430"/>
                <a:gd name="T20" fmla="*/ 582 w 723"/>
                <a:gd name="T21" fmla="*/ 430 h 430"/>
                <a:gd name="T22" fmla="*/ 555 w 723"/>
                <a:gd name="T23" fmla="*/ 410 h 430"/>
                <a:gd name="T24" fmla="*/ 506 w 723"/>
                <a:gd name="T25" fmla="*/ 404 h 430"/>
                <a:gd name="T26" fmla="*/ 481 w 723"/>
                <a:gd name="T27" fmla="*/ 395 h 430"/>
                <a:gd name="T28" fmla="*/ 454 w 723"/>
                <a:gd name="T29" fmla="*/ 382 h 430"/>
                <a:gd name="T30" fmla="*/ 446 w 723"/>
                <a:gd name="T31" fmla="*/ 363 h 430"/>
                <a:gd name="T32" fmla="*/ 429 w 723"/>
                <a:gd name="T33" fmla="*/ 337 h 430"/>
                <a:gd name="T34" fmla="*/ 373 w 723"/>
                <a:gd name="T35" fmla="*/ 294 h 430"/>
                <a:gd name="T36" fmla="*/ 331 w 723"/>
                <a:gd name="T37" fmla="*/ 294 h 430"/>
                <a:gd name="T38" fmla="*/ 285 w 723"/>
                <a:gd name="T39" fmla="*/ 273 h 430"/>
                <a:gd name="T40" fmla="*/ 254 w 723"/>
                <a:gd name="T41" fmla="*/ 256 h 430"/>
                <a:gd name="T42" fmla="*/ 215 w 723"/>
                <a:gd name="T43" fmla="*/ 253 h 430"/>
                <a:gd name="T44" fmla="*/ 188 w 723"/>
                <a:gd name="T45" fmla="*/ 224 h 430"/>
                <a:gd name="T46" fmla="*/ 172 w 723"/>
                <a:gd name="T47" fmla="*/ 213 h 430"/>
                <a:gd name="T48" fmla="*/ 142 w 723"/>
                <a:gd name="T49" fmla="*/ 192 h 430"/>
                <a:gd name="T50" fmla="*/ 113 w 723"/>
                <a:gd name="T51" fmla="*/ 168 h 430"/>
                <a:gd name="T52" fmla="*/ 93 w 723"/>
                <a:gd name="T53" fmla="*/ 168 h 430"/>
                <a:gd name="T54" fmla="*/ 61 w 723"/>
                <a:gd name="T55" fmla="*/ 174 h 430"/>
                <a:gd name="T56" fmla="*/ 45 w 723"/>
                <a:gd name="T57" fmla="*/ 151 h 430"/>
                <a:gd name="T58" fmla="*/ 23 w 723"/>
                <a:gd name="T59" fmla="*/ 143 h 430"/>
                <a:gd name="T60" fmla="*/ 23 w 723"/>
                <a:gd name="T61" fmla="*/ 132 h 430"/>
                <a:gd name="T62" fmla="*/ 0 w 723"/>
                <a:gd name="T63" fmla="*/ 104 h 430"/>
                <a:gd name="T64" fmla="*/ 16 w 723"/>
                <a:gd name="T65" fmla="*/ 86 h 430"/>
                <a:gd name="T66" fmla="*/ 6 w 723"/>
                <a:gd name="T67" fmla="*/ 69 h 430"/>
                <a:gd name="T68" fmla="*/ 18 w 723"/>
                <a:gd name="T69" fmla="*/ 44 h 430"/>
                <a:gd name="T70" fmla="*/ 81 w 723"/>
                <a:gd name="T71" fmla="*/ 18 h 430"/>
                <a:gd name="T72" fmla="*/ 115 w 723"/>
                <a:gd name="T73" fmla="*/ 39 h 430"/>
                <a:gd name="T74" fmla="*/ 138 w 723"/>
                <a:gd name="T75" fmla="*/ 12 h 430"/>
                <a:gd name="T76" fmla="*/ 220 w 723"/>
                <a:gd name="T77" fmla="*/ 23 h 430"/>
                <a:gd name="T78" fmla="*/ 254 w 723"/>
                <a:gd name="T79" fmla="*/ 47 h 430"/>
                <a:gd name="T80" fmla="*/ 274 w 723"/>
                <a:gd name="T81" fmla="*/ 47 h 430"/>
                <a:gd name="T82" fmla="*/ 323 w 723"/>
                <a:gd name="T83" fmla="*/ 69 h 430"/>
                <a:gd name="T84" fmla="*/ 367 w 723"/>
                <a:gd name="T85" fmla="*/ 49 h 430"/>
                <a:gd name="T86" fmla="*/ 408 w 723"/>
                <a:gd name="T87" fmla="*/ 63 h 430"/>
                <a:gd name="T88" fmla="*/ 448 w 723"/>
                <a:gd name="T89" fmla="*/ 61 h 430"/>
                <a:gd name="T90" fmla="*/ 492 w 723"/>
                <a:gd name="T91" fmla="*/ 55 h 430"/>
                <a:gd name="T92" fmla="*/ 535 w 723"/>
                <a:gd name="T93" fmla="*/ 37 h 430"/>
                <a:gd name="T94" fmla="*/ 583 w 723"/>
                <a:gd name="T95" fmla="*/ 27 h 430"/>
                <a:gd name="T96" fmla="*/ 627 w 723"/>
                <a:gd name="T97" fmla="*/ 27 h 430"/>
                <a:gd name="T98" fmla="*/ 657 w 723"/>
                <a:gd name="T99" fmla="*/ 4 h 430"/>
                <a:gd name="T100" fmla="*/ 696 w 723"/>
                <a:gd name="T101" fmla="*/ 10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3"/>
                <a:gd name="T154" fmla="*/ 0 h 430"/>
                <a:gd name="T155" fmla="*/ 723 w 723"/>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3" h="430">
                  <a:moveTo>
                    <a:pt x="716" y="0"/>
                  </a:moveTo>
                  <a:lnTo>
                    <a:pt x="723" y="12"/>
                  </a:lnTo>
                  <a:lnTo>
                    <a:pt x="696" y="49"/>
                  </a:lnTo>
                  <a:lnTo>
                    <a:pt x="684" y="84"/>
                  </a:lnTo>
                  <a:lnTo>
                    <a:pt x="662" y="117"/>
                  </a:lnTo>
                  <a:lnTo>
                    <a:pt x="644" y="151"/>
                  </a:lnTo>
                  <a:lnTo>
                    <a:pt x="629" y="163"/>
                  </a:lnTo>
                  <a:lnTo>
                    <a:pt x="637" y="192"/>
                  </a:lnTo>
                  <a:lnTo>
                    <a:pt x="598" y="213"/>
                  </a:lnTo>
                  <a:lnTo>
                    <a:pt x="605" y="235"/>
                  </a:lnTo>
                  <a:lnTo>
                    <a:pt x="605" y="258"/>
                  </a:lnTo>
                  <a:lnTo>
                    <a:pt x="627" y="277"/>
                  </a:lnTo>
                  <a:lnTo>
                    <a:pt x="623" y="292"/>
                  </a:lnTo>
                  <a:lnTo>
                    <a:pt x="639" y="314"/>
                  </a:lnTo>
                  <a:lnTo>
                    <a:pt x="650" y="320"/>
                  </a:lnTo>
                  <a:lnTo>
                    <a:pt x="650" y="339"/>
                  </a:lnTo>
                  <a:lnTo>
                    <a:pt x="612" y="371"/>
                  </a:lnTo>
                  <a:lnTo>
                    <a:pt x="610" y="387"/>
                  </a:lnTo>
                  <a:lnTo>
                    <a:pt x="612" y="404"/>
                  </a:lnTo>
                  <a:lnTo>
                    <a:pt x="607" y="421"/>
                  </a:lnTo>
                  <a:lnTo>
                    <a:pt x="592" y="430"/>
                  </a:lnTo>
                  <a:lnTo>
                    <a:pt x="582" y="430"/>
                  </a:lnTo>
                  <a:lnTo>
                    <a:pt x="564" y="419"/>
                  </a:lnTo>
                  <a:lnTo>
                    <a:pt x="555" y="410"/>
                  </a:lnTo>
                  <a:lnTo>
                    <a:pt x="535" y="410"/>
                  </a:lnTo>
                  <a:lnTo>
                    <a:pt x="506" y="404"/>
                  </a:lnTo>
                  <a:lnTo>
                    <a:pt x="494" y="406"/>
                  </a:lnTo>
                  <a:lnTo>
                    <a:pt x="481" y="395"/>
                  </a:lnTo>
                  <a:lnTo>
                    <a:pt x="469" y="382"/>
                  </a:lnTo>
                  <a:lnTo>
                    <a:pt x="454" y="382"/>
                  </a:lnTo>
                  <a:lnTo>
                    <a:pt x="446" y="376"/>
                  </a:lnTo>
                  <a:lnTo>
                    <a:pt x="446" y="363"/>
                  </a:lnTo>
                  <a:lnTo>
                    <a:pt x="439" y="345"/>
                  </a:lnTo>
                  <a:lnTo>
                    <a:pt x="429" y="337"/>
                  </a:lnTo>
                  <a:lnTo>
                    <a:pt x="408" y="318"/>
                  </a:lnTo>
                  <a:lnTo>
                    <a:pt x="373" y="294"/>
                  </a:lnTo>
                  <a:lnTo>
                    <a:pt x="352" y="294"/>
                  </a:lnTo>
                  <a:lnTo>
                    <a:pt x="331" y="294"/>
                  </a:lnTo>
                  <a:lnTo>
                    <a:pt x="313" y="282"/>
                  </a:lnTo>
                  <a:lnTo>
                    <a:pt x="285" y="273"/>
                  </a:lnTo>
                  <a:lnTo>
                    <a:pt x="277" y="263"/>
                  </a:lnTo>
                  <a:lnTo>
                    <a:pt x="254" y="256"/>
                  </a:lnTo>
                  <a:lnTo>
                    <a:pt x="227" y="253"/>
                  </a:lnTo>
                  <a:lnTo>
                    <a:pt x="215" y="253"/>
                  </a:lnTo>
                  <a:lnTo>
                    <a:pt x="193" y="232"/>
                  </a:lnTo>
                  <a:lnTo>
                    <a:pt x="188" y="224"/>
                  </a:lnTo>
                  <a:lnTo>
                    <a:pt x="172" y="224"/>
                  </a:lnTo>
                  <a:lnTo>
                    <a:pt x="172" y="213"/>
                  </a:lnTo>
                  <a:lnTo>
                    <a:pt x="158" y="192"/>
                  </a:lnTo>
                  <a:lnTo>
                    <a:pt x="142" y="192"/>
                  </a:lnTo>
                  <a:lnTo>
                    <a:pt x="125" y="186"/>
                  </a:lnTo>
                  <a:lnTo>
                    <a:pt x="113" y="168"/>
                  </a:lnTo>
                  <a:lnTo>
                    <a:pt x="108" y="168"/>
                  </a:lnTo>
                  <a:lnTo>
                    <a:pt x="93" y="168"/>
                  </a:lnTo>
                  <a:lnTo>
                    <a:pt x="75" y="174"/>
                  </a:lnTo>
                  <a:lnTo>
                    <a:pt x="61" y="174"/>
                  </a:lnTo>
                  <a:lnTo>
                    <a:pt x="45" y="163"/>
                  </a:lnTo>
                  <a:lnTo>
                    <a:pt x="45" y="151"/>
                  </a:lnTo>
                  <a:lnTo>
                    <a:pt x="39" y="139"/>
                  </a:lnTo>
                  <a:lnTo>
                    <a:pt x="23" y="143"/>
                  </a:lnTo>
                  <a:lnTo>
                    <a:pt x="16" y="138"/>
                  </a:lnTo>
                  <a:lnTo>
                    <a:pt x="23" y="132"/>
                  </a:lnTo>
                  <a:lnTo>
                    <a:pt x="0" y="117"/>
                  </a:lnTo>
                  <a:lnTo>
                    <a:pt x="0" y="104"/>
                  </a:lnTo>
                  <a:lnTo>
                    <a:pt x="6" y="94"/>
                  </a:lnTo>
                  <a:lnTo>
                    <a:pt x="16" y="86"/>
                  </a:lnTo>
                  <a:lnTo>
                    <a:pt x="16" y="78"/>
                  </a:lnTo>
                  <a:lnTo>
                    <a:pt x="6" y="69"/>
                  </a:lnTo>
                  <a:lnTo>
                    <a:pt x="11" y="55"/>
                  </a:lnTo>
                  <a:lnTo>
                    <a:pt x="18" y="44"/>
                  </a:lnTo>
                  <a:lnTo>
                    <a:pt x="63" y="16"/>
                  </a:lnTo>
                  <a:lnTo>
                    <a:pt x="81" y="18"/>
                  </a:lnTo>
                  <a:lnTo>
                    <a:pt x="88" y="27"/>
                  </a:lnTo>
                  <a:lnTo>
                    <a:pt x="115" y="39"/>
                  </a:lnTo>
                  <a:lnTo>
                    <a:pt x="129" y="27"/>
                  </a:lnTo>
                  <a:lnTo>
                    <a:pt x="138" y="12"/>
                  </a:lnTo>
                  <a:lnTo>
                    <a:pt x="219" y="12"/>
                  </a:lnTo>
                  <a:lnTo>
                    <a:pt x="220" y="23"/>
                  </a:lnTo>
                  <a:lnTo>
                    <a:pt x="247" y="37"/>
                  </a:lnTo>
                  <a:lnTo>
                    <a:pt x="254" y="47"/>
                  </a:lnTo>
                  <a:lnTo>
                    <a:pt x="265" y="53"/>
                  </a:lnTo>
                  <a:lnTo>
                    <a:pt x="274" y="47"/>
                  </a:lnTo>
                  <a:lnTo>
                    <a:pt x="306" y="63"/>
                  </a:lnTo>
                  <a:lnTo>
                    <a:pt x="323" y="69"/>
                  </a:lnTo>
                  <a:lnTo>
                    <a:pt x="342" y="63"/>
                  </a:lnTo>
                  <a:lnTo>
                    <a:pt x="367" y="49"/>
                  </a:lnTo>
                  <a:lnTo>
                    <a:pt x="387" y="49"/>
                  </a:lnTo>
                  <a:lnTo>
                    <a:pt x="408" y="63"/>
                  </a:lnTo>
                  <a:lnTo>
                    <a:pt x="423" y="67"/>
                  </a:lnTo>
                  <a:lnTo>
                    <a:pt x="448" y="61"/>
                  </a:lnTo>
                  <a:lnTo>
                    <a:pt x="473" y="63"/>
                  </a:lnTo>
                  <a:lnTo>
                    <a:pt x="492" y="55"/>
                  </a:lnTo>
                  <a:lnTo>
                    <a:pt x="510" y="49"/>
                  </a:lnTo>
                  <a:lnTo>
                    <a:pt x="535" y="37"/>
                  </a:lnTo>
                  <a:lnTo>
                    <a:pt x="555" y="29"/>
                  </a:lnTo>
                  <a:lnTo>
                    <a:pt x="583" y="27"/>
                  </a:lnTo>
                  <a:lnTo>
                    <a:pt x="607" y="29"/>
                  </a:lnTo>
                  <a:lnTo>
                    <a:pt x="627" y="27"/>
                  </a:lnTo>
                  <a:lnTo>
                    <a:pt x="648" y="10"/>
                  </a:lnTo>
                  <a:lnTo>
                    <a:pt x="657" y="4"/>
                  </a:lnTo>
                  <a:lnTo>
                    <a:pt x="669" y="10"/>
                  </a:lnTo>
                  <a:lnTo>
                    <a:pt x="696" y="10"/>
                  </a:lnTo>
                  <a:lnTo>
                    <a:pt x="716" y="0"/>
                  </a:lnTo>
                  <a:close/>
                </a:path>
              </a:pathLst>
            </a:custGeom>
            <a:solidFill>
              <a:srgbClr val="00AEF0"/>
            </a:solidFill>
            <a:ln w="3175">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85" name="Freeform 187"/>
            <p:cNvSpPr>
              <a:spLocks/>
            </p:cNvSpPr>
            <p:nvPr/>
          </p:nvSpPr>
          <p:spPr bwMode="auto">
            <a:xfrm>
              <a:off x="4097927" y="5538539"/>
              <a:ext cx="327575" cy="592629"/>
            </a:xfrm>
            <a:custGeom>
              <a:avLst/>
              <a:gdLst>
                <a:gd name="T0" fmla="*/ 0 w 332"/>
                <a:gd name="T1" fmla="*/ 14 h 589"/>
                <a:gd name="T2" fmla="*/ 17 w 332"/>
                <a:gd name="T3" fmla="*/ 41 h 589"/>
                <a:gd name="T4" fmla="*/ 13 w 332"/>
                <a:gd name="T5" fmla="*/ 63 h 589"/>
                <a:gd name="T6" fmla="*/ 20 w 332"/>
                <a:gd name="T7" fmla="*/ 82 h 589"/>
                <a:gd name="T8" fmla="*/ 47 w 332"/>
                <a:gd name="T9" fmla="*/ 127 h 589"/>
                <a:gd name="T10" fmla="*/ 74 w 332"/>
                <a:gd name="T11" fmla="*/ 170 h 589"/>
                <a:gd name="T12" fmla="*/ 77 w 332"/>
                <a:gd name="T13" fmla="*/ 187 h 589"/>
                <a:gd name="T14" fmla="*/ 77 w 332"/>
                <a:gd name="T15" fmla="*/ 228 h 589"/>
                <a:gd name="T16" fmla="*/ 86 w 332"/>
                <a:gd name="T17" fmla="*/ 249 h 589"/>
                <a:gd name="T18" fmla="*/ 108 w 332"/>
                <a:gd name="T19" fmla="*/ 285 h 589"/>
                <a:gd name="T20" fmla="*/ 115 w 332"/>
                <a:gd name="T21" fmla="*/ 295 h 589"/>
                <a:gd name="T22" fmla="*/ 117 w 332"/>
                <a:gd name="T23" fmla="*/ 326 h 589"/>
                <a:gd name="T24" fmla="*/ 115 w 332"/>
                <a:gd name="T25" fmla="*/ 344 h 589"/>
                <a:gd name="T26" fmla="*/ 86 w 332"/>
                <a:gd name="T27" fmla="*/ 356 h 589"/>
                <a:gd name="T28" fmla="*/ 75 w 332"/>
                <a:gd name="T29" fmla="*/ 361 h 589"/>
                <a:gd name="T30" fmla="*/ 75 w 332"/>
                <a:gd name="T31" fmla="*/ 373 h 589"/>
                <a:gd name="T32" fmla="*/ 69 w 332"/>
                <a:gd name="T33" fmla="*/ 373 h 589"/>
                <a:gd name="T34" fmla="*/ 42 w 332"/>
                <a:gd name="T35" fmla="*/ 379 h 589"/>
                <a:gd name="T36" fmla="*/ 36 w 332"/>
                <a:gd name="T37" fmla="*/ 395 h 589"/>
                <a:gd name="T38" fmla="*/ 42 w 332"/>
                <a:gd name="T39" fmla="*/ 421 h 589"/>
                <a:gd name="T40" fmla="*/ 31 w 332"/>
                <a:gd name="T41" fmla="*/ 451 h 589"/>
                <a:gd name="T42" fmla="*/ 22 w 332"/>
                <a:gd name="T43" fmla="*/ 474 h 589"/>
                <a:gd name="T44" fmla="*/ 2 w 332"/>
                <a:gd name="T45" fmla="*/ 491 h 589"/>
                <a:gd name="T46" fmla="*/ 0 w 332"/>
                <a:gd name="T47" fmla="*/ 508 h 589"/>
                <a:gd name="T48" fmla="*/ 6 w 332"/>
                <a:gd name="T49" fmla="*/ 536 h 589"/>
                <a:gd name="T50" fmla="*/ 0 w 332"/>
                <a:gd name="T51" fmla="*/ 562 h 589"/>
                <a:gd name="T52" fmla="*/ 22 w 332"/>
                <a:gd name="T53" fmla="*/ 589 h 589"/>
                <a:gd name="T54" fmla="*/ 52 w 332"/>
                <a:gd name="T55" fmla="*/ 575 h 589"/>
                <a:gd name="T56" fmla="*/ 81 w 332"/>
                <a:gd name="T57" fmla="*/ 575 h 589"/>
                <a:gd name="T58" fmla="*/ 104 w 332"/>
                <a:gd name="T59" fmla="*/ 552 h 589"/>
                <a:gd name="T60" fmla="*/ 108 w 332"/>
                <a:gd name="T61" fmla="*/ 511 h 589"/>
                <a:gd name="T62" fmla="*/ 144 w 332"/>
                <a:gd name="T63" fmla="*/ 485 h 589"/>
                <a:gd name="T64" fmla="*/ 179 w 332"/>
                <a:gd name="T65" fmla="*/ 455 h 589"/>
                <a:gd name="T66" fmla="*/ 205 w 332"/>
                <a:gd name="T67" fmla="*/ 418 h 589"/>
                <a:gd name="T68" fmla="*/ 205 w 332"/>
                <a:gd name="T69" fmla="*/ 373 h 589"/>
                <a:gd name="T70" fmla="*/ 278 w 332"/>
                <a:gd name="T71" fmla="*/ 326 h 589"/>
                <a:gd name="T72" fmla="*/ 305 w 332"/>
                <a:gd name="T73" fmla="*/ 320 h 589"/>
                <a:gd name="T74" fmla="*/ 325 w 332"/>
                <a:gd name="T75" fmla="*/ 303 h 589"/>
                <a:gd name="T76" fmla="*/ 330 w 332"/>
                <a:gd name="T77" fmla="*/ 260 h 589"/>
                <a:gd name="T78" fmla="*/ 319 w 332"/>
                <a:gd name="T79" fmla="*/ 240 h 589"/>
                <a:gd name="T80" fmla="*/ 332 w 332"/>
                <a:gd name="T81" fmla="*/ 202 h 589"/>
                <a:gd name="T82" fmla="*/ 332 w 332"/>
                <a:gd name="T83" fmla="*/ 177 h 589"/>
                <a:gd name="T84" fmla="*/ 321 w 332"/>
                <a:gd name="T85" fmla="*/ 165 h 589"/>
                <a:gd name="T86" fmla="*/ 292 w 332"/>
                <a:gd name="T87" fmla="*/ 157 h 589"/>
                <a:gd name="T88" fmla="*/ 242 w 332"/>
                <a:gd name="T89" fmla="*/ 118 h 589"/>
                <a:gd name="T90" fmla="*/ 206 w 332"/>
                <a:gd name="T91" fmla="*/ 118 h 589"/>
                <a:gd name="T92" fmla="*/ 194 w 332"/>
                <a:gd name="T93" fmla="*/ 86 h 589"/>
                <a:gd name="T94" fmla="*/ 206 w 332"/>
                <a:gd name="T95" fmla="*/ 75 h 589"/>
                <a:gd name="T96" fmla="*/ 221 w 332"/>
                <a:gd name="T97" fmla="*/ 57 h 589"/>
                <a:gd name="T98" fmla="*/ 221 w 332"/>
                <a:gd name="T99" fmla="*/ 32 h 589"/>
                <a:gd name="T100" fmla="*/ 213 w 332"/>
                <a:gd name="T101" fmla="*/ 2 h 589"/>
                <a:gd name="T102" fmla="*/ 179 w 332"/>
                <a:gd name="T103" fmla="*/ 0 h 589"/>
                <a:gd name="T104" fmla="*/ 167 w 332"/>
                <a:gd name="T105" fmla="*/ 41 h 589"/>
                <a:gd name="T106" fmla="*/ 142 w 332"/>
                <a:gd name="T107" fmla="*/ 47 h 589"/>
                <a:gd name="T108" fmla="*/ 124 w 332"/>
                <a:gd name="T109" fmla="*/ 47 h 589"/>
                <a:gd name="T110" fmla="*/ 111 w 332"/>
                <a:gd name="T111" fmla="*/ 55 h 589"/>
                <a:gd name="T112" fmla="*/ 74 w 332"/>
                <a:gd name="T113" fmla="*/ 30 h 589"/>
                <a:gd name="T114" fmla="*/ 52 w 332"/>
                <a:gd name="T115" fmla="*/ 39 h 589"/>
                <a:gd name="T116" fmla="*/ 34 w 332"/>
                <a:gd name="T117" fmla="*/ 39 h 589"/>
                <a:gd name="T118" fmla="*/ 17 w 332"/>
                <a:gd name="T119" fmla="*/ 18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2"/>
                <a:gd name="T181" fmla="*/ 0 h 589"/>
                <a:gd name="T182" fmla="*/ 332 w 332"/>
                <a:gd name="T183" fmla="*/ 589 h 5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2" h="589">
                  <a:moveTo>
                    <a:pt x="0" y="14"/>
                  </a:moveTo>
                  <a:lnTo>
                    <a:pt x="17" y="41"/>
                  </a:lnTo>
                  <a:lnTo>
                    <a:pt x="13" y="63"/>
                  </a:lnTo>
                  <a:lnTo>
                    <a:pt x="20" y="82"/>
                  </a:lnTo>
                  <a:lnTo>
                    <a:pt x="47" y="127"/>
                  </a:lnTo>
                  <a:lnTo>
                    <a:pt x="74" y="170"/>
                  </a:lnTo>
                  <a:lnTo>
                    <a:pt x="77" y="187"/>
                  </a:lnTo>
                  <a:lnTo>
                    <a:pt x="77" y="228"/>
                  </a:lnTo>
                  <a:lnTo>
                    <a:pt x="86" y="249"/>
                  </a:lnTo>
                  <a:lnTo>
                    <a:pt x="108" y="285"/>
                  </a:lnTo>
                  <a:lnTo>
                    <a:pt x="115" y="295"/>
                  </a:lnTo>
                  <a:lnTo>
                    <a:pt x="117" y="326"/>
                  </a:lnTo>
                  <a:lnTo>
                    <a:pt x="115" y="344"/>
                  </a:lnTo>
                  <a:lnTo>
                    <a:pt x="86" y="356"/>
                  </a:lnTo>
                  <a:lnTo>
                    <a:pt x="75" y="361"/>
                  </a:lnTo>
                  <a:lnTo>
                    <a:pt x="75" y="373"/>
                  </a:lnTo>
                  <a:lnTo>
                    <a:pt x="69" y="373"/>
                  </a:lnTo>
                  <a:lnTo>
                    <a:pt x="42" y="379"/>
                  </a:lnTo>
                  <a:lnTo>
                    <a:pt x="36" y="395"/>
                  </a:lnTo>
                  <a:lnTo>
                    <a:pt x="42" y="421"/>
                  </a:lnTo>
                  <a:lnTo>
                    <a:pt x="31" y="451"/>
                  </a:lnTo>
                  <a:lnTo>
                    <a:pt x="22" y="474"/>
                  </a:lnTo>
                  <a:lnTo>
                    <a:pt x="2" y="491"/>
                  </a:lnTo>
                  <a:lnTo>
                    <a:pt x="0" y="508"/>
                  </a:lnTo>
                  <a:lnTo>
                    <a:pt x="6" y="536"/>
                  </a:lnTo>
                  <a:lnTo>
                    <a:pt x="0" y="562"/>
                  </a:lnTo>
                  <a:lnTo>
                    <a:pt x="22" y="589"/>
                  </a:lnTo>
                  <a:lnTo>
                    <a:pt x="52" y="575"/>
                  </a:lnTo>
                  <a:lnTo>
                    <a:pt x="81" y="575"/>
                  </a:lnTo>
                  <a:lnTo>
                    <a:pt x="104" y="552"/>
                  </a:lnTo>
                  <a:lnTo>
                    <a:pt x="108" y="511"/>
                  </a:lnTo>
                  <a:lnTo>
                    <a:pt x="144" y="485"/>
                  </a:lnTo>
                  <a:lnTo>
                    <a:pt x="179" y="455"/>
                  </a:lnTo>
                  <a:lnTo>
                    <a:pt x="205" y="418"/>
                  </a:lnTo>
                  <a:lnTo>
                    <a:pt x="205" y="373"/>
                  </a:lnTo>
                  <a:lnTo>
                    <a:pt x="278" y="326"/>
                  </a:lnTo>
                  <a:lnTo>
                    <a:pt x="305" y="320"/>
                  </a:lnTo>
                  <a:lnTo>
                    <a:pt x="325" y="303"/>
                  </a:lnTo>
                  <a:lnTo>
                    <a:pt x="330" y="260"/>
                  </a:lnTo>
                  <a:lnTo>
                    <a:pt x="319" y="240"/>
                  </a:lnTo>
                  <a:lnTo>
                    <a:pt x="332" y="202"/>
                  </a:lnTo>
                  <a:lnTo>
                    <a:pt x="332" y="177"/>
                  </a:lnTo>
                  <a:lnTo>
                    <a:pt x="321" y="165"/>
                  </a:lnTo>
                  <a:lnTo>
                    <a:pt x="292" y="157"/>
                  </a:lnTo>
                  <a:lnTo>
                    <a:pt x="242" y="118"/>
                  </a:lnTo>
                  <a:lnTo>
                    <a:pt x="206" y="118"/>
                  </a:lnTo>
                  <a:lnTo>
                    <a:pt x="194" y="86"/>
                  </a:lnTo>
                  <a:lnTo>
                    <a:pt x="206" y="75"/>
                  </a:lnTo>
                  <a:lnTo>
                    <a:pt x="221" y="57"/>
                  </a:lnTo>
                  <a:lnTo>
                    <a:pt x="221" y="32"/>
                  </a:lnTo>
                  <a:lnTo>
                    <a:pt x="213" y="2"/>
                  </a:lnTo>
                  <a:lnTo>
                    <a:pt x="179" y="0"/>
                  </a:lnTo>
                  <a:lnTo>
                    <a:pt x="167" y="41"/>
                  </a:lnTo>
                  <a:lnTo>
                    <a:pt x="142" y="47"/>
                  </a:lnTo>
                  <a:lnTo>
                    <a:pt x="124" y="47"/>
                  </a:lnTo>
                  <a:lnTo>
                    <a:pt x="111" y="55"/>
                  </a:lnTo>
                  <a:lnTo>
                    <a:pt x="74" y="30"/>
                  </a:lnTo>
                  <a:lnTo>
                    <a:pt x="52" y="39"/>
                  </a:lnTo>
                  <a:lnTo>
                    <a:pt x="34" y="39"/>
                  </a:lnTo>
                  <a:lnTo>
                    <a:pt x="17" y="18"/>
                  </a:lnTo>
                </a:path>
              </a:pathLst>
            </a:custGeom>
            <a:solidFill>
              <a:srgbClr val="00AEF0"/>
            </a:solidFill>
            <a:ln w="3175" cap="rnd" cmpd="sng">
              <a:solidFill>
                <a:srgbClr val="BFBFBF"/>
              </a:solidFill>
              <a:round/>
              <a:headEnd/>
              <a:tailEnd/>
            </a:ln>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86" name="Freeform 37"/>
            <p:cNvSpPr>
              <a:spLocks/>
            </p:cNvSpPr>
            <p:nvPr/>
          </p:nvSpPr>
          <p:spPr bwMode="auto">
            <a:xfrm>
              <a:off x="2353801" y="3778350"/>
              <a:ext cx="503203" cy="603697"/>
            </a:xfrm>
            <a:custGeom>
              <a:avLst/>
              <a:gdLst>
                <a:gd name="T0" fmla="*/ 283 w 510"/>
                <a:gd name="T1" fmla="*/ 106 h 600"/>
                <a:gd name="T2" fmla="*/ 312 w 510"/>
                <a:gd name="T3" fmla="*/ 79 h 600"/>
                <a:gd name="T4" fmla="*/ 310 w 510"/>
                <a:gd name="T5" fmla="*/ 39 h 600"/>
                <a:gd name="T6" fmla="*/ 362 w 510"/>
                <a:gd name="T7" fmla="*/ 20 h 600"/>
                <a:gd name="T8" fmla="*/ 396 w 510"/>
                <a:gd name="T9" fmla="*/ 0 h 600"/>
                <a:gd name="T10" fmla="*/ 401 w 510"/>
                <a:gd name="T11" fmla="*/ 39 h 600"/>
                <a:gd name="T12" fmla="*/ 433 w 510"/>
                <a:gd name="T13" fmla="*/ 85 h 600"/>
                <a:gd name="T14" fmla="*/ 426 w 510"/>
                <a:gd name="T15" fmla="*/ 123 h 600"/>
                <a:gd name="T16" fmla="*/ 401 w 510"/>
                <a:gd name="T17" fmla="*/ 140 h 600"/>
                <a:gd name="T18" fmla="*/ 385 w 510"/>
                <a:gd name="T19" fmla="*/ 148 h 600"/>
                <a:gd name="T20" fmla="*/ 389 w 510"/>
                <a:gd name="T21" fmla="*/ 197 h 600"/>
                <a:gd name="T22" fmla="*/ 408 w 510"/>
                <a:gd name="T23" fmla="*/ 233 h 600"/>
                <a:gd name="T24" fmla="*/ 426 w 510"/>
                <a:gd name="T25" fmla="*/ 274 h 600"/>
                <a:gd name="T26" fmla="*/ 433 w 510"/>
                <a:gd name="T27" fmla="*/ 297 h 600"/>
                <a:gd name="T28" fmla="*/ 423 w 510"/>
                <a:gd name="T29" fmla="*/ 308 h 600"/>
                <a:gd name="T30" fmla="*/ 385 w 510"/>
                <a:gd name="T31" fmla="*/ 297 h 600"/>
                <a:gd name="T32" fmla="*/ 366 w 510"/>
                <a:gd name="T33" fmla="*/ 315 h 600"/>
                <a:gd name="T34" fmla="*/ 376 w 510"/>
                <a:gd name="T35" fmla="*/ 368 h 600"/>
                <a:gd name="T36" fmla="*/ 398 w 510"/>
                <a:gd name="T37" fmla="*/ 381 h 600"/>
                <a:gd name="T38" fmla="*/ 441 w 510"/>
                <a:gd name="T39" fmla="*/ 376 h 600"/>
                <a:gd name="T40" fmla="*/ 478 w 510"/>
                <a:gd name="T41" fmla="*/ 429 h 600"/>
                <a:gd name="T42" fmla="*/ 500 w 510"/>
                <a:gd name="T43" fmla="*/ 456 h 600"/>
                <a:gd name="T44" fmla="*/ 510 w 510"/>
                <a:gd name="T45" fmla="*/ 492 h 600"/>
                <a:gd name="T46" fmla="*/ 498 w 510"/>
                <a:gd name="T47" fmla="*/ 512 h 600"/>
                <a:gd name="T48" fmla="*/ 439 w 510"/>
                <a:gd name="T49" fmla="*/ 510 h 600"/>
                <a:gd name="T50" fmla="*/ 412 w 510"/>
                <a:gd name="T51" fmla="*/ 531 h 600"/>
                <a:gd name="T52" fmla="*/ 389 w 510"/>
                <a:gd name="T53" fmla="*/ 522 h 600"/>
                <a:gd name="T54" fmla="*/ 366 w 510"/>
                <a:gd name="T55" fmla="*/ 527 h 600"/>
                <a:gd name="T56" fmla="*/ 333 w 510"/>
                <a:gd name="T57" fmla="*/ 518 h 600"/>
                <a:gd name="T58" fmla="*/ 301 w 510"/>
                <a:gd name="T59" fmla="*/ 506 h 600"/>
                <a:gd name="T60" fmla="*/ 279 w 510"/>
                <a:gd name="T61" fmla="*/ 518 h 600"/>
                <a:gd name="T62" fmla="*/ 285 w 510"/>
                <a:gd name="T63" fmla="*/ 531 h 600"/>
                <a:gd name="T64" fmla="*/ 267 w 510"/>
                <a:gd name="T65" fmla="*/ 549 h 600"/>
                <a:gd name="T66" fmla="*/ 258 w 510"/>
                <a:gd name="T67" fmla="*/ 571 h 600"/>
                <a:gd name="T68" fmla="*/ 254 w 510"/>
                <a:gd name="T69" fmla="*/ 589 h 600"/>
                <a:gd name="T70" fmla="*/ 199 w 510"/>
                <a:gd name="T71" fmla="*/ 598 h 600"/>
                <a:gd name="T72" fmla="*/ 165 w 510"/>
                <a:gd name="T73" fmla="*/ 587 h 600"/>
                <a:gd name="T74" fmla="*/ 131 w 510"/>
                <a:gd name="T75" fmla="*/ 567 h 600"/>
                <a:gd name="T76" fmla="*/ 110 w 510"/>
                <a:gd name="T77" fmla="*/ 577 h 600"/>
                <a:gd name="T78" fmla="*/ 95 w 510"/>
                <a:gd name="T79" fmla="*/ 592 h 600"/>
                <a:gd name="T80" fmla="*/ 68 w 510"/>
                <a:gd name="T81" fmla="*/ 571 h 600"/>
                <a:gd name="T82" fmla="*/ 39 w 510"/>
                <a:gd name="T83" fmla="*/ 544 h 600"/>
                <a:gd name="T84" fmla="*/ 27 w 510"/>
                <a:gd name="T85" fmla="*/ 506 h 600"/>
                <a:gd name="T86" fmla="*/ 20 w 510"/>
                <a:gd name="T87" fmla="*/ 486 h 600"/>
                <a:gd name="T88" fmla="*/ 45 w 510"/>
                <a:gd name="T89" fmla="*/ 459 h 600"/>
                <a:gd name="T90" fmla="*/ 60 w 510"/>
                <a:gd name="T91" fmla="*/ 426 h 600"/>
                <a:gd name="T92" fmla="*/ 63 w 510"/>
                <a:gd name="T93" fmla="*/ 400 h 600"/>
                <a:gd name="T94" fmla="*/ 22 w 510"/>
                <a:gd name="T95" fmla="*/ 364 h 600"/>
                <a:gd name="T96" fmla="*/ 0 w 510"/>
                <a:gd name="T97" fmla="*/ 340 h 600"/>
                <a:gd name="T98" fmla="*/ 33 w 510"/>
                <a:gd name="T99" fmla="*/ 323 h 600"/>
                <a:gd name="T100" fmla="*/ 50 w 510"/>
                <a:gd name="T101" fmla="*/ 305 h 600"/>
                <a:gd name="T102" fmla="*/ 79 w 510"/>
                <a:gd name="T103" fmla="*/ 286 h 600"/>
                <a:gd name="T104" fmla="*/ 90 w 510"/>
                <a:gd name="T105" fmla="*/ 267 h 600"/>
                <a:gd name="T106" fmla="*/ 124 w 510"/>
                <a:gd name="T107" fmla="*/ 248 h 600"/>
                <a:gd name="T108" fmla="*/ 154 w 510"/>
                <a:gd name="T109" fmla="*/ 243 h 600"/>
                <a:gd name="T110" fmla="*/ 199 w 510"/>
                <a:gd name="T111" fmla="*/ 248 h 600"/>
                <a:gd name="T112" fmla="*/ 239 w 510"/>
                <a:gd name="T113" fmla="*/ 233 h 600"/>
                <a:gd name="T114" fmla="*/ 244 w 510"/>
                <a:gd name="T115" fmla="*/ 222 h 600"/>
                <a:gd name="T116" fmla="*/ 264 w 510"/>
                <a:gd name="T117" fmla="*/ 217 h 600"/>
                <a:gd name="T118" fmla="*/ 271 w 510"/>
                <a:gd name="T119" fmla="*/ 172 h 600"/>
                <a:gd name="T120" fmla="*/ 264 w 510"/>
                <a:gd name="T121" fmla="*/ 142 h 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0"/>
                <a:gd name="T184" fmla="*/ 0 h 600"/>
                <a:gd name="T185" fmla="*/ 510 w 510"/>
                <a:gd name="T186" fmla="*/ 600 h 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0" h="600">
                  <a:moveTo>
                    <a:pt x="264" y="117"/>
                  </a:moveTo>
                  <a:lnTo>
                    <a:pt x="283" y="106"/>
                  </a:lnTo>
                  <a:lnTo>
                    <a:pt x="306" y="85"/>
                  </a:lnTo>
                  <a:lnTo>
                    <a:pt x="312" y="79"/>
                  </a:lnTo>
                  <a:lnTo>
                    <a:pt x="306" y="48"/>
                  </a:lnTo>
                  <a:lnTo>
                    <a:pt x="310" y="39"/>
                  </a:lnTo>
                  <a:lnTo>
                    <a:pt x="346" y="24"/>
                  </a:lnTo>
                  <a:lnTo>
                    <a:pt x="362" y="20"/>
                  </a:lnTo>
                  <a:lnTo>
                    <a:pt x="383" y="0"/>
                  </a:lnTo>
                  <a:lnTo>
                    <a:pt x="396" y="0"/>
                  </a:lnTo>
                  <a:lnTo>
                    <a:pt x="398" y="14"/>
                  </a:lnTo>
                  <a:lnTo>
                    <a:pt x="401" y="39"/>
                  </a:lnTo>
                  <a:lnTo>
                    <a:pt x="423" y="65"/>
                  </a:lnTo>
                  <a:lnTo>
                    <a:pt x="433" y="85"/>
                  </a:lnTo>
                  <a:lnTo>
                    <a:pt x="433" y="106"/>
                  </a:lnTo>
                  <a:lnTo>
                    <a:pt x="426" y="123"/>
                  </a:lnTo>
                  <a:lnTo>
                    <a:pt x="412" y="140"/>
                  </a:lnTo>
                  <a:lnTo>
                    <a:pt x="401" y="140"/>
                  </a:lnTo>
                  <a:lnTo>
                    <a:pt x="391" y="140"/>
                  </a:lnTo>
                  <a:lnTo>
                    <a:pt x="385" y="148"/>
                  </a:lnTo>
                  <a:lnTo>
                    <a:pt x="391" y="166"/>
                  </a:lnTo>
                  <a:lnTo>
                    <a:pt x="389" y="197"/>
                  </a:lnTo>
                  <a:lnTo>
                    <a:pt x="403" y="213"/>
                  </a:lnTo>
                  <a:lnTo>
                    <a:pt x="408" y="233"/>
                  </a:lnTo>
                  <a:lnTo>
                    <a:pt x="419" y="262"/>
                  </a:lnTo>
                  <a:lnTo>
                    <a:pt x="426" y="274"/>
                  </a:lnTo>
                  <a:lnTo>
                    <a:pt x="439" y="286"/>
                  </a:lnTo>
                  <a:lnTo>
                    <a:pt x="433" y="297"/>
                  </a:lnTo>
                  <a:lnTo>
                    <a:pt x="426" y="305"/>
                  </a:lnTo>
                  <a:lnTo>
                    <a:pt x="423" y="308"/>
                  </a:lnTo>
                  <a:lnTo>
                    <a:pt x="403" y="297"/>
                  </a:lnTo>
                  <a:lnTo>
                    <a:pt x="385" y="297"/>
                  </a:lnTo>
                  <a:lnTo>
                    <a:pt x="371" y="305"/>
                  </a:lnTo>
                  <a:lnTo>
                    <a:pt x="366" y="315"/>
                  </a:lnTo>
                  <a:lnTo>
                    <a:pt x="376" y="331"/>
                  </a:lnTo>
                  <a:lnTo>
                    <a:pt x="376" y="368"/>
                  </a:lnTo>
                  <a:lnTo>
                    <a:pt x="389" y="380"/>
                  </a:lnTo>
                  <a:lnTo>
                    <a:pt x="398" y="381"/>
                  </a:lnTo>
                  <a:lnTo>
                    <a:pt x="419" y="380"/>
                  </a:lnTo>
                  <a:lnTo>
                    <a:pt x="441" y="376"/>
                  </a:lnTo>
                  <a:lnTo>
                    <a:pt x="458" y="409"/>
                  </a:lnTo>
                  <a:lnTo>
                    <a:pt x="478" y="429"/>
                  </a:lnTo>
                  <a:lnTo>
                    <a:pt x="489" y="443"/>
                  </a:lnTo>
                  <a:lnTo>
                    <a:pt x="500" y="456"/>
                  </a:lnTo>
                  <a:lnTo>
                    <a:pt x="500" y="480"/>
                  </a:lnTo>
                  <a:lnTo>
                    <a:pt x="510" y="492"/>
                  </a:lnTo>
                  <a:lnTo>
                    <a:pt x="510" y="497"/>
                  </a:lnTo>
                  <a:lnTo>
                    <a:pt x="498" y="512"/>
                  </a:lnTo>
                  <a:lnTo>
                    <a:pt x="446" y="506"/>
                  </a:lnTo>
                  <a:lnTo>
                    <a:pt x="439" y="510"/>
                  </a:lnTo>
                  <a:lnTo>
                    <a:pt x="426" y="527"/>
                  </a:lnTo>
                  <a:lnTo>
                    <a:pt x="412" y="531"/>
                  </a:lnTo>
                  <a:lnTo>
                    <a:pt x="391" y="516"/>
                  </a:lnTo>
                  <a:lnTo>
                    <a:pt x="389" y="522"/>
                  </a:lnTo>
                  <a:lnTo>
                    <a:pt x="375" y="522"/>
                  </a:lnTo>
                  <a:lnTo>
                    <a:pt x="366" y="527"/>
                  </a:lnTo>
                  <a:lnTo>
                    <a:pt x="346" y="527"/>
                  </a:lnTo>
                  <a:lnTo>
                    <a:pt x="333" y="518"/>
                  </a:lnTo>
                  <a:lnTo>
                    <a:pt x="312" y="512"/>
                  </a:lnTo>
                  <a:lnTo>
                    <a:pt x="301" y="506"/>
                  </a:lnTo>
                  <a:lnTo>
                    <a:pt x="292" y="512"/>
                  </a:lnTo>
                  <a:lnTo>
                    <a:pt x="279" y="518"/>
                  </a:lnTo>
                  <a:lnTo>
                    <a:pt x="283" y="525"/>
                  </a:lnTo>
                  <a:lnTo>
                    <a:pt x="285" y="531"/>
                  </a:lnTo>
                  <a:lnTo>
                    <a:pt x="283" y="538"/>
                  </a:lnTo>
                  <a:lnTo>
                    <a:pt x="267" y="549"/>
                  </a:lnTo>
                  <a:lnTo>
                    <a:pt x="258" y="557"/>
                  </a:lnTo>
                  <a:lnTo>
                    <a:pt x="258" y="571"/>
                  </a:lnTo>
                  <a:lnTo>
                    <a:pt x="258" y="581"/>
                  </a:lnTo>
                  <a:lnTo>
                    <a:pt x="254" y="589"/>
                  </a:lnTo>
                  <a:lnTo>
                    <a:pt x="237" y="594"/>
                  </a:lnTo>
                  <a:lnTo>
                    <a:pt x="199" y="598"/>
                  </a:lnTo>
                  <a:lnTo>
                    <a:pt x="174" y="600"/>
                  </a:lnTo>
                  <a:lnTo>
                    <a:pt x="165" y="587"/>
                  </a:lnTo>
                  <a:lnTo>
                    <a:pt x="147" y="575"/>
                  </a:lnTo>
                  <a:lnTo>
                    <a:pt x="131" y="567"/>
                  </a:lnTo>
                  <a:lnTo>
                    <a:pt x="124" y="571"/>
                  </a:lnTo>
                  <a:lnTo>
                    <a:pt x="110" y="577"/>
                  </a:lnTo>
                  <a:lnTo>
                    <a:pt x="104" y="587"/>
                  </a:lnTo>
                  <a:lnTo>
                    <a:pt x="95" y="592"/>
                  </a:lnTo>
                  <a:lnTo>
                    <a:pt x="85" y="581"/>
                  </a:lnTo>
                  <a:lnTo>
                    <a:pt x="68" y="571"/>
                  </a:lnTo>
                  <a:lnTo>
                    <a:pt x="50" y="567"/>
                  </a:lnTo>
                  <a:lnTo>
                    <a:pt x="39" y="544"/>
                  </a:lnTo>
                  <a:lnTo>
                    <a:pt x="33" y="522"/>
                  </a:lnTo>
                  <a:lnTo>
                    <a:pt x="27" y="506"/>
                  </a:lnTo>
                  <a:lnTo>
                    <a:pt x="20" y="497"/>
                  </a:lnTo>
                  <a:lnTo>
                    <a:pt x="20" y="486"/>
                  </a:lnTo>
                  <a:lnTo>
                    <a:pt x="27" y="471"/>
                  </a:lnTo>
                  <a:lnTo>
                    <a:pt x="45" y="459"/>
                  </a:lnTo>
                  <a:lnTo>
                    <a:pt x="56" y="441"/>
                  </a:lnTo>
                  <a:lnTo>
                    <a:pt x="60" y="426"/>
                  </a:lnTo>
                  <a:lnTo>
                    <a:pt x="66" y="411"/>
                  </a:lnTo>
                  <a:lnTo>
                    <a:pt x="63" y="400"/>
                  </a:lnTo>
                  <a:lnTo>
                    <a:pt x="45" y="384"/>
                  </a:lnTo>
                  <a:lnTo>
                    <a:pt x="22" y="364"/>
                  </a:lnTo>
                  <a:lnTo>
                    <a:pt x="6" y="353"/>
                  </a:lnTo>
                  <a:lnTo>
                    <a:pt x="0" y="340"/>
                  </a:lnTo>
                  <a:lnTo>
                    <a:pt x="4" y="331"/>
                  </a:lnTo>
                  <a:lnTo>
                    <a:pt x="33" y="323"/>
                  </a:lnTo>
                  <a:lnTo>
                    <a:pt x="50" y="323"/>
                  </a:lnTo>
                  <a:lnTo>
                    <a:pt x="50" y="305"/>
                  </a:lnTo>
                  <a:lnTo>
                    <a:pt x="60" y="297"/>
                  </a:lnTo>
                  <a:lnTo>
                    <a:pt x="79" y="286"/>
                  </a:lnTo>
                  <a:lnTo>
                    <a:pt x="83" y="278"/>
                  </a:lnTo>
                  <a:lnTo>
                    <a:pt x="90" y="267"/>
                  </a:lnTo>
                  <a:lnTo>
                    <a:pt x="104" y="252"/>
                  </a:lnTo>
                  <a:lnTo>
                    <a:pt x="124" y="248"/>
                  </a:lnTo>
                  <a:lnTo>
                    <a:pt x="131" y="243"/>
                  </a:lnTo>
                  <a:lnTo>
                    <a:pt x="154" y="243"/>
                  </a:lnTo>
                  <a:lnTo>
                    <a:pt x="170" y="243"/>
                  </a:lnTo>
                  <a:lnTo>
                    <a:pt x="199" y="248"/>
                  </a:lnTo>
                  <a:lnTo>
                    <a:pt x="220" y="241"/>
                  </a:lnTo>
                  <a:lnTo>
                    <a:pt x="239" y="233"/>
                  </a:lnTo>
                  <a:lnTo>
                    <a:pt x="247" y="233"/>
                  </a:lnTo>
                  <a:lnTo>
                    <a:pt x="244" y="222"/>
                  </a:lnTo>
                  <a:lnTo>
                    <a:pt x="254" y="211"/>
                  </a:lnTo>
                  <a:lnTo>
                    <a:pt x="264" y="217"/>
                  </a:lnTo>
                  <a:lnTo>
                    <a:pt x="276" y="211"/>
                  </a:lnTo>
                  <a:lnTo>
                    <a:pt x="271" y="172"/>
                  </a:lnTo>
                  <a:lnTo>
                    <a:pt x="264" y="168"/>
                  </a:lnTo>
                  <a:lnTo>
                    <a:pt x="264" y="142"/>
                  </a:lnTo>
                </a:path>
              </a:pathLst>
            </a:custGeom>
            <a:solidFill>
              <a:srgbClr val="00AEF0"/>
            </a:solidFill>
            <a:ln w="3175" cap="rnd"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7" name="Freeform 220"/>
            <p:cNvSpPr>
              <a:spLocks/>
            </p:cNvSpPr>
            <p:nvPr/>
          </p:nvSpPr>
          <p:spPr bwMode="auto">
            <a:xfrm>
              <a:off x="2838355" y="4153998"/>
              <a:ext cx="696590" cy="383348"/>
            </a:xfrm>
            <a:custGeom>
              <a:avLst/>
              <a:gdLst>
                <a:gd name="T0" fmla="*/ 2147483647 w 706"/>
                <a:gd name="T1" fmla="*/ 2147483647 h 381"/>
                <a:gd name="T2" fmla="*/ 2147483647 w 706"/>
                <a:gd name="T3" fmla="*/ 2147483647 h 381"/>
                <a:gd name="T4" fmla="*/ 2147483647 w 706"/>
                <a:gd name="T5" fmla="*/ 2147483647 h 381"/>
                <a:gd name="T6" fmla="*/ 2147483647 w 706"/>
                <a:gd name="T7" fmla="*/ 2147483647 h 381"/>
                <a:gd name="T8" fmla="*/ 2147483647 w 706"/>
                <a:gd name="T9" fmla="*/ 2147483647 h 381"/>
                <a:gd name="T10" fmla="*/ 2147483647 w 706"/>
                <a:gd name="T11" fmla="*/ 2147483647 h 381"/>
                <a:gd name="T12" fmla="*/ 2147483647 w 706"/>
                <a:gd name="T13" fmla="*/ 2147483647 h 381"/>
                <a:gd name="T14" fmla="*/ 2147483647 w 706"/>
                <a:gd name="T15" fmla="*/ 2147483647 h 381"/>
                <a:gd name="T16" fmla="*/ 2147483647 w 706"/>
                <a:gd name="T17" fmla="*/ 2147483647 h 381"/>
                <a:gd name="T18" fmla="*/ 2147483647 w 706"/>
                <a:gd name="T19" fmla="*/ 2147483647 h 381"/>
                <a:gd name="T20" fmla="*/ 2147483647 w 706"/>
                <a:gd name="T21" fmla="*/ 2147483647 h 381"/>
                <a:gd name="T22" fmla="*/ 2147483647 w 706"/>
                <a:gd name="T23" fmla="*/ 2147483647 h 381"/>
                <a:gd name="T24" fmla="*/ 2147483647 w 706"/>
                <a:gd name="T25" fmla="*/ 2147483647 h 381"/>
                <a:gd name="T26" fmla="*/ 2147483647 w 706"/>
                <a:gd name="T27" fmla="*/ 2147483647 h 381"/>
                <a:gd name="T28" fmla="*/ 2147483647 w 706"/>
                <a:gd name="T29" fmla="*/ 2147483647 h 381"/>
                <a:gd name="T30" fmla="*/ 2147483647 w 706"/>
                <a:gd name="T31" fmla="*/ 2147483647 h 381"/>
                <a:gd name="T32" fmla="*/ 2147483647 w 706"/>
                <a:gd name="T33" fmla="*/ 2147483647 h 381"/>
                <a:gd name="T34" fmla="*/ 2147483647 w 706"/>
                <a:gd name="T35" fmla="*/ 2147483647 h 381"/>
                <a:gd name="T36" fmla="*/ 2147483647 w 706"/>
                <a:gd name="T37" fmla="*/ 2147483647 h 381"/>
                <a:gd name="T38" fmla="*/ 2147483647 w 706"/>
                <a:gd name="T39" fmla="*/ 2147483647 h 381"/>
                <a:gd name="T40" fmla="*/ 2147483647 w 706"/>
                <a:gd name="T41" fmla="*/ 2147483647 h 381"/>
                <a:gd name="T42" fmla="*/ 2147483647 w 706"/>
                <a:gd name="T43" fmla="*/ 0 h 381"/>
                <a:gd name="T44" fmla="*/ 2147483647 w 706"/>
                <a:gd name="T45" fmla="*/ 2147483647 h 381"/>
                <a:gd name="T46" fmla="*/ 2147483647 w 706"/>
                <a:gd name="T47" fmla="*/ 2147483647 h 381"/>
                <a:gd name="T48" fmla="*/ 2147483647 w 706"/>
                <a:gd name="T49" fmla="*/ 2147483647 h 381"/>
                <a:gd name="T50" fmla="*/ 2147483647 w 706"/>
                <a:gd name="T51" fmla="*/ 2147483647 h 381"/>
                <a:gd name="T52" fmla="*/ 2147483647 w 706"/>
                <a:gd name="T53" fmla="*/ 2147483647 h 381"/>
                <a:gd name="T54" fmla="*/ 2147483647 w 706"/>
                <a:gd name="T55" fmla="*/ 2147483647 h 381"/>
                <a:gd name="T56" fmla="*/ 2147483647 w 706"/>
                <a:gd name="T57" fmla="*/ 2147483647 h 381"/>
                <a:gd name="T58" fmla="*/ 2147483647 w 706"/>
                <a:gd name="T59" fmla="*/ 2147483647 h 381"/>
                <a:gd name="T60" fmla="*/ 2147483647 w 706"/>
                <a:gd name="T61" fmla="*/ 2147483647 h 381"/>
                <a:gd name="T62" fmla="*/ 2147483647 w 706"/>
                <a:gd name="T63" fmla="*/ 2147483647 h 381"/>
                <a:gd name="T64" fmla="*/ 2147483647 w 706"/>
                <a:gd name="T65" fmla="*/ 2147483647 h 381"/>
                <a:gd name="T66" fmla="*/ 2147483647 w 706"/>
                <a:gd name="T67" fmla="*/ 2147483647 h 381"/>
                <a:gd name="T68" fmla="*/ 2147483647 w 706"/>
                <a:gd name="T69" fmla="*/ 2147483647 h 381"/>
                <a:gd name="T70" fmla="*/ 2147483647 w 706"/>
                <a:gd name="T71" fmla="*/ 2147483647 h 381"/>
                <a:gd name="T72" fmla="*/ 2147483647 w 706"/>
                <a:gd name="T73" fmla="*/ 2147483647 h 381"/>
                <a:gd name="T74" fmla="*/ 2147483647 w 706"/>
                <a:gd name="T75" fmla="*/ 2147483647 h 381"/>
                <a:gd name="T76" fmla="*/ 2147483647 w 706"/>
                <a:gd name="T77" fmla="*/ 2147483647 h 381"/>
                <a:gd name="T78" fmla="*/ 2147483647 w 706"/>
                <a:gd name="T79" fmla="*/ 2147483647 h 381"/>
                <a:gd name="T80" fmla="*/ 2147483647 w 706"/>
                <a:gd name="T81" fmla="*/ 2147483647 h 381"/>
                <a:gd name="T82" fmla="*/ 2147483647 w 706"/>
                <a:gd name="T83" fmla="*/ 2147483647 h 381"/>
                <a:gd name="T84" fmla="*/ 2147483647 w 706"/>
                <a:gd name="T85" fmla="*/ 2147483647 h 381"/>
                <a:gd name="T86" fmla="*/ 2147483647 w 706"/>
                <a:gd name="T87" fmla="*/ 2147483647 h 381"/>
                <a:gd name="T88" fmla="*/ 2147483647 w 706"/>
                <a:gd name="T89" fmla="*/ 2147483647 h 381"/>
                <a:gd name="T90" fmla="*/ 2147483647 w 706"/>
                <a:gd name="T91" fmla="*/ 2147483647 h 381"/>
                <a:gd name="T92" fmla="*/ 2147483647 w 706"/>
                <a:gd name="T93" fmla="*/ 2147483647 h 381"/>
                <a:gd name="T94" fmla="*/ 2147483647 w 706"/>
                <a:gd name="T95" fmla="*/ 2147483647 h 381"/>
                <a:gd name="T96" fmla="*/ 2147483647 w 706"/>
                <a:gd name="T97" fmla="*/ 2147483647 h 381"/>
                <a:gd name="T98" fmla="*/ 2147483647 w 706"/>
                <a:gd name="T99" fmla="*/ 2147483647 h 381"/>
                <a:gd name="T100" fmla="*/ 2147483647 w 706"/>
                <a:gd name="T101" fmla="*/ 2147483647 h 381"/>
                <a:gd name="T102" fmla="*/ 2147483647 w 706"/>
                <a:gd name="T103" fmla="*/ 2147483647 h 381"/>
                <a:gd name="T104" fmla="*/ 2147483647 w 706"/>
                <a:gd name="T105" fmla="*/ 214748364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6"/>
                <a:gd name="T160" fmla="*/ 0 h 381"/>
                <a:gd name="T161" fmla="*/ 706 w 706"/>
                <a:gd name="T162" fmla="*/ 381 h 3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6" h="381">
                  <a:moveTo>
                    <a:pt x="699" y="329"/>
                  </a:moveTo>
                  <a:lnTo>
                    <a:pt x="677" y="313"/>
                  </a:lnTo>
                  <a:lnTo>
                    <a:pt x="666" y="299"/>
                  </a:lnTo>
                  <a:lnTo>
                    <a:pt x="654" y="267"/>
                  </a:lnTo>
                  <a:lnTo>
                    <a:pt x="647" y="254"/>
                  </a:lnTo>
                  <a:lnTo>
                    <a:pt x="631" y="230"/>
                  </a:lnTo>
                  <a:lnTo>
                    <a:pt x="620" y="218"/>
                  </a:lnTo>
                  <a:lnTo>
                    <a:pt x="620" y="205"/>
                  </a:lnTo>
                  <a:lnTo>
                    <a:pt x="634" y="193"/>
                  </a:lnTo>
                  <a:lnTo>
                    <a:pt x="631" y="173"/>
                  </a:lnTo>
                  <a:lnTo>
                    <a:pt x="631" y="151"/>
                  </a:lnTo>
                  <a:lnTo>
                    <a:pt x="629" y="136"/>
                  </a:lnTo>
                  <a:lnTo>
                    <a:pt x="636" y="124"/>
                  </a:lnTo>
                  <a:lnTo>
                    <a:pt x="629" y="112"/>
                  </a:lnTo>
                  <a:lnTo>
                    <a:pt x="609" y="89"/>
                  </a:lnTo>
                  <a:lnTo>
                    <a:pt x="593" y="85"/>
                  </a:lnTo>
                  <a:lnTo>
                    <a:pt x="572" y="78"/>
                  </a:lnTo>
                  <a:lnTo>
                    <a:pt x="557" y="85"/>
                  </a:lnTo>
                  <a:lnTo>
                    <a:pt x="547" y="95"/>
                  </a:lnTo>
                  <a:lnTo>
                    <a:pt x="534" y="97"/>
                  </a:lnTo>
                  <a:lnTo>
                    <a:pt x="520" y="91"/>
                  </a:lnTo>
                  <a:lnTo>
                    <a:pt x="482" y="91"/>
                  </a:lnTo>
                  <a:lnTo>
                    <a:pt x="460" y="83"/>
                  </a:lnTo>
                  <a:lnTo>
                    <a:pt x="443" y="78"/>
                  </a:lnTo>
                  <a:lnTo>
                    <a:pt x="428" y="65"/>
                  </a:lnTo>
                  <a:lnTo>
                    <a:pt x="412" y="73"/>
                  </a:lnTo>
                  <a:lnTo>
                    <a:pt x="385" y="73"/>
                  </a:lnTo>
                  <a:lnTo>
                    <a:pt x="349" y="78"/>
                  </a:lnTo>
                  <a:lnTo>
                    <a:pt x="331" y="73"/>
                  </a:lnTo>
                  <a:lnTo>
                    <a:pt x="310" y="55"/>
                  </a:lnTo>
                  <a:lnTo>
                    <a:pt x="297" y="65"/>
                  </a:lnTo>
                  <a:lnTo>
                    <a:pt x="285" y="67"/>
                  </a:lnTo>
                  <a:lnTo>
                    <a:pt x="267" y="59"/>
                  </a:lnTo>
                  <a:lnTo>
                    <a:pt x="260" y="53"/>
                  </a:lnTo>
                  <a:lnTo>
                    <a:pt x="239" y="55"/>
                  </a:lnTo>
                  <a:lnTo>
                    <a:pt x="220" y="53"/>
                  </a:lnTo>
                  <a:lnTo>
                    <a:pt x="206" y="44"/>
                  </a:lnTo>
                  <a:lnTo>
                    <a:pt x="179" y="26"/>
                  </a:lnTo>
                  <a:lnTo>
                    <a:pt x="154" y="8"/>
                  </a:lnTo>
                  <a:lnTo>
                    <a:pt x="140" y="10"/>
                  </a:lnTo>
                  <a:lnTo>
                    <a:pt x="120" y="16"/>
                  </a:lnTo>
                  <a:lnTo>
                    <a:pt x="106" y="8"/>
                  </a:lnTo>
                  <a:lnTo>
                    <a:pt x="91" y="0"/>
                  </a:lnTo>
                  <a:lnTo>
                    <a:pt x="77" y="0"/>
                  </a:lnTo>
                  <a:lnTo>
                    <a:pt x="64" y="8"/>
                  </a:lnTo>
                  <a:lnTo>
                    <a:pt x="60" y="14"/>
                  </a:lnTo>
                  <a:lnTo>
                    <a:pt x="60" y="41"/>
                  </a:lnTo>
                  <a:lnTo>
                    <a:pt x="52" y="67"/>
                  </a:lnTo>
                  <a:lnTo>
                    <a:pt x="45" y="85"/>
                  </a:lnTo>
                  <a:lnTo>
                    <a:pt x="37" y="97"/>
                  </a:lnTo>
                  <a:lnTo>
                    <a:pt x="27" y="116"/>
                  </a:lnTo>
                  <a:lnTo>
                    <a:pt x="12" y="126"/>
                  </a:lnTo>
                  <a:lnTo>
                    <a:pt x="0" y="136"/>
                  </a:lnTo>
                  <a:lnTo>
                    <a:pt x="16" y="147"/>
                  </a:lnTo>
                  <a:lnTo>
                    <a:pt x="33" y="151"/>
                  </a:lnTo>
                  <a:lnTo>
                    <a:pt x="52" y="155"/>
                  </a:lnTo>
                  <a:lnTo>
                    <a:pt x="50" y="177"/>
                  </a:lnTo>
                  <a:lnTo>
                    <a:pt x="70" y="187"/>
                  </a:lnTo>
                  <a:lnTo>
                    <a:pt x="97" y="196"/>
                  </a:lnTo>
                  <a:lnTo>
                    <a:pt x="104" y="199"/>
                  </a:lnTo>
                  <a:lnTo>
                    <a:pt x="106" y="211"/>
                  </a:lnTo>
                  <a:lnTo>
                    <a:pt x="108" y="236"/>
                  </a:lnTo>
                  <a:lnTo>
                    <a:pt x="112" y="248"/>
                  </a:lnTo>
                  <a:lnTo>
                    <a:pt x="127" y="254"/>
                  </a:lnTo>
                  <a:lnTo>
                    <a:pt x="141" y="252"/>
                  </a:lnTo>
                  <a:lnTo>
                    <a:pt x="145" y="240"/>
                  </a:lnTo>
                  <a:lnTo>
                    <a:pt x="145" y="228"/>
                  </a:lnTo>
                  <a:lnTo>
                    <a:pt x="162" y="216"/>
                  </a:lnTo>
                  <a:lnTo>
                    <a:pt x="168" y="211"/>
                  </a:lnTo>
                  <a:lnTo>
                    <a:pt x="174" y="218"/>
                  </a:lnTo>
                  <a:lnTo>
                    <a:pt x="192" y="230"/>
                  </a:lnTo>
                  <a:lnTo>
                    <a:pt x="214" y="237"/>
                  </a:lnTo>
                  <a:lnTo>
                    <a:pt x="245" y="242"/>
                  </a:lnTo>
                  <a:lnTo>
                    <a:pt x="267" y="246"/>
                  </a:lnTo>
                  <a:lnTo>
                    <a:pt x="297" y="258"/>
                  </a:lnTo>
                  <a:lnTo>
                    <a:pt x="314" y="269"/>
                  </a:lnTo>
                  <a:lnTo>
                    <a:pt x="333" y="287"/>
                  </a:lnTo>
                  <a:lnTo>
                    <a:pt x="343" y="291"/>
                  </a:lnTo>
                  <a:lnTo>
                    <a:pt x="371" y="291"/>
                  </a:lnTo>
                  <a:lnTo>
                    <a:pt x="385" y="291"/>
                  </a:lnTo>
                  <a:lnTo>
                    <a:pt x="403" y="305"/>
                  </a:lnTo>
                  <a:lnTo>
                    <a:pt x="418" y="309"/>
                  </a:lnTo>
                  <a:lnTo>
                    <a:pt x="439" y="305"/>
                  </a:lnTo>
                  <a:lnTo>
                    <a:pt x="451" y="309"/>
                  </a:lnTo>
                  <a:lnTo>
                    <a:pt x="462" y="309"/>
                  </a:lnTo>
                  <a:lnTo>
                    <a:pt x="485" y="309"/>
                  </a:lnTo>
                  <a:lnTo>
                    <a:pt x="491" y="303"/>
                  </a:lnTo>
                  <a:lnTo>
                    <a:pt x="507" y="313"/>
                  </a:lnTo>
                  <a:lnTo>
                    <a:pt x="507" y="325"/>
                  </a:lnTo>
                  <a:lnTo>
                    <a:pt x="507" y="344"/>
                  </a:lnTo>
                  <a:lnTo>
                    <a:pt x="518" y="349"/>
                  </a:lnTo>
                  <a:lnTo>
                    <a:pt x="541" y="353"/>
                  </a:lnTo>
                  <a:lnTo>
                    <a:pt x="553" y="364"/>
                  </a:lnTo>
                  <a:lnTo>
                    <a:pt x="564" y="374"/>
                  </a:lnTo>
                  <a:lnTo>
                    <a:pt x="575" y="381"/>
                  </a:lnTo>
                  <a:lnTo>
                    <a:pt x="587" y="374"/>
                  </a:lnTo>
                  <a:lnTo>
                    <a:pt x="591" y="358"/>
                  </a:lnTo>
                  <a:lnTo>
                    <a:pt x="595" y="347"/>
                  </a:lnTo>
                  <a:lnTo>
                    <a:pt x="611" y="351"/>
                  </a:lnTo>
                  <a:lnTo>
                    <a:pt x="631" y="347"/>
                  </a:lnTo>
                  <a:lnTo>
                    <a:pt x="643" y="347"/>
                  </a:lnTo>
                  <a:lnTo>
                    <a:pt x="663" y="358"/>
                  </a:lnTo>
                  <a:lnTo>
                    <a:pt x="677" y="368"/>
                  </a:lnTo>
                  <a:lnTo>
                    <a:pt x="686" y="368"/>
                  </a:lnTo>
                  <a:lnTo>
                    <a:pt x="699" y="356"/>
                  </a:lnTo>
                  <a:lnTo>
                    <a:pt x="706" y="347"/>
                  </a:lnTo>
                  <a:lnTo>
                    <a:pt x="699" y="329"/>
                  </a:lnTo>
                  <a:close/>
                </a:path>
              </a:pathLst>
            </a:custGeom>
            <a:solidFill>
              <a:srgbClr val="00AEF0"/>
            </a:solidFill>
            <a:ln w="3175"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sp>
          <p:nvSpPr>
            <p:cNvPr id="88" name="Freeform 192"/>
            <p:cNvSpPr>
              <a:spLocks/>
            </p:cNvSpPr>
            <p:nvPr/>
          </p:nvSpPr>
          <p:spPr bwMode="auto">
            <a:xfrm>
              <a:off x="3960780" y="5059606"/>
              <a:ext cx="759737" cy="571500"/>
            </a:xfrm>
            <a:custGeom>
              <a:avLst/>
              <a:gdLst>
                <a:gd name="T0" fmla="*/ 2147483647 w 770"/>
                <a:gd name="T1" fmla="*/ 2147483647 h 568"/>
                <a:gd name="T2" fmla="*/ 2147483647 w 770"/>
                <a:gd name="T3" fmla="*/ 2147483647 h 568"/>
                <a:gd name="T4" fmla="*/ 2147483647 w 770"/>
                <a:gd name="T5" fmla="*/ 2147483647 h 568"/>
                <a:gd name="T6" fmla="*/ 2147483647 w 770"/>
                <a:gd name="T7" fmla="*/ 2147483647 h 568"/>
                <a:gd name="T8" fmla="*/ 2147483647 w 770"/>
                <a:gd name="T9" fmla="*/ 2147483647 h 568"/>
                <a:gd name="T10" fmla="*/ 2147483647 w 770"/>
                <a:gd name="T11" fmla="*/ 2147483647 h 568"/>
                <a:gd name="T12" fmla="*/ 2147483647 w 770"/>
                <a:gd name="T13" fmla="*/ 2147483647 h 568"/>
                <a:gd name="T14" fmla="*/ 2147483647 w 770"/>
                <a:gd name="T15" fmla="*/ 2147483647 h 568"/>
                <a:gd name="T16" fmla="*/ 2147483647 w 770"/>
                <a:gd name="T17" fmla="*/ 2147483647 h 568"/>
                <a:gd name="T18" fmla="*/ 2147483647 w 770"/>
                <a:gd name="T19" fmla="*/ 2147483647 h 568"/>
                <a:gd name="T20" fmla="*/ 2147483647 w 770"/>
                <a:gd name="T21" fmla="*/ 2147483647 h 568"/>
                <a:gd name="T22" fmla="*/ 2147483647 w 770"/>
                <a:gd name="T23" fmla="*/ 2147483647 h 568"/>
                <a:gd name="T24" fmla="*/ 2147483647 w 770"/>
                <a:gd name="T25" fmla="*/ 2147483647 h 568"/>
                <a:gd name="T26" fmla="*/ 2147483647 w 770"/>
                <a:gd name="T27" fmla="*/ 2147483647 h 568"/>
                <a:gd name="T28" fmla="*/ 2147483647 w 770"/>
                <a:gd name="T29" fmla="*/ 2147483647 h 568"/>
                <a:gd name="T30" fmla="*/ 2147483647 w 770"/>
                <a:gd name="T31" fmla="*/ 2147483647 h 568"/>
                <a:gd name="T32" fmla="*/ 2147483647 w 770"/>
                <a:gd name="T33" fmla="*/ 2147483647 h 568"/>
                <a:gd name="T34" fmla="*/ 2147483647 w 770"/>
                <a:gd name="T35" fmla="*/ 2147483647 h 568"/>
                <a:gd name="T36" fmla="*/ 2147483647 w 770"/>
                <a:gd name="T37" fmla="*/ 2147483647 h 568"/>
                <a:gd name="T38" fmla="*/ 2147483647 w 770"/>
                <a:gd name="T39" fmla="*/ 2147483647 h 568"/>
                <a:gd name="T40" fmla="*/ 2147483647 w 770"/>
                <a:gd name="T41" fmla="*/ 2147483647 h 568"/>
                <a:gd name="T42" fmla="*/ 2147483647 w 770"/>
                <a:gd name="T43" fmla="*/ 2147483647 h 568"/>
                <a:gd name="T44" fmla="*/ 2147483647 w 770"/>
                <a:gd name="T45" fmla="*/ 2147483647 h 568"/>
                <a:gd name="T46" fmla="*/ 2147483647 w 770"/>
                <a:gd name="T47" fmla="*/ 2147483647 h 568"/>
                <a:gd name="T48" fmla="*/ 2147483647 w 770"/>
                <a:gd name="T49" fmla="*/ 2147483647 h 568"/>
                <a:gd name="T50" fmla="*/ 2147483647 w 770"/>
                <a:gd name="T51" fmla="*/ 2147483647 h 568"/>
                <a:gd name="T52" fmla="*/ 2147483647 w 770"/>
                <a:gd name="T53" fmla="*/ 2147483647 h 568"/>
                <a:gd name="T54" fmla="*/ 2147483647 w 770"/>
                <a:gd name="T55" fmla="*/ 2147483647 h 568"/>
                <a:gd name="T56" fmla="*/ 2147483647 w 770"/>
                <a:gd name="T57" fmla="*/ 2147483647 h 568"/>
                <a:gd name="T58" fmla="*/ 2147483647 w 770"/>
                <a:gd name="T59" fmla="*/ 2147483647 h 568"/>
                <a:gd name="T60" fmla="*/ 2147483647 w 770"/>
                <a:gd name="T61" fmla="*/ 2147483647 h 568"/>
                <a:gd name="T62" fmla="*/ 2147483647 w 770"/>
                <a:gd name="T63" fmla="*/ 2147483647 h 568"/>
                <a:gd name="T64" fmla="*/ 2147483647 w 770"/>
                <a:gd name="T65" fmla="*/ 2147483647 h 568"/>
                <a:gd name="T66" fmla="*/ 2147483647 w 770"/>
                <a:gd name="T67" fmla="*/ 2147483647 h 568"/>
                <a:gd name="T68" fmla="*/ 2147483647 w 770"/>
                <a:gd name="T69" fmla="*/ 2147483647 h 568"/>
                <a:gd name="T70" fmla="*/ 2147483647 w 770"/>
                <a:gd name="T71" fmla="*/ 2147483647 h 568"/>
                <a:gd name="T72" fmla="*/ 2147483647 w 770"/>
                <a:gd name="T73" fmla="*/ 2147483647 h 568"/>
                <a:gd name="T74" fmla="*/ 2147483647 w 770"/>
                <a:gd name="T75" fmla="*/ 2147483647 h 568"/>
                <a:gd name="T76" fmla="*/ 2147483647 w 770"/>
                <a:gd name="T77" fmla="*/ 2147483647 h 568"/>
                <a:gd name="T78" fmla="*/ 2147483647 w 770"/>
                <a:gd name="T79" fmla="*/ 2147483647 h 568"/>
                <a:gd name="T80" fmla="*/ 2147483647 w 770"/>
                <a:gd name="T81" fmla="*/ 2147483647 h 568"/>
                <a:gd name="T82" fmla="*/ 2147483647 w 770"/>
                <a:gd name="T83" fmla="*/ 2147483647 h 568"/>
                <a:gd name="T84" fmla="*/ 2147483647 w 770"/>
                <a:gd name="T85" fmla="*/ 2147483647 h 568"/>
                <a:gd name="T86" fmla="*/ 2147483647 w 770"/>
                <a:gd name="T87" fmla="*/ 2147483647 h 568"/>
                <a:gd name="T88" fmla="*/ 2147483647 w 770"/>
                <a:gd name="T89" fmla="*/ 2147483647 h 568"/>
                <a:gd name="T90" fmla="*/ 2147483647 w 770"/>
                <a:gd name="T91" fmla="*/ 0 h 568"/>
                <a:gd name="T92" fmla="*/ 2147483647 w 770"/>
                <a:gd name="T93" fmla="*/ 2147483647 h 568"/>
                <a:gd name="T94" fmla="*/ 2147483647 w 770"/>
                <a:gd name="T95" fmla="*/ 2147483647 h 568"/>
                <a:gd name="T96" fmla="*/ 2147483647 w 770"/>
                <a:gd name="T97" fmla="*/ 0 h 568"/>
                <a:gd name="T98" fmla="*/ 2147483647 w 770"/>
                <a:gd name="T99" fmla="*/ 2147483647 h 5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0"/>
                <a:gd name="T151" fmla="*/ 0 h 568"/>
                <a:gd name="T152" fmla="*/ 770 w 770"/>
                <a:gd name="T153" fmla="*/ 568 h 5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0" h="568">
                  <a:moveTo>
                    <a:pt x="45" y="19"/>
                  </a:moveTo>
                  <a:lnTo>
                    <a:pt x="54" y="44"/>
                  </a:lnTo>
                  <a:lnTo>
                    <a:pt x="54" y="73"/>
                  </a:lnTo>
                  <a:lnTo>
                    <a:pt x="39" y="90"/>
                  </a:lnTo>
                  <a:lnTo>
                    <a:pt x="27" y="86"/>
                  </a:lnTo>
                  <a:lnTo>
                    <a:pt x="7" y="86"/>
                  </a:lnTo>
                  <a:lnTo>
                    <a:pt x="0" y="101"/>
                  </a:lnTo>
                  <a:lnTo>
                    <a:pt x="7" y="111"/>
                  </a:lnTo>
                  <a:lnTo>
                    <a:pt x="20" y="111"/>
                  </a:lnTo>
                  <a:lnTo>
                    <a:pt x="27" y="118"/>
                  </a:lnTo>
                  <a:lnTo>
                    <a:pt x="27" y="136"/>
                  </a:lnTo>
                  <a:lnTo>
                    <a:pt x="60" y="172"/>
                  </a:lnTo>
                  <a:lnTo>
                    <a:pt x="73" y="167"/>
                  </a:lnTo>
                  <a:lnTo>
                    <a:pt x="87" y="163"/>
                  </a:lnTo>
                  <a:lnTo>
                    <a:pt x="102" y="169"/>
                  </a:lnTo>
                  <a:lnTo>
                    <a:pt x="100" y="201"/>
                  </a:lnTo>
                  <a:lnTo>
                    <a:pt x="114" y="211"/>
                  </a:lnTo>
                  <a:lnTo>
                    <a:pt x="131" y="217"/>
                  </a:lnTo>
                  <a:lnTo>
                    <a:pt x="141" y="211"/>
                  </a:lnTo>
                  <a:lnTo>
                    <a:pt x="156" y="225"/>
                  </a:lnTo>
                  <a:lnTo>
                    <a:pt x="170" y="219"/>
                  </a:lnTo>
                  <a:lnTo>
                    <a:pt x="181" y="225"/>
                  </a:lnTo>
                  <a:lnTo>
                    <a:pt x="193" y="225"/>
                  </a:lnTo>
                  <a:lnTo>
                    <a:pt x="214" y="211"/>
                  </a:lnTo>
                  <a:lnTo>
                    <a:pt x="227" y="217"/>
                  </a:lnTo>
                  <a:lnTo>
                    <a:pt x="235" y="238"/>
                  </a:lnTo>
                  <a:lnTo>
                    <a:pt x="254" y="264"/>
                  </a:lnTo>
                  <a:lnTo>
                    <a:pt x="268" y="268"/>
                  </a:lnTo>
                  <a:lnTo>
                    <a:pt x="290" y="270"/>
                  </a:lnTo>
                  <a:lnTo>
                    <a:pt x="295" y="276"/>
                  </a:lnTo>
                  <a:lnTo>
                    <a:pt x="304" y="298"/>
                  </a:lnTo>
                  <a:lnTo>
                    <a:pt x="304" y="309"/>
                  </a:lnTo>
                  <a:lnTo>
                    <a:pt x="310" y="319"/>
                  </a:lnTo>
                  <a:lnTo>
                    <a:pt x="327" y="315"/>
                  </a:lnTo>
                  <a:lnTo>
                    <a:pt x="345" y="313"/>
                  </a:lnTo>
                  <a:lnTo>
                    <a:pt x="362" y="309"/>
                  </a:lnTo>
                  <a:lnTo>
                    <a:pt x="379" y="315"/>
                  </a:lnTo>
                  <a:lnTo>
                    <a:pt x="381" y="335"/>
                  </a:lnTo>
                  <a:lnTo>
                    <a:pt x="394" y="358"/>
                  </a:lnTo>
                  <a:lnTo>
                    <a:pt x="401" y="374"/>
                  </a:lnTo>
                  <a:lnTo>
                    <a:pt x="408" y="382"/>
                  </a:lnTo>
                  <a:lnTo>
                    <a:pt x="417" y="395"/>
                  </a:lnTo>
                  <a:lnTo>
                    <a:pt x="422" y="401"/>
                  </a:lnTo>
                  <a:lnTo>
                    <a:pt x="437" y="407"/>
                  </a:lnTo>
                  <a:lnTo>
                    <a:pt x="485" y="405"/>
                  </a:lnTo>
                  <a:lnTo>
                    <a:pt x="514" y="419"/>
                  </a:lnTo>
                  <a:lnTo>
                    <a:pt x="550" y="440"/>
                  </a:lnTo>
                  <a:lnTo>
                    <a:pt x="568" y="444"/>
                  </a:lnTo>
                  <a:lnTo>
                    <a:pt x="605" y="440"/>
                  </a:lnTo>
                  <a:lnTo>
                    <a:pt x="632" y="446"/>
                  </a:lnTo>
                  <a:lnTo>
                    <a:pt x="645" y="461"/>
                  </a:lnTo>
                  <a:lnTo>
                    <a:pt x="652" y="476"/>
                  </a:lnTo>
                  <a:lnTo>
                    <a:pt x="666" y="500"/>
                  </a:lnTo>
                  <a:lnTo>
                    <a:pt x="662" y="527"/>
                  </a:lnTo>
                  <a:lnTo>
                    <a:pt x="662" y="539"/>
                  </a:lnTo>
                  <a:lnTo>
                    <a:pt x="679" y="545"/>
                  </a:lnTo>
                  <a:lnTo>
                    <a:pt x="702" y="562"/>
                  </a:lnTo>
                  <a:lnTo>
                    <a:pt x="722" y="568"/>
                  </a:lnTo>
                  <a:lnTo>
                    <a:pt x="747" y="562"/>
                  </a:lnTo>
                  <a:lnTo>
                    <a:pt x="743" y="534"/>
                  </a:lnTo>
                  <a:lnTo>
                    <a:pt x="756" y="491"/>
                  </a:lnTo>
                  <a:lnTo>
                    <a:pt x="770" y="478"/>
                  </a:lnTo>
                  <a:lnTo>
                    <a:pt x="766" y="455"/>
                  </a:lnTo>
                  <a:lnTo>
                    <a:pt x="756" y="440"/>
                  </a:lnTo>
                  <a:lnTo>
                    <a:pt x="743" y="439"/>
                  </a:lnTo>
                  <a:lnTo>
                    <a:pt x="731" y="425"/>
                  </a:lnTo>
                  <a:lnTo>
                    <a:pt x="731" y="410"/>
                  </a:lnTo>
                  <a:lnTo>
                    <a:pt x="635" y="319"/>
                  </a:lnTo>
                  <a:lnTo>
                    <a:pt x="610" y="319"/>
                  </a:lnTo>
                  <a:lnTo>
                    <a:pt x="568" y="298"/>
                  </a:lnTo>
                  <a:lnTo>
                    <a:pt x="523" y="281"/>
                  </a:lnTo>
                  <a:lnTo>
                    <a:pt x="512" y="270"/>
                  </a:lnTo>
                  <a:lnTo>
                    <a:pt x="508" y="253"/>
                  </a:lnTo>
                  <a:lnTo>
                    <a:pt x="491" y="242"/>
                  </a:lnTo>
                  <a:lnTo>
                    <a:pt x="469" y="244"/>
                  </a:lnTo>
                  <a:lnTo>
                    <a:pt x="444" y="236"/>
                  </a:lnTo>
                  <a:lnTo>
                    <a:pt x="395" y="211"/>
                  </a:lnTo>
                  <a:lnTo>
                    <a:pt x="345" y="193"/>
                  </a:lnTo>
                  <a:lnTo>
                    <a:pt x="310" y="172"/>
                  </a:lnTo>
                  <a:lnTo>
                    <a:pt x="281" y="158"/>
                  </a:lnTo>
                  <a:lnTo>
                    <a:pt x="249" y="142"/>
                  </a:lnTo>
                  <a:lnTo>
                    <a:pt x="225" y="113"/>
                  </a:lnTo>
                  <a:lnTo>
                    <a:pt x="220" y="95"/>
                  </a:lnTo>
                  <a:lnTo>
                    <a:pt x="247" y="95"/>
                  </a:lnTo>
                  <a:lnTo>
                    <a:pt x="268" y="85"/>
                  </a:lnTo>
                  <a:lnTo>
                    <a:pt x="268" y="66"/>
                  </a:lnTo>
                  <a:lnTo>
                    <a:pt x="281" y="56"/>
                  </a:lnTo>
                  <a:lnTo>
                    <a:pt x="293" y="40"/>
                  </a:lnTo>
                  <a:lnTo>
                    <a:pt x="287" y="24"/>
                  </a:lnTo>
                  <a:lnTo>
                    <a:pt x="268" y="11"/>
                  </a:lnTo>
                  <a:lnTo>
                    <a:pt x="249" y="6"/>
                  </a:lnTo>
                  <a:lnTo>
                    <a:pt x="235" y="0"/>
                  </a:lnTo>
                  <a:lnTo>
                    <a:pt x="214" y="9"/>
                  </a:lnTo>
                  <a:lnTo>
                    <a:pt x="202" y="11"/>
                  </a:lnTo>
                  <a:lnTo>
                    <a:pt x="170" y="6"/>
                  </a:lnTo>
                  <a:lnTo>
                    <a:pt x="137" y="6"/>
                  </a:lnTo>
                  <a:lnTo>
                    <a:pt x="114" y="11"/>
                  </a:lnTo>
                  <a:lnTo>
                    <a:pt x="95" y="0"/>
                  </a:lnTo>
                  <a:lnTo>
                    <a:pt x="81" y="0"/>
                  </a:lnTo>
                  <a:lnTo>
                    <a:pt x="45" y="19"/>
                  </a:lnTo>
                  <a:close/>
                </a:path>
              </a:pathLst>
            </a:custGeom>
            <a:solidFill>
              <a:srgbClr val="00AEF0"/>
            </a:solidFill>
            <a:ln w="3175" cmpd="sng">
              <a:solidFill>
                <a:srgbClr val="BFBFBF"/>
              </a:solidFill>
              <a:round/>
              <a:headEnd/>
              <a:tailEnd/>
            </a:ln>
            <a:extLst/>
          </p:spPr>
          <p:txBody>
            <a:bodyP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it-IT" sz="1800" b="0" i="0" u="none" strike="noStrike" kern="0" cap="none" spc="0" normalizeH="0" baseline="0" noProof="0" smtClean="0">
                <a:ln>
                  <a:noFill/>
                </a:ln>
                <a:solidFill>
                  <a:srgbClr val="000000"/>
                </a:solidFill>
                <a:effectLst/>
                <a:uLnTx/>
                <a:uFillTx/>
                <a:latin typeface="Arial" panose="020B0604020202020204" pitchFamily="34" charset="0"/>
                <a:ea typeface="ヒラギノ角ゴ Pro W3" pitchFamily="100" charset="-128"/>
                <a:cs typeface="Arial" panose="020B0604020202020204" pitchFamily="34" charset="0"/>
              </a:endParaRPr>
            </a:p>
          </p:txBody>
        </p:sp>
        <p:pic>
          <p:nvPicPr>
            <p:cNvPr id="89" name="Immagine 88" descr="a2a_logo_PT_NEG.png"/>
            <p:cNvPicPr>
              <a:picLocks noChangeAspect="1"/>
            </p:cNvPicPr>
            <p:nvPr/>
          </p:nvPicPr>
          <p:blipFill rotWithShape="1">
            <a:blip r:embed="rId4" cstate="print">
              <a:extLst>
                <a:ext uri="{28A0092B-C50C-407E-A947-70E740481C1C}">
                  <a14:useLocalDpi xmlns:a14="http://schemas.microsoft.com/office/drawing/2010/main" val="0"/>
                </a:ext>
              </a:extLst>
            </a:blip>
            <a:srcRect l="48817"/>
            <a:stretch/>
          </p:blipFill>
          <p:spPr>
            <a:xfrm>
              <a:off x="3260880" y="2419285"/>
              <a:ext cx="492447" cy="420970"/>
            </a:xfrm>
            <a:prstGeom prst="rect">
              <a:avLst/>
            </a:prstGeom>
          </p:spPr>
        </p:pic>
        <p:pic>
          <p:nvPicPr>
            <p:cNvPr id="90" name="Picture 2"/>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r="67534"/>
            <a:stretch/>
          </p:blipFill>
          <p:spPr bwMode="auto">
            <a:xfrm>
              <a:off x="2702715" y="2322933"/>
              <a:ext cx="55816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5608" y="3943553"/>
              <a:ext cx="343470" cy="18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8" name="Immagine 137"/>
          <p:cNvPicPr>
            <a:picLocks noChangeAspect="1"/>
          </p:cNvPicPr>
          <p:nvPr/>
        </p:nvPicPr>
        <p:blipFill>
          <a:blip r:embed="rId7"/>
          <a:stretch>
            <a:fillRect/>
          </a:stretch>
        </p:blipFill>
        <p:spPr>
          <a:xfrm>
            <a:off x="550821" y="5013875"/>
            <a:ext cx="4584274" cy="1550967"/>
          </a:xfrm>
          <a:prstGeom prst="rect">
            <a:avLst/>
          </a:prstGeom>
        </p:spPr>
      </p:pic>
    </p:spTree>
    <p:extLst>
      <p:ext uri="{BB962C8B-B14F-4D97-AF65-F5344CB8AC3E}">
        <p14:creationId xmlns:p14="http://schemas.microsoft.com/office/powerpoint/2010/main" val="4291990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59257" y="1598170"/>
            <a:ext cx="8171089" cy="738664"/>
          </a:xfrm>
          <a:prstGeom prst="rect">
            <a:avLst/>
          </a:prstGeom>
        </p:spPr>
        <p:txBody>
          <a:bodyPr wrap="square">
            <a:spAutoFit/>
          </a:bodyPr>
          <a:lstStyle/>
          <a:p>
            <a:pPr lvl="0" algn="just" eaLnBrk="0" hangingPunct="0">
              <a:defRPr/>
            </a:pPr>
            <a:r>
              <a:rPr lang="en-US" sz="1400" dirty="0" smtClean="0">
                <a:solidFill>
                  <a:srgbClr val="86BA3C"/>
                </a:solidFill>
                <a:latin typeface="open_sanssemibold"/>
                <a:cs typeface="Arial" pitchFamily="34" charset="0"/>
              </a:rPr>
              <a:t>PULI</a:t>
            </a:r>
            <a:r>
              <a:rPr lang="en-US" sz="1400" i="1" dirty="0" smtClean="0">
                <a:solidFill>
                  <a:srgbClr val="00BEFF"/>
                </a:solidFill>
                <a:latin typeface="open_sansitalic"/>
                <a:cs typeface="Arial" pitchFamily="34" charset="0"/>
              </a:rPr>
              <a:t>amo </a:t>
            </a:r>
            <a:r>
              <a:rPr lang="en-US" sz="1400" dirty="0">
                <a:solidFill>
                  <a:schemeClr val="tx1">
                    <a:lumMod val="85000"/>
                    <a:lumOff val="15000"/>
                  </a:schemeClr>
                </a:solidFill>
                <a:latin typeface="Verdana" pitchFamily="34" charset="0"/>
                <a:ea typeface="Verdana" pitchFamily="34" charset="0"/>
                <a:cs typeface="Verdana" pitchFamily="34" charset="0"/>
              </a:rPr>
              <a:t>is</a:t>
            </a:r>
            <a:r>
              <a:rPr lang="en-US" sz="1400" dirty="0" smtClean="0">
                <a:solidFill>
                  <a:srgbClr val="000000"/>
                </a:solidFill>
                <a:latin typeface="Verdana" pitchFamily="34" charset="0"/>
                <a:ea typeface="Verdana" pitchFamily="34" charset="0"/>
                <a:cs typeface="Verdana" pitchFamily="34" charset="0"/>
              </a:rPr>
              <a:t> </a:t>
            </a:r>
            <a:r>
              <a:rPr lang="en-US" sz="1400" dirty="0">
                <a:solidFill>
                  <a:schemeClr val="tx1">
                    <a:lumMod val="85000"/>
                    <a:lumOff val="15000"/>
                  </a:schemeClr>
                </a:solidFill>
                <a:latin typeface="Verdana" pitchFamily="34" charset="0"/>
                <a:ea typeface="Verdana" pitchFamily="34" charset="0"/>
                <a:cs typeface="Verdana" pitchFamily="34" charset="0"/>
              </a:rPr>
              <a:t>the free application that guides citizens, AMSA users, in the world of </a:t>
            </a:r>
            <a:r>
              <a:rPr lang="en-US" sz="1400" dirty="0" smtClean="0">
                <a:solidFill>
                  <a:schemeClr val="tx1">
                    <a:lumMod val="85000"/>
                    <a:lumOff val="15000"/>
                  </a:schemeClr>
                </a:solidFill>
                <a:latin typeface="Verdana" pitchFamily="34" charset="0"/>
                <a:ea typeface="Verdana" pitchFamily="34" charset="0"/>
                <a:cs typeface="Verdana" pitchFamily="34" charset="0"/>
              </a:rPr>
              <a:t>waste and cleaning services. </a:t>
            </a:r>
          </a:p>
          <a:p>
            <a:pPr algn="just" eaLnBrk="0" fontAlgn="auto" hangingPunct="0">
              <a:spcBef>
                <a:spcPts val="0"/>
              </a:spcBef>
              <a:spcAft>
                <a:spcPts val="0"/>
              </a:spcAft>
              <a:defRPr/>
            </a:pPr>
            <a:endParaRPr lang="en-US" sz="1400" dirty="0">
              <a:solidFill>
                <a:srgbClr val="000000"/>
              </a:solidFill>
              <a:latin typeface="Verdana" pitchFamily="34" charset="0"/>
              <a:ea typeface="Verdana" pitchFamily="34" charset="0"/>
              <a:cs typeface="Verdana" pitchFamily="34" charset="0"/>
            </a:endParaRPr>
          </a:p>
        </p:txBody>
      </p:sp>
      <p:sp>
        <p:nvSpPr>
          <p:cNvPr id="31748" name="Titolo 1"/>
          <p:cNvSpPr>
            <a:spLocks noGrp="1"/>
          </p:cNvSpPr>
          <p:nvPr>
            <p:ph type="title"/>
          </p:nvPr>
        </p:nvSpPr>
        <p:spPr bwMode="auto">
          <a:xfrm>
            <a:off x="501533" y="389257"/>
            <a:ext cx="9047162"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sz="2200" b="0" dirty="0">
                <a:solidFill>
                  <a:srgbClr val="409641"/>
                </a:solidFill>
                <a:latin typeface="Verdana" pitchFamily="34" charset="0"/>
                <a:ea typeface="Verdana" pitchFamily="34" charset="0"/>
                <a:cs typeface="Verdana" pitchFamily="34" charset="0"/>
              </a:rPr>
              <a:t>APP </a:t>
            </a:r>
            <a:r>
              <a:rPr sz="2200" b="0" dirty="0" smtClean="0">
                <a:solidFill>
                  <a:srgbClr val="409641"/>
                </a:solidFill>
                <a:latin typeface="Verdana" pitchFamily="34" charset="0"/>
                <a:ea typeface="Verdana" pitchFamily="34" charset="0"/>
                <a:cs typeface="Verdana" pitchFamily="34" charset="0"/>
              </a:rPr>
              <a:t>"</a:t>
            </a:r>
            <a:r>
              <a:rPr sz="2200" b="0" dirty="0" err="1" smtClean="0">
                <a:solidFill>
                  <a:srgbClr val="409641"/>
                </a:solidFill>
                <a:latin typeface="Verdana" pitchFamily="34" charset="0"/>
                <a:ea typeface="Verdana" pitchFamily="34" charset="0"/>
                <a:cs typeface="Verdana" pitchFamily="34" charset="0"/>
              </a:rPr>
              <a:t>PULIamo</a:t>
            </a:r>
            <a:r>
              <a:rPr sz="2200" b="0" dirty="0" smtClean="0">
                <a:solidFill>
                  <a:srgbClr val="409641"/>
                </a:solidFill>
                <a:latin typeface="Verdana" pitchFamily="34" charset="0"/>
                <a:ea typeface="Verdana" pitchFamily="34" charset="0"/>
                <a:cs typeface="Verdana" pitchFamily="34" charset="0"/>
              </a:rPr>
              <a:t>" for </a:t>
            </a:r>
            <a:r>
              <a:rPr sz="2200" b="0" dirty="0" err="1" smtClean="0">
                <a:solidFill>
                  <a:srgbClr val="409641"/>
                </a:solidFill>
                <a:latin typeface="Verdana" pitchFamily="34" charset="0"/>
                <a:ea typeface="Verdana" pitchFamily="34" charset="0"/>
                <a:cs typeface="Verdana" pitchFamily="34" charset="0"/>
              </a:rPr>
              <a:t>smartphones</a:t>
            </a:r>
            <a:endParaRPr sz="2200" b="0" dirty="0">
              <a:solidFill>
                <a:srgbClr val="409641"/>
              </a:solidFill>
              <a:latin typeface="Verdana" pitchFamily="34" charset="0"/>
              <a:ea typeface="Verdana" pitchFamily="34" charset="0"/>
              <a:cs typeface="Verdana" pitchFamily="34" charset="0"/>
            </a:endParaRPr>
          </a:p>
        </p:txBody>
      </p:sp>
      <p:sp>
        <p:nvSpPr>
          <p:cNvPr id="2" name="Rettangolo 1"/>
          <p:cNvSpPr/>
          <p:nvPr/>
        </p:nvSpPr>
        <p:spPr>
          <a:xfrm>
            <a:off x="559256" y="2427752"/>
            <a:ext cx="6004833" cy="2731517"/>
          </a:xfrm>
          <a:prstGeom prst="rect">
            <a:avLst/>
          </a:prstGeom>
        </p:spPr>
        <p:txBody>
          <a:bodyPr wrap="square">
            <a:spAutoFit/>
          </a:bodyPr>
          <a:lstStyle/>
          <a:p>
            <a:pPr algn="just" eaLnBrk="0" fontAlgn="auto" hangingPunct="0">
              <a:spcBef>
                <a:spcPts val="0"/>
              </a:spcBef>
              <a:spcAft>
                <a:spcPts val="600"/>
              </a:spcAft>
              <a:buClr>
                <a:srgbClr val="009FDA"/>
              </a:buClr>
              <a:defRPr/>
            </a:pPr>
            <a:r>
              <a:rPr lang="en-US" sz="1400" dirty="0" smtClean="0">
                <a:solidFill>
                  <a:schemeClr val="tx1">
                    <a:lumMod val="85000"/>
                    <a:lumOff val="15000"/>
                  </a:schemeClr>
                </a:solidFill>
                <a:latin typeface="Verdana" pitchFamily="34" charset="0"/>
                <a:ea typeface="Verdana" pitchFamily="34" charset="0"/>
                <a:cs typeface="Verdana" pitchFamily="34" charset="0"/>
              </a:rPr>
              <a:t>In any place and at any time, you can:</a:t>
            </a:r>
          </a:p>
          <a:p>
            <a:pPr marL="285750" indent="-285750" algn="just" eaLnBrk="0" fontAlgn="auto" hangingPunct="0">
              <a:spcBef>
                <a:spcPts val="0"/>
              </a:spcBef>
              <a:spcAft>
                <a:spcPts val="300"/>
              </a:spcAft>
              <a:buClr>
                <a:srgbClr val="009FDA"/>
              </a:buClr>
              <a:buFont typeface="Wingdings" pitchFamily="2" charset="2"/>
              <a:buChar char="§"/>
              <a:defRPr/>
            </a:pPr>
            <a:r>
              <a:rPr lang="en-US" sz="1400" dirty="0" smtClean="0">
                <a:solidFill>
                  <a:schemeClr val="tx1">
                    <a:lumMod val="85000"/>
                    <a:lumOff val="15000"/>
                  </a:schemeClr>
                </a:solidFill>
                <a:latin typeface="Verdana" pitchFamily="34" charset="0"/>
                <a:ea typeface="Verdana" pitchFamily="34" charset="0"/>
                <a:cs typeface="Verdana" pitchFamily="34" charset="0"/>
              </a:rPr>
              <a:t>report environmental degradation (filled baskets, syringes, illegal dumping)</a:t>
            </a:r>
          </a:p>
          <a:p>
            <a:pPr marL="285750" indent="-285750" algn="just" eaLnBrk="0" fontAlgn="auto" hangingPunct="0">
              <a:spcBef>
                <a:spcPts val="0"/>
              </a:spcBef>
              <a:spcAft>
                <a:spcPts val="300"/>
              </a:spcAft>
              <a:buClr>
                <a:srgbClr val="009FDA"/>
              </a:buClr>
              <a:buFont typeface="Wingdings" pitchFamily="2" charset="2"/>
              <a:buChar char="§"/>
              <a:defRPr/>
            </a:pPr>
            <a:r>
              <a:rPr lang="en-US" sz="1400" dirty="0" smtClean="0">
                <a:solidFill>
                  <a:schemeClr val="tx1">
                    <a:lumMod val="85000"/>
                    <a:lumOff val="15000"/>
                  </a:schemeClr>
                </a:solidFill>
                <a:latin typeface="Verdana" pitchFamily="34" charset="0"/>
                <a:ea typeface="Verdana" pitchFamily="34" charset="0"/>
                <a:cs typeface="Verdana" pitchFamily="34" charset="0"/>
              </a:rPr>
              <a:t>Learn the correct methods of waste disposal, thanks to a complete and rapid search engine,</a:t>
            </a:r>
          </a:p>
          <a:p>
            <a:pPr marL="285750" indent="-285750" algn="just" eaLnBrk="0" fontAlgn="auto" hangingPunct="0">
              <a:spcBef>
                <a:spcPts val="0"/>
              </a:spcBef>
              <a:spcAft>
                <a:spcPts val="300"/>
              </a:spcAft>
              <a:buClr>
                <a:srgbClr val="009FDA"/>
              </a:buClr>
              <a:buFont typeface="Wingdings" pitchFamily="2" charset="2"/>
              <a:buChar char="§"/>
              <a:defRPr/>
            </a:pPr>
            <a:r>
              <a:rPr lang="en-US" sz="1400" dirty="0" smtClean="0">
                <a:solidFill>
                  <a:schemeClr val="tx1">
                    <a:lumMod val="85000"/>
                    <a:lumOff val="15000"/>
                  </a:schemeClr>
                </a:solidFill>
                <a:latin typeface="Verdana" pitchFamily="34" charset="0"/>
                <a:ea typeface="Verdana" pitchFamily="34" charset="0"/>
                <a:cs typeface="Verdana" pitchFamily="34" charset="0"/>
              </a:rPr>
              <a:t>be updated on collection and street sweeping schedule, thanks to a complete and integrated calendar</a:t>
            </a:r>
          </a:p>
          <a:p>
            <a:pPr marL="285750" indent="-285750" algn="just" eaLnBrk="0" fontAlgn="auto" hangingPunct="0">
              <a:spcBef>
                <a:spcPts val="0"/>
              </a:spcBef>
              <a:spcAft>
                <a:spcPts val="300"/>
              </a:spcAft>
              <a:buClr>
                <a:srgbClr val="009FDA"/>
              </a:buClr>
              <a:buFont typeface="Wingdings" pitchFamily="2" charset="2"/>
              <a:buChar char="§"/>
              <a:defRPr/>
            </a:pPr>
            <a:r>
              <a:rPr lang="en-US" sz="1400" dirty="0" smtClean="0">
                <a:solidFill>
                  <a:schemeClr val="tx1">
                    <a:lumMod val="85000"/>
                    <a:lumOff val="15000"/>
                  </a:schemeClr>
                </a:solidFill>
                <a:latin typeface="Verdana" pitchFamily="34" charset="0"/>
                <a:ea typeface="Verdana" pitchFamily="34" charset="0"/>
                <a:cs typeface="Verdana" pitchFamily="34" charset="0"/>
              </a:rPr>
              <a:t>book household bulky waste and WEEE’s collection</a:t>
            </a:r>
          </a:p>
          <a:p>
            <a:pPr marL="285750" indent="-285750" algn="just" eaLnBrk="0" fontAlgn="auto" hangingPunct="0">
              <a:spcBef>
                <a:spcPts val="0"/>
              </a:spcBef>
              <a:spcAft>
                <a:spcPts val="300"/>
              </a:spcAft>
              <a:buClr>
                <a:srgbClr val="009FDA"/>
              </a:buClr>
              <a:buFont typeface="Wingdings" pitchFamily="2" charset="2"/>
              <a:buChar char="§"/>
              <a:defRPr/>
            </a:pPr>
            <a:r>
              <a:rPr lang="en-US" sz="1400" dirty="0" smtClean="0">
                <a:solidFill>
                  <a:schemeClr val="tx1">
                    <a:lumMod val="85000"/>
                    <a:lumOff val="15000"/>
                  </a:schemeClr>
                </a:solidFill>
                <a:latin typeface="Verdana" pitchFamily="34" charset="0"/>
                <a:ea typeface="Verdana" pitchFamily="34" charset="0"/>
                <a:cs typeface="Verdana" pitchFamily="34" charset="0"/>
              </a:rPr>
              <a:t>use </a:t>
            </a:r>
            <a:r>
              <a:rPr lang="en-US" sz="1400" dirty="0" err="1" smtClean="0">
                <a:solidFill>
                  <a:schemeClr val="tx1">
                    <a:lumMod val="85000"/>
                    <a:lumOff val="15000"/>
                  </a:schemeClr>
                </a:solidFill>
                <a:latin typeface="Verdana" pitchFamily="34" charset="0"/>
                <a:ea typeface="Verdana" pitchFamily="34" charset="0"/>
                <a:cs typeface="Verdana" pitchFamily="34" charset="0"/>
              </a:rPr>
              <a:t>geolocation</a:t>
            </a:r>
            <a:r>
              <a:rPr lang="en-US" sz="1400" dirty="0" smtClean="0">
                <a:solidFill>
                  <a:schemeClr val="tx1">
                    <a:lumMod val="85000"/>
                    <a:lumOff val="15000"/>
                  </a:schemeClr>
                </a:solidFill>
                <a:latin typeface="Verdana" pitchFamily="34" charset="0"/>
                <a:ea typeface="Verdana" pitchFamily="34" charset="0"/>
                <a:cs typeface="Verdana" pitchFamily="34" charset="0"/>
              </a:rPr>
              <a:t> to check for nearby bring banks for paper and glass, medicines, clothes, and civic amenity sites</a:t>
            </a:r>
          </a:p>
          <a:p>
            <a:pPr algn="just" eaLnBrk="0" fontAlgn="auto" hangingPunct="0">
              <a:spcBef>
                <a:spcPts val="0"/>
              </a:spcBef>
              <a:spcAft>
                <a:spcPts val="0"/>
              </a:spcAft>
              <a:defRPr/>
            </a:pPr>
            <a:r>
              <a:rPr lang="en-US" sz="1400" dirty="0" smtClean="0">
                <a:solidFill>
                  <a:schemeClr val="tx1">
                    <a:lumMod val="85000"/>
                    <a:lumOff val="15000"/>
                  </a:schemeClr>
                </a:solidFill>
                <a:latin typeface="Verdana" pitchFamily="34" charset="0"/>
                <a:ea typeface="Verdana" pitchFamily="34" charset="0"/>
                <a:cs typeface="Verdana" pitchFamily="34" charset="0"/>
              </a:rPr>
              <a:t> </a:t>
            </a:r>
            <a:endParaRPr lang="en-US" sz="1400" dirty="0">
              <a:solidFill>
                <a:schemeClr val="tx1">
                  <a:lumMod val="85000"/>
                  <a:lumOff val="15000"/>
                </a:schemeClr>
              </a:solidFill>
              <a:latin typeface="Verdana" pitchFamily="34" charset="0"/>
              <a:ea typeface="Verdana" pitchFamily="34" charset="0"/>
              <a:cs typeface="Verdana" pitchFamily="34" charset="0"/>
            </a:endParaRPr>
          </a:p>
        </p:txBody>
      </p:sp>
      <p:pic>
        <p:nvPicPr>
          <p:cNvPr id="1026" name="Picture 2" descr="Pulia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144" y="2628343"/>
            <a:ext cx="2232705" cy="22327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amsa.it/gruppo/cms/amsa/link_rapidi/immagini/android.gif">
            <a:hlinkClick r:id="rId3" tooltip="Scarica la APP Puliamo sul Play Stor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32" y="5501614"/>
            <a:ext cx="14192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msa.it/gruppo/cms/amsa/link_rapidi/immagini/appstore.gif">
            <a:hlinkClick r:id="rId5" tooltip="Apple Stor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6757" y="5501614"/>
            <a:ext cx="142875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amsa.it/gruppo/cms/amsa/link_rapidi/immagini/WP7.gif">
            <a:hlinkClick r:id="rId7" tooltip="Marketplace di Windows Phon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582" y="5501614"/>
            <a:ext cx="145732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6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96039" y="244549"/>
            <a:ext cx="2207180" cy="12546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7" name="Immagine 26" descr="Città2aMappa-nuova-cmyk02.jpg"/>
          <p:cNvPicPr>
            <a:picLocks noChangeAspect="1"/>
          </p:cNvPicPr>
          <p:nvPr/>
        </p:nvPicPr>
        <p:blipFill rotWithShape="1">
          <a:blip r:embed="rId2" cstate="print">
            <a:alphaModFix amt="66000"/>
            <a:extLst>
              <a:ext uri="{28A0092B-C50C-407E-A947-70E740481C1C}">
                <a14:useLocalDpi xmlns:a14="http://schemas.microsoft.com/office/drawing/2010/main" val="0"/>
              </a:ext>
            </a:extLst>
          </a:blip>
          <a:srcRect l="16293" t="11921" r="2661" b="27401"/>
          <a:stretch/>
        </p:blipFill>
        <p:spPr>
          <a:xfrm>
            <a:off x="-6729" y="0"/>
            <a:ext cx="9905999" cy="4470400"/>
          </a:xfrm>
          <a:prstGeom prst="rect">
            <a:avLst/>
          </a:prstGeom>
        </p:spPr>
      </p:pic>
      <p:sp>
        <p:nvSpPr>
          <p:cNvPr id="10" name="Rettangolo 9"/>
          <p:cNvSpPr/>
          <p:nvPr/>
        </p:nvSpPr>
        <p:spPr>
          <a:xfrm>
            <a:off x="0" y="4064000"/>
            <a:ext cx="9905999" cy="27939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p:nvSpPr>
        <p:spPr>
          <a:xfrm>
            <a:off x="667959" y="4450013"/>
            <a:ext cx="8570083" cy="954107"/>
          </a:xfrm>
          <a:prstGeom prst="rect">
            <a:avLst/>
          </a:prstGeom>
          <a:noFill/>
        </p:spPr>
        <p:txBody>
          <a:bodyPr wrap="square" rtlCol="0">
            <a:spAutoFit/>
          </a:bodyPr>
          <a:lstStyle/>
          <a:p>
            <a:pPr algn="ctr"/>
            <a:endParaRPr lang="it-IT" sz="2800" dirty="0" smtClean="0">
              <a:solidFill>
                <a:srgbClr val="409641"/>
              </a:solidFill>
              <a:latin typeface="Verdana"/>
              <a:cs typeface="Verdana"/>
            </a:endParaRPr>
          </a:p>
          <a:p>
            <a:pPr algn="ctr"/>
            <a:r>
              <a:rPr lang="it-IT" sz="2800" dirty="0" smtClean="0">
                <a:solidFill>
                  <a:srgbClr val="409641"/>
                </a:solidFill>
                <a:latin typeface="Verdana"/>
                <a:cs typeface="Verdana"/>
              </a:rPr>
              <a:t>THANK YOU FOR YOUR ATTENTION</a:t>
            </a:r>
            <a:endParaRPr lang="it-IT" sz="2800" dirty="0">
              <a:solidFill>
                <a:srgbClr val="409641"/>
              </a:solidFill>
              <a:latin typeface="Verdana"/>
              <a:cs typeface="Verdana"/>
            </a:endParaRPr>
          </a:p>
        </p:txBody>
      </p:sp>
      <p:pic>
        <p:nvPicPr>
          <p:cNvPr id="18" name="Immagine 17" descr="A2A-Amsa_RGB_grande_SOLO_P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381" y="827308"/>
            <a:ext cx="2683238" cy="1754728"/>
          </a:xfrm>
          <a:prstGeom prst="rect">
            <a:avLst/>
          </a:prstGeom>
        </p:spPr>
      </p:pic>
    </p:spTree>
    <p:extLst>
      <p:ext uri="{BB962C8B-B14F-4D97-AF65-F5344CB8AC3E}">
        <p14:creationId xmlns:p14="http://schemas.microsoft.com/office/powerpoint/2010/main" val="179606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entagono 2"/>
          <p:cNvSpPr/>
          <p:nvPr/>
        </p:nvSpPr>
        <p:spPr bwMode="auto">
          <a:xfrm>
            <a:off x="8169275" y="2091938"/>
            <a:ext cx="1368425"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a:solidFill>
                  <a:srgbClr val="FFFFFF"/>
                </a:solidFill>
                <a:latin typeface="Arial" panose="020B0604020202020204" pitchFamily="34" charset="0"/>
                <a:cs typeface="Arial" panose="020B0604020202020204" pitchFamily="34" charset="0"/>
              </a:rPr>
              <a:t>EE &amp; BIOGAS PRODUCTION</a:t>
            </a:r>
          </a:p>
        </p:txBody>
      </p:sp>
      <p:sp>
        <p:nvSpPr>
          <p:cNvPr id="4" name="Pentagono 3"/>
          <p:cNvSpPr/>
          <p:nvPr/>
        </p:nvSpPr>
        <p:spPr bwMode="auto">
          <a:xfrm>
            <a:off x="6886575" y="2091938"/>
            <a:ext cx="1366838"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a:solidFill>
                  <a:srgbClr val="FFFFFF"/>
                </a:solidFill>
                <a:latin typeface="Arial" panose="020B0604020202020204" pitchFamily="34" charset="0"/>
                <a:cs typeface="Arial" panose="020B0604020202020204" pitchFamily="34" charset="0"/>
              </a:rPr>
              <a:t>LANDFILLS</a:t>
            </a:r>
          </a:p>
        </p:txBody>
      </p:sp>
      <p:sp>
        <p:nvSpPr>
          <p:cNvPr id="5" name="Pentagono 4"/>
          <p:cNvSpPr/>
          <p:nvPr/>
        </p:nvSpPr>
        <p:spPr bwMode="auto">
          <a:xfrm>
            <a:off x="5602288" y="2091938"/>
            <a:ext cx="1368425"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smtClean="0">
                <a:solidFill>
                  <a:srgbClr val="FFFFFF"/>
                </a:solidFill>
                <a:latin typeface="Arial" panose="020B0604020202020204" pitchFamily="34" charset="0"/>
                <a:cs typeface="Arial" panose="020B0604020202020204" pitchFamily="34" charset="0"/>
              </a:rPr>
              <a:t>RESIDUES</a:t>
            </a:r>
            <a:br>
              <a:rPr lang="en-US" sz="1050" b="1" kern="0" dirty="0" smtClean="0">
                <a:solidFill>
                  <a:srgbClr val="FFFFFF"/>
                </a:solidFill>
                <a:latin typeface="Arial" panose="020B0604020202020204" pitchFamily="34" charset="0"/>
                <a:cs typeface="Arial" panose="020B0604020202020204" pitchFamily="34" charset="0"/>
              </a:rPr>
            </a:br>
            <a:r>
              <a:rPr lang="en-US" sz="1050" b="1" kern="0" dirty="0" smtClean="0">
                <a:solidFill>
                  <a:srgbClr val="FFFFFF"/>
                </a:solidFill>
                <a:latin typeface="Arial" panose="020B0604020202020204" pitchFamily="34" charset="0"/>
                <a:cs typeface="Arial" panose="020B0604020202020204" pitchFamily="34" charset="0"/>
              </a:rPr>
              <a:t>AND </a:t>
            </a:r>
            <a:r>
              <a:rPr lang="en-US" sz="1050" b="1" kern="0" dirty="0">
                <a:solidFill>
                  <a:srgbClr val="FFFFFF"/>
                </a:solidFill>
                <a:latin typeface="Arial" panose="020B0604020202020204" pitchFamily="34" charset="0"/>
                <a:cs typeface="Arial" panose="020B0604020202020204" pitchFamily="34" charset="0"/>
              </a:rPr>
              <a:t>ASHES</a:t>
            </a:r>
          </a:p>
        </p:txBody>
      </p:sp>
      <p:sp>
        <p:nvSpPr>
          <p:cNvPr id="6" name="Pentagono 5"/>
          <p:cNvSpPr/>
          <p:nvPr/>
        </p:nvSpPr>
        <p:spPr bwMode="auto">
          <a:xfrm>
            <a:off x="4318000" y="2091938"/>
            <a:ext cx="1368425"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smtClean="0">
                <a:solidFill>
                  <a:srgbClr val="FFFFFF"/>
                </a:solidFill>
                <a:latin typeface="Arial" panose="020B0604020202020204" pitchFamily="34" charset="0"/>
                <a:cs typeface="Arial" panose="020B0604020202020204" pitchFamily="34" charset="0"/>
              </a:rPr>
              <a:t>WASTE TO ENERGY </a:t>
            </a:r>
            <a:endParaRPr lang="en-US" sz="1050" b="1" u="none" kern="0" baseline="30000" dirty="0">
              <a:solidFill>
                <a:srgbClr val="FFFFFF"/>
              </a:solidFill>
              <a:latin typeface="Arial" panose="020B0604020202020204" pitchFamily="34" charset="0"/>
              <a:cs typeface="Arial" panose="020B0604020202020204" pitchFamily="34" charset="0"/>
            </a:endParaRPr>
          </a:p>
        </p:txBody>
      </p:sp>
      <p:sp>
        <p:nvSpPr>
          <p:cNvPr id="7" name="Pentagono 6"/>
          <p:cNvSpPr/>
          <p:nvPr/>
        </p:nvSpPr>
        <p:spPr bwMode="auto">
          <a:xfrm>
            <a:off x="3033713" y="2091938"/>
            <a:ext cx="1368425"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a:solidFill>
                  <a:srgbClr val="FFFFFF"/>
                </a:solidFill>
                <a:latin typeface="Arial" panose="020B0604020202020204" pitchFamily="34" charset="0"/>
                <a:cs typeface="Arial" panose="020B0604020202020204" pitchFamily="34" charset="0"/>
              </a:rPr>
              <a:t>TREATMENT</a:t>
            </a:r>
          </a:p>
        </p:txBody>
      </p:sp>
      <p:sp>
        <p:nvSpPr>
          <p:cNvPr id="8" name="Pentagono 7"/>
          <p:cNvSpPr/>
          <p:nvPr/>
        </p:nvSpPr>
        <p:spPr bwMode="auto">
          <a:xfrm>
            <a:off x="1751013" y="2091938"/>
            <a:ext cx="1368425"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a:solidFill>
                  <a:srgbClr val="FFFFFF"/>
                </a:solidFill>
                <a:latin typeface="Arial" panose="020B0604020202020204" pitchFamily="34" charset="0"/>
                <a:cs typeface="Arial" panose="020B0604020202020204" pitchFamily="34" charset="0"/>
              </a:rPr>
              <a:t>COLLECTION</a:t>
            </a:r>
          </a:p>
        </p:txBody>
      </p:sp>
      <p:sp>
        <p:nvSpPr>
          <p:cNvPr id="9" name="Pentagono 8"/>
          <p:cNvSpPr/>
          <p:nvPr/>
        </p:nvSpPr>
        <p:spPr bwMode="auto">
          <a:xfrm>
            <a:off x="466725" y="2091938"/>
            <a:ext cx="1368425" cy="504825"/>
          </a:xfrm>
          <a:prstGeom prst="homePlate">
            <a:avLst/>
          </a:prstGeom>
          <a:solidFill>
            <a:srgbClr val="01AEF0"/>
          </a:solidFill>
          <a:ln w="19050" algn="ctr">
            <a:solidFill>
              <a:srgbClr val="FFFFFF"/>
            </a:solidFill>
            <a:round/>
            <a:headEnd/>
            <a:tailEnd/>
          </a:ln>
        </p:spPr>
        <p:txBody>
          <a:bodyPr lIns="46800" rIns="46800" anchor="ctr"/>
          <a:lstStyle/>
          <a:p>
            <a:pPr algn="ctr">
              <a:buFontTx/>
              <a:buNone/>
              <a:defRPr/>
            </a:pPr>
            <a:r>
              <a:rPr lang="en-US" sz="1050" b="1" kern="0" dirty="0">
                <a:solidFill>
                  <a:srgbClr val="FFFFFF"/>
                </a:solidFill>
                <a:latin typeface="Arial" panose="020B0604020202020204" pitchFamily="34" charset="0"/>
                <a:cs typeface="Arial" panose="020B0604020202020204" pitchFamily="34" charset="0"/>
              </a:rPr>
              <a:t>ENGINEERING</a:t>
            </a:r>
          </a:p>
        </p:txBody>
      </p:sp>
      <p:sp>
        <p:nvSpPr>
          <p:cNvPr id="10" name="Rectangle 11"/>
          <p:cNvSpPr>
            <a:spLocks noChangeArrowheads="1"/>
          </p:cNvSpPr>
          <p:nvPr/>
        </p:nvSpPr>
        <p:spPr bwMode="auto">
          <a:xfrm>
            <a:off x="3758978" y="1693304"/>
            <a:ext cx="491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71538" eaLnBrk="0" hangingPunct="0">
              <a:defRPr u="sng">
                <a:solidFill>
                  <a:schemeClr val="tx1"/>
                </a:solidFill>
                <a:latin typeface="Verdana" pitchFamily="34" charset="0"/>
                <a:ea typeface="ヒラギノ角ゴ Pro W3" pitchFamily="100" charset="-128"/>
              </a:defRPr>
            </a:lvl1pPr>
            <a:lvl2pPr marL="742950" indent="-285750" defTabSz="871538" eaLnBrk="0" hangingPunct="0">
              <a:defRPr u="sng">
                <a:solidFill>
                  <a:schemeClr val="tx1"/>
                </a:solidFill>
                <a:latin typeface="Verdana" pitchFamily="34" charset="0"/>
                <a:ea typeface="ヒラギノ角ゴ Pro W3" pitchFamily="100" charset="-128"/>
              </a:defRPr>
            </a:lvl2pPr>
            <a:lvl3pPr marL="1143000" indent="-228600" defTabSz="871538" eaLnBrk="0" hangingPunct="0">
              <a:defRPr u="sng">
                <a:solidFill>
                  <a:schemeClr val="tx1"/>
                </a:solidFill>
                <a:latin typeface="Verdana" pitchFamily="34" charset="0"/>
                <a:ea typeface="ヒラギノ角ゴ Pro W3" pitchFamily="100" charset="-128"/>
              </a:defRPr>
            </a:lvl3pPr>
            <a:lvl4pPr marL="1600200" indent="-228600" defTabSz="871538" eaLnBrk="0" hangingPunct="0">
              <a:defRPr u="sng">
                <a:solidFill>
                  <a:schemeClr val="tx1"/>
                </a:solidFill>
                <a:latin typeface="Verdana" pitchFamily="34" charset="0"/>
                <a:ea typeface="ヒラギノ角ゴ Pro W3" pitchFamily="100" charset="-128"/>
              </a:defRPr>
            </a:lvl4pPr>
            <a:lvl5pPr marL="2057400" indent="-228600" defTabSz="871538" eaLnBrk="0" hangingPunct="0">
              <a:defRPr u="sng">
                <a:solidFill>
                  <a:schemeClr val="tx1"/>
                </a:solidFill>
                <a:latin typeface="Verdana" pitchFamily="34" charset="0"/>
                <a:ea typeface="ヒラギノ角ゴ Pro W3" pitchFamily="100" charset="-128"/>
              </a:defRPr>
            </a:lvl5pPr>
            <a:lvl6pPr marL="2514600" indent="-228600" algn="ctr" defTabSz="871538"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871538"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871538"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871538"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nSpc>
                <a:spcPct val="90000"/>
              </a:lnSpc>
              <a:buFontTx/>
              <a:buNone/>
            </a:pPr>
            <a:r>
              <a:rPr lang="it-IT" altLang="it-IT" sz="1200" b="1" u="none" dirty="0">
                <a:solidFill>
                  <a:srgbClr val="009FDA"/>
                </a:solidFill>
                <a:ea typeface="Verdana" panose="020B0604030504040204" pitchFamily="34" charset="0"/>
                <a:cs typeface="Verdana" panose="020B0604030504040204" pitchFamily="34" charset="0"/>
              </a:rPr>
              <a:t>TREATMENT AND DISPOSAL</a:t>
            </a:r>
          </a:p>
        </p:txBody>
      </p:sp>
      <p:cxnSp>
        <p:nvCxnSpPr>
          <p:cNvPr id="11" name="Connettore 1 12"/>
          <p:cNvCxnSpPr>
            <a:cxnSpLocks noChangeShapeType="1"/>
          </p:cNvCxnSpPr>
          <p:nvPr/>
        </p:nvCxnSpPr>
        <p:spPr bwMode="auto">
          <a:xfrm>
            <a:off x="3778250" y="2045901"/>
            <a:ext cx="4816475" cy="0"/>
          </a:xfrm>
          <a:prstGeom prst="line">
            <a:avLst/>
          </a:prstGeom>
          <a:noFill/>
          <a:ln w="9525" algn="ctr">
            <a:solidFill>
              <a:srgbClr val="00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asellaDiTesto 13"/>
          <p:cNvSpPr txBox="1">
            <a:spLocks noChangeArrowheads="1"/>
          </p:cNvSpPr>
          <p:nvPr/>
        </p:nvSpPr>
        <p:spPr bwMode="auto">
          <a:xfrm>
            <a:off x="2940050" y="4055676"/>
            <a:ext cx="1270000" cy="11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en-US" altLang="it-IT" sz="1100" u="none" dirty="0">
                <a:latin typeface="Arial" charset="0"/>
                <a:cs typeface="Arial" charset="0"/>
              </a:rPr>
              <a:t>Selection, MBT(1) and organic fraction separation, composting, other treatments</a:t>
            </a:r>
          </a:p>
        </p:txBody>
      </p:sp>
      <p:sp>
        <p:nvSpPr>
          <p:cNvPr id="13" name="CasellaDiTesto 14"/>
          <p:cNvSpPr txBox="1">
            <a:spLocks noChangeArrowheads="1"/>
          </p:cNvSpPr>
          <p:nvPr/>
        </p:nvSpPr>
        <p:spPr bwMode="auto">
          <a:xfrm>
            <a:off x="1725613" y="4055676"/>
            <a:ext cx="1206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en-US" altLang="it-IT" sz="1100" u="none" dirty="0">
                <a:latin typeface="Arial" charset="0"/>
                <a:cs typeface="Arial" charset="0"/>
              </a:rPr>
              <a:t>Waste collection and street cleaning in over 160 municipalities</a:t>
            </a:r>
          </a:p>
        </p:txBody>
      </p:sp>
      <p:sp>
        <p:nvSpPr>
          <p:cNvPr id="14" name="CasellaDiTesto 15"/>
          <p:cNvSpPr txBox="1">
            <a:spLocks noChangeArrowheads="1"/>
          </p:cNvSpPr>
          <p:nvPr/>
        </p:nvSpPr>
        <p:spPr bwMode="auto">
          <a:xfrm>
            <a:off x="347663" y="4055676"/>
            <a:ext cx="134143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en-US" altLang="it-IT" sz="1100" u="none" dirty="0">
                <a:latin typeface="Arial" charset="0"/>
                <a:cs typeface="Arial" charset="0"/>
              </a:rPr>
              <a:t>R&amp;D, engineering, building and sale of treatment and disposal plants</a:t>
            </a:r>
          </a:p>
        </p:txBody>
      </p:sp>
      <p:sp>
        <p:nvSpPr>
          <p:cNvPr id="15" name="CasellaDiTesto 16"/>
          <p:cNvSpPr txBox="1">
            <a:spLocks noChangeArrowheads="1"/>
          </p:cNvSpPr>
          <p:nvPr/>
        </p:nvSpPr>
        <p:spPr bwMode="auto">
          <a:xfrm>
            <a:off x="6881813" y="4055676"/>
            <a:ext cx="1216025" cy="111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en-US" altLang="it-IT" sz="1100" u="none" dirty="0" smtClean="0">
                <a:latin typeface="Arial" charset="0"/>
                <a:cs typeface="Arial" charset="0"/>
              </a:rPr>
              <a:t>Landfill </a:t>
            </a:r>
            <a:r>
              <a:rPr lang="en-US" altLang="it-IT" sz="1100" u="none" dirty="0">
                <a:latin typeface="Arial" charset="0"/>
                <a:cs typeface="Arial" charset="0"/>
              </a:rPr>
              <a:t>management only used where the waste are not reusable </a:t>
            </a:r>
            <a:r>
              <a:rPr lang="en-US" altLang="it-IT" sz="1100" u="none" dirty="0" smtClean="0">
                <a:latin typeface="Arial" charset="0"/>
                <a:cs typeface="Arial" charset="0"/>
              </a:rPr>
              <a:t>0.1</a:t>
            </a:r>
            <a:r>
              <a:rPr lang="en-US" altLang="it-IT" sz="1100" u="none" dirty="0">
                <a:latin typeface="Arial" charset="0"/>
                <a:cs typeface="Arial" charset="0"/>
              </a:rPr>
              <a:t>% of cases</a:t>
            </a:r>
            <a:endParaRPr lang="it-IT" altLang="it-IT" sz="1100" u="none" dirty="0">
              <a:latin typeface="Arial" charset="0"/>
              <a:cs typeface="Arial" charset="0"/>
            </a:endParaRPr>
          </a:p>
        </p:txBody>
      </p:sp>
      <p:sp>
        <p:nvSpPr>
          <p:cNvPr id="16" name="CasellaDiTesto 17"/>
          <p:cNvSpPr txBox="1">
            <a:spLocks noChangeArrowheads="1"/>
          </p:cNvSpPr>
          <p:nvPr/>
        </p:nvSpPr>
        <p:spPr bwMode="auto">
          <a:xfrm>
            <a:off x="5616575" y="4055676"/>
            <a:ext cx="1182688" cy="127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en-US" altLang="it-IT" sz="1100" u="none" dirty="0">
                <a:latin typeface="Arial" charset="0"/>
                <a:cs typeface="Arial" charset="0"/>
              </a:rPr>
              <a:t>Treatment of </a:t>
            </a:r>
            <a:r>
              <a:rPr lang="en-US" altLang="it-IT" sz="1100" u="none" dirty="0" smtClean="0">
                <a:latin typeface="Arial" charset="0"/>
                <a:cs typeface="Arial" charset="0"/>
              </a:rPr>
              <a:t>Residues and Ashes </a:t>
            </a:r>
            <a:r>
              <a:rPr lang="en-US" altLang="it-IT" sz="1100" u="none" dirty="0">
                <a:latin typeface="Arial" charset="0"/>
                <a:cs typeface="Arial" charset="0"/>
              </a:rPr>
              <a:t>from WTE’s, </a:t>
            </a:r>
            <a:r>
              <a:rPr lang="en-US" altLang="it-IT" sz="1100" u="none" dirty="0" smtClean="0">
                <a:latin typeface="Arial" charset="0"/>
                <a:cs typeface="Arial" charset="0"/>
              </a:rPr>
              <a:t>their </a:t>
            </a:r>
            <a:r>
              <a:rPr lang="en-US" altLang="it-IT" sz="1100" u="none" dirty="0">
                <a:latin typeface="Arial" charset="0"/>
                <a:cs typeface="Arial" charset="0"/>
              </a:rPr>
              <a:t>stabilization and environmentally-friendly use</a:t>
            </a:r>
          </a:p>
        </p:txBody>
      </p:sp>
      <p:sp>
        <p:nvSpPr>
          <p:cNvPr id="17" name="CasellaDiTesto 18"/>
          <p:cNvSpPr txBox="1">
            <a:spLocks noChangeArrowheads="1"/>
          </p:cNvSpPr>
          <p:nvPr/>
        </p:nvSpPr>
        <p:spPr bwMode="auto">
          <a:xfrm>
            <a:off x="4284663" y="4055676"/>
            <a:ext cx="12636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en-US" altLang="it-IT" sz="1100" u="none" dirty="0">
                <a:latin typeface="Arial" charset="0"/>
                <a:cs typeface="Arial" charset="0"/>
              </a:rPr>
              <a:t>Waste to Energy plants: management of the three bigger plants in Italy</a:t>
            </a:r>
          </a:p>
        </p:txBody>
      </p:sp>
      <p:sp>
        <p:nvSpPr>
          <p:cNvPr id="18" name="CasellaDiTesto 19"/>
          <p:cNvSpPr txBox="1">
            <a:spLocks noChangeArrowheads="1"/>
          </p:cNvSpPr>
          <p:nvPr/>
        </p:nvSpPr>
        <p:spPr bwMode="auto">
          <a:xfrm>
            <a:off x="8169275" y="4055676"/>
            <a:ext cx="1268413"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800" tIns="46800" rIns="46800" bIns="46800">
            <a:spAutoFit/>
          </a:bodyPr>
          <a:lstStyle>
            <a:lvl1pPr defTabSz="981075" eaLnBrk="0" hangingPunct="0">
              <a:defRPr u="sng">
                <a:solidFill>
                  <a:schemeClr val="tx1"/>
                </a:solidFill>
                <a:latin typeface="Verdana" pitchFamily="34" charset="0"/>
                <a:ea typeface="ヒラギノ角ゴ Pro W3" pitchFamily="100" charset="-128"/>
              </a:defRPr>
            </a:lvl1pPr>
            <a:lvl2pPr marL="742950" indent="-285750" defTabSz="981075" eaLnBrk="0" hangingPunct="0">
              <a:defRPr u="sng">
                <a:solidFill>
                  <a:schemeClr val="tx1"/>
                </a:solidFill>
                <a:latin typeface="Verdana" pitchFamily="34" charset="0"/>
                <a:ea typeface="ヒラギノ角ゴ Pro W3" pitchFamily="100" charset="-128"/>
              </a:defRPr>
            </a:lvl2pPr>
            <a:lvl3pPr marL="1143000" indent="-228600" defTabSz="981075" eaLnBrk="0" hangingPunct="0">
              <a:defRPr u="sng">
                <a:solidFill>
                  <a:schemeClr val="tx1"/>
                </a:solidFill>
                <a:latin typeface="Verdana" pitchFamily="34" charset="0"/>
                <a:ea typeface="ヒラギノ角ゴ Pro W3" pitchFamily="100" charset="-128"/>
              </a:defRPr>
            </a:lvl3pPr>
            <a:lvl4pPr marL="1600200" indent="-228600" defTabSz="981075" eaLnBrk="0" hangingPunct="0">
              <a:defRPr u="sng">
                <a:solidFill>
                  <a:schemeClr val="tx1"/>
                </a:solidFill>
                <a:latin typeface="Verdana" pitchFamily="34" charset="0"/>
                <a:ea typeface="ヒラギノ角ゴ Pro W3" pitchFamily="100" charset="-128"/>
              </a:defRPr>
            </a:lvl4pPr>
            <a:lvl5pPr marL="2057400" indent="-228600" defTabSz="981075" eaLnBrk="0" hangingPunct="0">
              <a:defRPr u="sng">
                <a:solidFill>
                  <a:schemeClr val="tx1"/>
                </a:solidFill>
                <a:latin typeface="Verdana" pitchFamily="34" charset="0"/>
                <a:ea typeface="ヒラギノ角ゴ Pro W3" pitchFamily="100" charset="-128"/>
              </a:defRPr>
            </a:lvl5pPr>
            <a:lvl6pPr marL="25146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6pPr>
            <a:lvl7pPr marL="29718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7pPr>
            <a:lvl8pPr marL="34290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8pPr>
            <a:lvl9pPr marL="3886200" indent="-228600" algn="ctr" defTabSz="981075" eaLnBrk="0" fontAlgn="base" hangingPunct="0">
              <a:spcBef>
                <a:spcPct val="20000"/>
              </a:spcBef>
              <a:spcAft>
                <a:spcPct val="0"/>
              </a:spcAft>
              <a:buChar char="•"/>
              <a:defRPr u="sng">
                <a:solidFill>
                  <a:schemeClr val="tx1"/>
                </a:solidFill>
                <a:latin typeface="Verdana" pitchFamily="34" charset="0"/>
                <a:ea typeface="ヒラギノ角ゴ Pro W3" pitchFamily="100" charset="-128"/>
              </a:defRPr>
            </a:lvl9pPr>
          </a:lstStyle>
          <a:p>
            <a:pPr algn="ctr">
              <a:spcBef>
                <a:spcPts val="600"/>
              </a:spcBef>
              <a:buClr>
                <a:srgbClr val="000000"/>
              </a:buClr>
              <a:buFontTx/>
              <a:buNone/>
            </a:pPr>
            <a:r>
              <a:rPr lang="it-IT" altLang="it-IT" sz="1100" u="none" dirty="0" err="1">
                <a:latin typeface="Arial" charset="0"/>
                <a:cs typeface="Arial" charset="0"/>
              </a:rPr>
              <a:t>Electricity</a:t>
            </a:r>
            <a:r>
              <a:rPr lang="it-IT" altLang="it-IT" sz="1100" u="none" dirty="0">
                <a:latin typeface="Arial" charset="0"/>
                <a:cs typeface="Arial" charset="0"/>
              </a:rPr>
              <a:t> production from </a:t>
            </a:r>
            <a:r>
              <a:rPr lang="it-IT" altLang="it-IT" sz="1100" u="none" dirty="0" smtClean="0">
                <a:latin typeface="Arial" charset="0"/>
                <a:cs typeface="Arial" charset="0"/>
              </a:rPr>
              <a:t>biogas (&gt;40 GWh)</a:t>
            </a:r>
            <a:endParaRPr lang="it-IT" altLang="it-IT" sz="1100" u="none" dirty="0">
              <a:latin typeface="Arial" charset="0"/>
              <a:cs typeface="Arial" charset="0"/>
            </a:endParaRPr>
          </a:p>
        </p:txBody>
      </p:sp>
      <p:cxnSp>
        <p:nvCxnSpPr>
          <p:cNvPr id="19" name="Connettore 1 20"/>
          <p:cNvCxnSpPr>
            <a:cxnSpLocks noChangeShapeType="1"/>
          </p:cNvCxnSpPr>
          <p:nvPr/>
        </p:nvCxnSpPr>
        <p:spPr bwMode="auto">
          <a:xfrm>
            <a:off x="1689100" y="2596763"/>
            <a:ext cx="0" cy="2738438"/>
          </a:xfrm>
          <a:prstGeom prst="line">
            <a:avLst/>
          </a:prstGeom>
          <a:noFill/>
          <a:ln w="9525" algn="ctr">
            <a:solidFill>
              <a:srgbClr val="59595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l="3307" r="61421"/>
          <a:stretch>
            <a:fillRect/>
          </a:stretch>
        </p:blipFill>
        <p:spPr bwMode="auto">
          <a:xfrm>
            <a:off x="466725" y="2641213"/>
            <a:ext cx="1169988"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descr="http://cdn.blogosfere.it/dallapartedichiguida/images/amsa_truffa_spazzamento_globale.jpg"/>
          <p:cNvPicPr>
            <a:picLocks noChangeAspect="1" noChangeArrowheads="1"/>
          </p:cNvPicPr>
          <p:nvPr/>
        </p:nvPicPr>
        <p:blipFill>
          <a:blip r:embed="rId4">
            <a:extLst>
              <a:ext uri="{28A0092B-C50C-407E-A947-70E740481C1C}">
                <a14:useLocalDpi xmlns:a14="http://schemas.microsoft.com/office/drawing/2010/main" val="0"/>
              </a:ext>
            </a:extLst>
          </a:blip>
          <a:srcRect t="1489" r="45226" b="7353"/>
          <a:stretch>
            <a:fillRect/>
          </a:stretch>
        </p:blipFill>
        <p:spPr bwMode="auto">
          <a:xfrm>
            <a:off x="1725613" y="2641213"/>
            <a:ext cx="12065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l="7834" r="12959"/>
          <a:stretch>
            <a:fillRect/>
          </a:stretch>
        </p:blipFill>
        <p:spPr bwMode="auto">
          <a:xfrm>
            <a:off x="3019425" y="2641213"/>
            <a:ext cx="11906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6">
            <a:extLst>
              <a:ext uri="{28A0092B-C50C-407E-A947-70E740481C1C}">
                <a14:useLocalDpi xmlns:a14="http://schemas.microsoft.com/office/drawing/2010/main" val="0"/>
              </a:ext>
            </a:extLst>
          </a:blip>
          <a:srcRect r="-153"/>
          <a:stretch>
            <a:fillRect/>
          </a:stretch>
        </p:blipFill>
        <p:spPr bwMode="auto">
          <a:xfrm>
            <a:off x="5616575" y="2630101"/>
            <a:ext cx="121285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p:cNvPicPr>
            <a:picLocks noChangeAspect="1" noChangeArrowheads="1"/>
          </p:cNvPicPr>
          <p:nvPr/>
        </p:nvPicPr>
        <p:blipFill>
          <a:blip r:embed="rId7">
            <a:extLst>
              <a:ext uri="{28A0092B-C50C-407E-A947-70E740481C1C}">
                <a14:useLocalDpi xmlns:a14="http://schemas.microsoft.com/office/drawing/2010/main" val="0"/>
              </a:ext>
            </a:extLst>
          </a:blip>
          <a:srcRect l="-2432" r="11098"/>
          <a:stretch>
            <a:fillRect/>
          </a:stretch>
        </p:blipFill>
        <p:spPr bwMode="auto">
          <a:xfrm>
            <a:off x="4273550" y="2631688"/>
            <a:ext cx="1262063"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0"/>
          <p:cNvPicPr>
            <a:picLocks noChangeAspect="1" noChangeArrowheads="1"/>
          </p:cNvPicPr>
          <p:nvPr/>
        </p:nvPicPr>
        <p:blipFill>
          <a:blip r:embed="rId8">
            <a:extLst>
              <a:ext uri="{28A0092B-C50C-407E-A947-70E740481C1C}">
                <a14:useLocalDpi xmlns:a14="http://schemas.microsoft.com/office/drawing/2010/main" val="0"/>
              </a:ext>
            </a:extLst>
          </a:blip>
          <a:srcRect l="-2" r="14877"/>
          <a:stretch>
            <a:fillRect/>
          </a:stretch>
        </p:blipFill>
        <p:spPr bwMode="auto">
          <a:xfrm>
            <a:off x="6881813" y="2641213"/>
            <a:ext cx="12160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
          <p:cNvPicPr>
            <a:picLocks noChangeAspect="1" noChangeArrowheads="1"/>
          </p:cNvPicPr>
          <p:nvPr/>
        </p:nvPicPr>
        <p:blipFill>
          <a:blip r:embed="rId9">
            <a:extLst>
              <a:ext uri="{28A0092B-C50C-407E-A947-70E740481C1C}">
                <a14:useLocalDpi xmlns:a14="http://schemas.microsoft.com/office/drawing/2010/main" val="0"/>
              </a:ext>
            </a:extLst>
          </a:blip>
          <a:srcRect l="28499"/>
          <a:stretch>
            <a:fillRect/>
          </a:stretch>
        </p:blipFill>
        <p:spPr bwMode="auto">
          <a:xfrm>
            <a:off x="8189913" y="2641213"/>
            <a:ext cx="1239837"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nettore 1 59"/>
          <p:cNvCxnSpPr>
            <a:cxnSpLocks noChangeShapeType="1"/>
          </p:cNvCxnSpPr>
          <p:nvPr/>
        </p:nvCxnSpPr>
        <p:spPr bwMode="auto">
          <a:xfrm>
            <a:off x="6846888" y="2596763"/>
            <a:ext cx="0" cy="2738438"/>
          </a:xfrm>
          <a:prstGeom prst="line">
            <a:avLst/>
          </a:prstGeom>
          <a:noFill/>
          <a:ln w="9525" algn="ctr">
            <a:solidFill>
              <a:srgbClr val="59595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ttore 1 60"/>
          <p:cNvCxnSpPr>
            <a:cxnSpLocks noChangeShapeType="1"/>
          </p:cNvCxnSpPr>
          <p:nvPr/>
        </p:nvCxnSpPr>
        <p:spPr bwMode="auto">
          <a:xfrm>
            <a:off x="5581650" y="2626926"/>
            <a:ext cx="0" cy="2738437"/>
          </a:xfrm>
          <a:prstGeom prst="line">
            <a:avLst/>
          </a:prstGeom>
          <a:noFill/>
          <a:ln w="9525" algn="ctr">
            <a:solidFill>
              <a:srgbClr val="59595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ttore 1 61"/>
          <p:cNvCxnSpPr>
            <a:cxnSpLocks noChangeShapeType="1"/>
          </p:cNvCxnSpPr>
          <p:nvPr/>
        </p:nvCxnSpPr>
        <p:spPr bwMode="auto">
          <a:xfrm>
            <a:off x="4265613" y="2639626"/>
            <a:ext cx="0" cy="2738437"/>
          </a:xfrm>
          <a:prstGeom prst="line">
            <a:avLst/>
          </a:prstGeom>
          <a:noFill/>
          <a:ln w="9525" algn="ctr">
            <a:solidFill>
              <a:srgbClr val="59595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Connettore 1 62"/>
          <p:cNvCxnSpPr>
            <a:cxnSpLocks noChangeShapeType="1"/>
          </p:cNvCxnSpPr>
          <p:nvPr/>
        </p:nvCxnSpPr>
        <p:spPr bwMode="auto">
          <a:xfrm>
            <a:off x="2952750" y="2612638"/>
            <a:ext cx="0" cy="2738438"/>
          </a:xfrm>
          <a:prstGeom prst="line">
            <a:avLst/>
          </a:prstGeom>
          <a:noFill/>
          <a:ln w="9525" algn="ctr">
            <a:solidFill>
              <a:srgbClr val="59595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ttore 1 63"/>
          <p:cNvCxnSpPr>
            <a:cxnSpLocks noChangeShapeType="1"/>
          </p:cNvCxnSpPr>
          <p:nvPr/>
        </p:nvCxnSpPr>
        <p:spPr bwMode="auto">
          <a:xfrm>
            <a:off x="8134350" y="2630101"/>
            <a:ext cx="0" cy="2738437"/>
          </a:xfrm>
          <a:prstGeom prst="line">
            <a:avLst/>
          </a:prstGeom>
          <a:noFill/>
          <a:ln w="9525" algn="ctr">
            <a:solidFill>
              <a:srgbClr val="59595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Parentesi graffa chiusa 31"/>
          <p:cNvSpPr/>
          <p:nvPr/>
        </p:nvSpPr>
        <p:spPr bwMode="auto">
          <a:xfrm rot="16200000">
            <a:off x="4814888" y="-2741999"/>
            <a:ext cx="320675" cy="8924925"/>
          </a:xfrm>
          <a:prstGeom prst="rightBrace">
            <a:avLst/>
          </a:prstGeom>
          <a:noFill/>
          <a:ln w="9525" cap="flat" cmpd="sng" algn="ctr">
            <a:solidFill>
              <a:schemeClr val="bg1">
                <a:lumMod val="75000"/>
              </a:schemeClr>
            </a:solidFill>
            <a:prstDash val="solid"/>
            <a:round/>
            <a:headEnd type="none" w="med" len="med"/>
            <a:tailEnd type="none" w="med" len="med"/>
          </a:ln>
          <a:effectLst/>
        </p:spPr>
        <p:txBody>
          <a:bodyPr wrap="none" lIns="46800" rIns="46800" anchor="ctr"/>
          <a:lstStyle/>
          <a:p>
            <a:pPr marL="174625" indent="-174625">
              <a:defRPr/>
            </a:pPr>
            <a:endParaRPr lang="it-IT"/>
          </a:p>
        </p:txBody>
      </p:sp>
      <p:cxnSp>
        <p:nvCxnSpPr>
          <p:cNvPr id="33" name="Connettore 2 70"/>
          <p:cNvCxnSpPr>
            <a:cxnSpLocks noChangeShapeType="1"/>
          </p:cNvCxnSpPr>
          <p:nvPr/>
        </p:nvCxnSpPr>
        <p:spPr bwMode="auto">
          <a:xfrm>
            <a:off x="2279650" y="5925751"/>
            <a:ext cx="684213" cy="0"/>
          </a:xfrm>
          <a:prstGeom prst="straightConnector1">
            <a:avLst/>
          </a:prstGeom>
          <a:noFill/>
          <a:ln w="9525" algn="ctr">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34" name="Connettore 1 73"/>
          <p:cNvCxnSpPr>
            <a:cxnSpLocks noChangeShapeType="1"/>
          </p:cNvCxnSpPr>
          <p:nvPr/>
        </p:nvCxnSpPr>
        <p:spPr bwMode="auto">
          <a:xfrm flipV="1">
            <a:off x="2279650" y="4997063"/>
            <a:ext cx="0" cy="9286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3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675" y="5555863"/>
            <a:ext cx="18192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1AE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descr="http://cww.a2a.eu/a2a/export/sites/default/intranet/format/ASPEM/loghi/Aspem_col.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0013" y="5625713"/>
            <a:ext cx="18192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8454" y1="33884" x2="9010" y2="37190"/>
                        <a14:foregroundMark x1="17909" y1="21212" x2="21357" y2="25344"/>
                        <a14:foregroundMark x1="16796" y1="8815" x2="16796" y2="8815"/>
                        <a14:foregroundMark x1="27475" y1="15702" x2="27475" y2="15702"/>
                        <a14:foregroundMark x1="30590" y1="26997" x2="30590" y2="26997"/>
                        <a14:foregroundMark x1="30812" y1="44628" x2="30812" y2="44628"/>
                        <a14:foregroundMark x1="28365" y1="62810" x2="28365" y2="62810"/>
                        <a14:foregroundMark x1="33370" y1="73829" x2="33370" y2="73829"/>
                        <a14:foregroundMark x1="35150" y1="50413" x2="35150" y2="50413"/>
                        <a14:foregroundMark x1="35150" y1="33609" x2="35150" y2="33609"/>
                        <a14:foregroundMark x1="19244" y1="75758" x2="19244" y2="75758"/>
                        <a14:foregroundMark x1="9232" y1="62810" x2="9232" y2="62810"/>
                        <a14:foregroundMark x1="2336" y1="54270" x2="2336" y2="54270"/>
                        <a14:foregroundMark x1="5228" y1="26997" x2="5228" y2="26997"/>
                        <a14:foregroundMark x1="8676" y1="79614" x2="8676" y2="79614"/>
                        <a14:foregroundMark x1="15684" y1="88430" x2="15684" y2="88430"/>
                        <a14:foregroundMark x1="23248" y1="89532" x2="23248" y2="89532"/>
                        <a14:foregroundMark x1="50389" y1="27548" x2="50389" y2="27548"/>
                        <a14:foregroundMark x1="62736" y1="21763" x2="62736" y2="21763"/>
                        <a14:foregroundMark x1="58732" y1="72727" x2="58732" y2="72727"/>
                        <a14:foregroundMark x1="67186" y1="67218" x2="67186" y2="67218"/>
                        <a14:foregroundMark x1="70300" y1="66667" x2="70300" y2="66667"/>
                        <a14:foregroundMark x1="76307" y1="61708" x2="76307" y2="61708"/>
                        <a14:foregroundMark x1="76529" y1="69146" x2="76529" y2="69146"/>
                        <a14:foregroundMark x1="81980" y1="69146" x2="81980" y2="69146"/>
                        <a14:foregroundMark x1="85206" y1="67493" x2="85206" y2="67493"/>
                        <a14:foregroundMark x1="90656" y1="68044" x2="90656" y2="68044"/>
                        <a14:foregroundMark x1="96885" y1="68320" x2="96885" y2="68320"/>
                        <a14:backgroundMark x1="57286" y1="75758" x2="57286" y2="75758"/>
                        <a14:backgroundMark x1="80200" y1="70248" x2="80200" y2="70248"/>
                        <a14:backgroundMark x1="95551" y1="69421" x2="95551" y2="69421"/>
                      </a14:backgroundRemoval>
                    </a14:imgEffect>
                  </a14:imgLayer>
                </a14:imgProps>
              </a:ext>
              <a:ext uri="{28A0092B-C50C-407E-A947-70E740481C1C}">
                <a14:useLocalDpi xmlns:a14="http://schemas.microsoft.com/office/drawing/2010/main" val="0"/>
              </a:ext>
            </a:extLst>
          </a:blip>
          <a:srcRect/>
          <a:stretch>
            <a:fillRect/>
          </a:stretch>
        </p:blipFill>
        <p:spPr bwMode="auto">
          <a:xfrm>
            <a:off x="4201883" y="949522"/>
            <a:ext cx="1643746" cy="66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Immagin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4359" y="5500426"/>
            <a:ext cx="1655763" cy="1041147"/>
          </a:xfrm>
          <a:prstGeom prst="rect">
            <a:avLst/>
          </a:prstGeom>
        </p:spPr>
      </p:pic>
      <p:sp>
        <p:nvSpPr>
          <p:cNvPr id="40" name="CasellaDiTesto 39"/>
          <p:cNvSpPr txBox="1"/>
          <p:nvPr/>
        </p:nvSpPr>
        <p:spPr>
          <a:xfrm>
            <a:off x="463276" y="558542"/>
            <a:ext cx="6664138" cy="430887"/>
          </a:xfrm>
          <a:prstGeom prst="rect">
            <a:avLst/>
          </a:prstGeom>
          <a:noFill/>
        </p:spPr>
        <p:txBody>
          <a:bodyPr wrap="square" rtlCol="0">
            <a:spAutoFit/>
          </a:bodyPr>
          <a:lstStyle/>
          <a:p>
            <a:r>
              <a:rPr lang="it-IT" sz="2200" dirty="0">
                <a:solidFill>
                  <a:srgbClr val="409641"/>
                </a:solidFill>
                <a:latin typeface="Verdana"/>
                <a:cs typeface="Verdana"/>
              </a:rPr>
              <a:t>AMSA AND A2A GROUP</a:t>
            </a:r>
          </a:p>
        </p:txBody>
      </p:sp>
      <p:sp>
        <p:nvSpPr>
          <p:cNvPr id="41" name="CasellaDiTesto 40"/>
          <p:cNvSpPr txBox="1"/>
          <p:nvPr/>
        </p:nvSpPr>
        <p:spPr>
          <a:xfrm>
            <a:off x="463276" y="1007886"/>
            <a:ext cx="6664138" cy="369332"/>
          </a:xfrm>
          <a:prstGeom prst="rect">
            <a:avLst/>
          </a:prstGeom>
          <a:noFill/>
        </p:spPr>
        <p:txBody>
          <a:bodyPr wrap="square" rtlCol="0">
            <a:spAutoFit/>
          </a:bodyPr>
          <a:lstStyle/>
          <a:p>
            <a:r>
              <a:rPr lang="en-US" dirty="0" smtClean="0">
                <a:solidFill>
                  <a:srgbClr val="868686"/>
                </a:solidFill>
                <a:latin typeface="Verdana"/>
                <a:cs typeface="Verdana"/>
              </a:rPr>
              <a:t>Waste Business Area</a:t>
            </a:r>
            <a:endParaRPr lang="en-US" sz="1800" dirty="0">
              <a:solidFill>
                <a:srgbClr val="868686"/>
              </a:solidFill>
              <a:latin typeface="Verdana"/>
              <a:cs typeface="Verdana"/>
            </a:endParaRPr>
          </a:p>
        </p:txBody>
      </p:sp>
    </p:spTree>
    <p:extLst>
      <p:ext uri="{BB962C8B-B14F-4D97-AF65-F5344CB8AC3E}">
        <p14:creationId xmlns:p14="http://schemas.microsoft.com/office/powerpoint/2010/main" val="3268291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3"/>
          <p:cNvCxnSpPr/>
          <p:nvPr/>
        </p:nvCxnSpPr>
        <p:spPr>
          <a:xfrm>
            <a:off x="36217" y="4602560"/>
            <a:ext cx="9846820" cy="0"/>
          </a:xfrm>
          <a:prstGeom prst="line">
            <a:avLst/>
          </a:prstGeom>
          <a:ln w="25400" cap="rnd">
            <a:solidFill>
              <a:schemeClr val="tx1">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63" name="Gruppo 62"/>
          <p:cNvGrpSpPr/>
          <p:nvPr/>
        </p:nvGrpSpPr>
        <p:grpSpPr>
          <a:xfrm>
            <a:off x="6923530" y="5480065"/>
            <a:ext cx="879477" cy="524881"/>
            <a:chOff x="6923530" y="4801090"/>
            <a:chExt cx="879477" cy="524881"/>
          </a:xfrm>
        </p:grpSpPr>
        <p:sp>
          <p:nvSpPr>
            <p:cNvPr id="4" name="TextBox 35"/>
            <p:cNvSpPr txBox="1"/>
            <p:nvPr/>
          </p:nvSpPr>
          <p:spPr>
            <a:xfrm>
              <a:off x="6923530" y="4801090"/>
              <a:ext cx="741055" cy="246221"/>
            </a:xfrm>
            <a:prstGeom prst="rect">
              <a:avLst/>
            </a:prstGeom>
            <a:noFill/>
          </p:spPr>
          <p:txBody>
            <a:bodyPr wrap="none" rtlCol="0">
              <a:spAutoFit/>
            </a:bodyPr>
            <a:lstStyle/>
            <a:p>
              <a:r>
                <a:rPr lang="en-US" sz="1000" b="1" dirty="0" smtClean="0">
                  <a:solidFill>
                    <a:srgbClr val="689E41"/>
                  </a:solidFill>
                  <a:latin typeface="Lato Light"/>
                </a:rPr>
                <a:t>1985-2007</a:t>
              </a:r>
              <a:endParaRPr lang="en-US" sz="1000" b="1" dirty="0">
                <a:solidFill>
                  <a:srgbClr val="689E41"/>
                </a:solidFill>
                <a:latin typeface="Lato Light"/>
              </a:endParaRPr>
            </a:p>
          </p:txBody>
        </p:sp>
        <p:sp>
          <p:nvSpPr>
            <p:cNvPr id="5" name="TextBox 36"/>
            <p:cNvSpPr txBox="1"/>
            <p:nvPr/>
          </p:nvSpPr>
          <p:spPr>
            <a:xfrm>
              <a:off x="6923530" y="5099380"/>
              <a:ext cx="879477" cy="226591"/>
            </a:xfrm>
            <a:prstGeom prst="rect">
              <a:avLst/>
            </a:prstGeom>
            <a:noFill/>
          </p:spPr>
          <p:txBody>
            <a:bodyPr wrap="square" lIns="72000" tIns="36000" rIns="72000" bIns="36000" rtlCol="0">
              <a:spAutoFit/>
            </a:bodyPr>
            <a:lstStyle/>
            <a:p>
              <a:r>
                <a:rPr lang="en-US" sz="1000" dirty="0" err="1" smtClean="0">
                  <a:solidFill>
                    <a:srgbClr val="3F3F3F"/>
                  </a:solidFill>
                  <a:latin typeface="Lato Light"/>
                </a:rPr>
                <a:t>Amsa</a:t>
              </a:r>
              <a:r>
                <a:rPr lang="en-US" sz="1000" dirty="0" smtClean="0">
                  <a:solidFill>
                    <a:srgbClr val="3F3F3F"/>
                  </a:solidFill>
                  <a:latin typeface="Lato Light"/>
                </a:rPr>
                <a:t> S.p.A.</a:t>
              </a:r>
              <a:endParaRPr lang="en-US" sz="1000" dirty="0">
                <a:solidFill>
                  <a:srgbClr val="3F3F3F"/>
                </a:solidFill>
                <a:latin typeface="Lato Light"/>
              </a:endParaRPr>
            </a:p>
          </p:txBody>
        </p:sp>
        <p:cxnSp>
          <p:nvCxnSpPr>
            <p:cNvPr id="6" name="Straight Connector 37"/>
            <p:cNvCxnSpPr/>
            <p:nvPr/>
          </p:nvCxnSpPr>
          <p:spPr>
            <a:xfrm>
              <a:off x="6938188" y="5078866"/>
              <a:ext cx="828000" cy="0"/>
            </a:xfrm>
            <a:prstGeom prst="line">
              <a:avLst/>
            </a:prstGeom>
            <a:ln w="19050">
              <a:solidFill>
                <a:srgbClr val="689E41"/>
              </a:solidFill>
            </a:ln>
          </p:spPr>
          <p:style>
            <a:lnRef idx="1">
              <a:schemeClr val="accent1"/>
            </a:lnRef>
            <a:fillRef idx="0">
              <a:schemeClr val="accent1"/>
            </a:fillRef>
            <a:effectRef idx="0">
              <a:schemeClr val="accent1"/>
            </a:effectRef>
            <a:fontRef idx="minor">
              <a:schemeClr val="tx1"/>
            </a:fontRef>
          </p:style>
        </p:cxnSp>
      </p:grpSp>
      <p:sp>
        <p:nvSpPr>
          <p:cNvPr id="7" name="Freeform 13"/>
          <p:cNvSpPr>
            <a:spLocks/>
          </p:cNvSpPr>
          <p:nvPr/>
        </p:nvSpPr>
        <p:spPr bwMode="auto">
          <a:xfrm rot="16200000">
            <a:off x="6531964" y="5660566"/>
            <a:ext cx="332515" cy="198599"/>
          </a:xfrm>
          <a:custGeom>
            <a:avLst/>
            <a:gdLst>
              <a:gd name="T0" fmla="*/ 0 w 663"/>
              <a:gd name="T1" fmla="*/ 0 h 573"/>
              <a:gd name="T2" fmla="*/ 331 w 663"/>
              <a:gd name="T3" fmla="*/ 573 h 573"/>
              <a:gd name="T4" fmla="*/ 663 w 663"/>
              <a:gd name="T5" fmla="*/ 0 h 573"/>
              <a:gd name="T6" fmla="*/ 0 w 663"/>
              <a:gd name="T7" fmla="*/ 0 h 573"/>
            </a:gdLst>
            <a:ahLst/>
            <a:cxnLst>
              <a:cxn ang="0">
                <a:pos x="T0" y="T1"/>
              </a:cxn>
              <a:cxn ang="0">
                <a:pos x="T2" y="T3"/>
              </a:cxn>
              <a:cxn ang="0">
                <a:pos x="T4" y="T5"/>
              </a:cxn>
              <a:cxn ang="0">
                <a:pos x="T6" y="T7"/>
              </a:cxn>
            </a:cxnLst>
            <a:rect l="0" t="0" r="r" b="b"/>
            <a:pathLst>
              <a:path w="663" h="573">
                <a:moveTo>
                  <a:pt x="0" y="0"/>
                </a:moveTo>
                <a:lnTo>
                  <a:pt x="331" y="573"/>
                </a:lnTo>
                <a:lnTo>
                  <a:pt x="663" y="0"/>
                </a:lnTo>
                <a:lnTo>
                  <a:pt x="0" y="0"/>
                </a:lnTo>
                <a:close/>
              </a:path>
            </a:pathLst>
          </a:custGeom>
          <a:solidFill>
            <a:srgbClr val="689E41"/>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8" name="Freeform 13"/>
          <p:cNvSpPr>
            <a:spLocks/>
          </p:cNvSpPr>
          <p:nvPr/>
        </p:nvSpPr>
        <p:spPr bwMode="auto">
          <a:xfrm rot="5400000" flipV="1">
            <a:off x="1641913" y="3373196"/>
            <a:ext cx="332515" cy="198599"/>
          </a:xfrm>
          <a:custGeom>
            <a:avLst/>
            <a:gdLst>
              <a:gd name="T0" fmla="*/ 0 w 663"/>
              <a:gd name="T1" fmla="*/ 0 h 573"/>
              <a:gd name="T2" fmla="*/ 331 w 663"/>
              <a:gd name="T3" fmla="*/ 573 h 573"/>
              <a:gd name="T4" fmla="*/ 663 w 663"/>
              <a:gd name="T5" fmla="*/ 0 h 573"/>
              <a:gd name="T6" fmla="*/ 0 w 663"/>
              <a:gd name="T7" fmla="*/ 0 h 573"/>
            </a:gdLst>
            <a:ahLst/>
            <a:cxnLst>
              <a:cxn ang="0">
                <a:pos x="T0" y="T1"/>
              </a:cxn>
              <a:cxn ang="0">
                <a:pos x="T2" y="T3"/>
              </a:cxn>
              <a:cxn ang="0">
                <a:pos x="T4" y="T5"/>
              </a:cxn>
              <a:cxn ang="0">
                <a:pos x="T6" y="T7"/>
              </a:cxn>
            </a:cxnLst>
            <a:rect l="0" t="0" r="r" b="b"/>
            <a:pathLst>
              <a:path w="663" h="573">
                <a:moveTo>
                  <a:pt x="0" y="0"/>
                </a:moveTo>
                <a:lnTo>
                  <a:pt x="331" y="573"/>
                </a:lnTo>
                <a:lnTo>
                  <a:pt x="663"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9" name="Freeform 12"/>
          <p:cNvSpPr>
            <a:spLocks/>
          </p:cNvSpPr>
          <p:nvPr/>
        </p:nvSpPr>
        <p:spPr bwMode="auto">
          <a:xfrm>
            <a:off x="1307833" y="4561941"/>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10" name="Freeform 13"/>
          <p:cNvSpPr>
            <a:spLocks/>
          </p:cNvSpPr>
          <p:nvPr/>
        </p:nvSpPr>
        <p:spPr bwMode="auto">
          <a:xfrm>
            <a:off x="2520651" y="4561941"/>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11" name="Freeform 12"/>
          <p:cNvSpPr>
            <a:spLocks/>
          </p:cNvSpPr>
          <p:nvPr/>
        </p:nvSpPr>
        <p:spPr bwMode="auto">
          <a:xfrm>
            <a:off x="3921231" y="4561941"/>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12" name="Freeform 13"/>
          <p:cNvSpPr>
            <a:spLocks/>
          </p:cNvSpPr>
          <p:nvPr/>
        </p:nvSpPr>
        <p:spPr bwMode="auto">
          <a:xfrm>
            <a:off x="5601786" y="4561941"/>
            <a:ext cx="81236" cy="81236"/>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grpSp>
        <p:nvGrpSpPr>
          <p:cNvPr id="13" name="Group 44"/>
          <p:cNvGrpSpPr/>
          <p:nvPr/>
        </p:nvGrpSpPr>
        <p:grpSpPr>
          <a:xfrm>
            <a:off x="3589529" y="5266262"/>
            <a:ext cx="973420" cy="524881"/>
            <a:chOff x="4855984" y="4155813"/>
            <a:chExt cx="1445643" cy="649889"/>
          </a:xfrm>
        </p:grpSpPr>
        <p:sp>
          <p:nvSpPr>
            <p:cNvPr id="14" name="TextBox 45"/>
            <p:cNvSpPr txBox="1"/>
            <p:nvPr/>
          </p:nvSpPr>
          <p:spPr>
            <a:xfrm>
              <a:off x="4855984" y="4155813"/>
              <a:ext cx="1024546" cy="304862"/>
            </a:xfrm>
            <a:prstGeom prst="rect">
              <a:avLst/>
            </a:prstGeom>
            <a:noFill/>
          </p:spPr>
          <p:txBody>
            <a:bodyPr wrap="none" rtlCol="0">
              <a:spAutoFit/>
            </a:bodyPr>
            <a:lstStyle/>
            <a:p>
              <a:r>
                <a:rPr lang="en-US" sz="1000" b="1" dirty="0" smtClean="0">
                  <a:solidFill>
                    <a:srgbClr val="C0392B"/>
                  </a:solidFill>
                  <a:latin typeface="Lato Light"/>
                </a:rPr>
                <a:t>1952- 1954</a:t>
              </a:r>
              <a:endParaRPr lang="en-US" sz="1000" b="1" dirty="0">
                <a:solidFill>
                  <a:srgbClr val="C0392B"/>
                </a:solidFill>
                <a:latin typeface="Lato Light"/>
              </a:endParaRPr>
            </a:p>
          </p:txBody>
        </p:sp>
        <p:sp>
          <p:nvSpPr>
            <p:cNvPr id="15" name="TextBox 46"/>
            <p:cNvSpPr txBox="1"/>
            <p:nvPr/>
          </p:nvSpPr>
          <p:spPr>
            <a:xfrm>
              <a:off x="4855984" y="4525145"/>
              <a:ext cx="1445643" cy="280557"/>
            </a:xfrm>
            <a:prstGeom prst="rect">
              <a:avLst/>
            </a:prstGeom>
            <a:noFill/>
          </p:spPr>
          <p:txBody>
            <a:bodyPr wrap="square" lIns="72000" tIns="36000" rIns="72000" bIns="36000" rtlCol="0">
              <a:spAutoFit/>
            </a:bodyPr>
            <a:lstStyle/>
            <a:p>
              <a:r>
                <a:rPr lang="en-US" sz="1000" dirty="0" smtClean="0">
                  <a:solidFill>
                    <a:srgbClr val="3F3F3F"/>
                  </a:solidFill>
                  <a:latin typeface="Lato Light"/>
                </a:rPr>
                <a:t>G.S.I.</a:t>
              </a:r>
              <a:endParaRPr lang="en-US" sz="1000" dirty="0">
                <a:solidFill>
                  <a:srgbClr val="3F3F3F"/>
                </a:solidFill>
                <a:latin typeface="Lato Light"/>
              </a:endParaRPr>
            </a:p>
          </p:txBody>
        </p:sp>
        <p:cxnSp>
          <p:nvCxnSpPr>
            <p:cNvPr id="16" name="Straight Connector 47"/>
            <p:cNvCxnSpPr/>
            <p:nvPr/>
          </p:nvCxnSpPr>
          <p:spPr>
            <a:xfrm>
              <a:off x="4887493" y="4499745"/>
              <a:ext cx="1245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7" name="Freeform 36"/>
          <p:cNvSpPr>
            <a:spLocks/>
          </p:cNvSpPr>
          <p:nvPr/>
        </p:nvSpPr>
        <p:spPr bwMode="auto">
          <a:xfrm rot="16200000">
            <a:off x="3214529" y="5681978"/>
            <a:ext cx="332515" cy="198599"/>
          </a:xfrm>
          <a:custGeom>
            <a:avLst/>
            <a:gdLst>
              <a:gd name="T0" fmla="*/ 0 w 663"/>
              <a:gd name="T1" fmla="*/ 0 h 573"/>
              <a:gd name="T2" fmla="*/ 331 w 663"/>
              <a:gd name="T3" fmla="*/ 573 h 573"/>
              <a:gd name="T4" fmla="*/ 663 w 663"/>
              <a:gd name="T5" fmla="*/ 0 h 573"/>
              <a:gd name="T6" fmla="*/ 0 w 663"/>
              <a:gd name="T7" fmla="*/ 0 h 573"/>
            </a:gdLst>
            <a:ahLst/>
            <a:cxnLst>
              <a:cxn ang="0">
                <a:pos x="T0" y="T1"/>
              </a:cxn>
              <a:cxn ang="0">
                <a:pos x="T2" y="T3"/>
              </a:cxn>
              <a:cxn ang="0">
                <a:pos x="T4" y="T5"/>
              </a:cxn>
              <a:cxn ang="0">
                <a:pos x="T6" y="T7"/>
              </a:cxn>
            </a:cxnLst>
            <a:rect l="0" t="0" r="r" b="b"/>
            <a:pathLst>
              <a:path w="663" h="573">
                <a:moveTo>
                  <a:pt x="0" y="0"/>
                </a:moveTo>
                <a:lnTo>
                  <a:pt x="331" y="573"/>
                </a:lnTo>
                <a:lnTo>
                  <a:pt x="663" y="0"/>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sp>
        <p:nvSpPr>
          <p:cNvPr id="18" name="Freeform 13"/>
          <p:cNvSpPr>
            <a:spLocks/>
          </p:cNvSpPr>
          <p:nvPr/>
        </p:nvSpPr>
        <p:spPr bwMode="auto">
          <a:xfrm rot="5400000" flipV="1">
            <a:off x="4673538" y="3389645"/>
            <a:ext cx="332515" cy="198599"/>
          </a:xfrm>
          <a:custGeom>
            <a:avLst/>
            <a:gdLst>
              <a:gd name="T0" fmla="*/ 0 w 663"/>
              <a:gd name="T1" fmla="*/ 0 h 573"/>
              <a:gd name="T2" fmla="*/ 331 w 663"/>
              <a:gd name="T3" fmla="*/ 573 h 573"/>
              <a:gd name="T4" fmla="*/ 663 w 663"/>
              <a:gd name="T5" fmla="*/ 0 h 573"/>
              <a:gd name="T6" fmla="*/ 0 w 663"/>
              <a:gd name="T7" fmla="*/ 0 h 573"/>
            </a:gdLst>
            <a:ahLst/>
            <a:cxnLst>
              <a:cxn ang="0">
                <a:pos x="T0" y="T1"/>
              </a:cxn>
              <a:cxn ang="0">
                <a:pos x="T2" y="T3"/>
              </a:cxn>
              <a:cxn ang="0">
                <a:pos x="T4" y="T5"/>
              </a:cxn>
              <a:cxn ang="0">
                <a:pos x="T6" y="T7"/>
              </a:cxn>
            </a:cxnLst>
            <a:rect l="0" t="0" r="r" b="b"/>
            <a:pathLst>
              <a:path w="663" h="573">
                <a:moveTo>
                  <a:pt x="0" y="0"/>
                </a:moveTo>
                <a:lnTo>
                  <a:pt x="331" y="573"/>
                </a:lnTo>
                <a:lnTo>
                  <a:pt x="663" y="0"/>
                </a:lnTo>
                <a:lnTo>
                  <a:pt x="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grpSp>
        <p:nvGrpSpPr>
          <p:cNvPr id="19" name="Gruppo 18"/>
          <p:cNvGrpSpPr/>
          <p:nvPr/>
        </p:nvGrpSpPr>
        <p:grpSpPr>
          <a:xfrm>
            <a:off x="5040313" y="3215207"/>
            <a:ext cx="1101765" cy="526066"/>
            <a:chOff x="7399210" y="2527200"/>
            <a:chExt cx="1620884" cy="651357"/>
          </a:xfrm>
        </p:grpSpPr>
        <p:sp>
          <p:nvSpPr>
            <p:cNvPr id="20" name="TextBox 51"/>
            <p:cNvSpPr txBox="1"/>
            <p:nvPr/>
          </p:nvSpPr>
          <p:spPr>
            <a:xfrm>
              <a:off x="7399210" y="2527200"/>
              <a:ext cx="1068212" cy="304863"/>
            </a:xfrm>
            <a:prstGeom prst="rect">
              <a:avLst/>
            </a:prstGeom>
            <a:noFill/>
          </p:spPr>
          <p:txBody>
            <a:bodyPr wrap="none" rtlCol="0">
              <a:spAutoFit/>
            </a:bodyPr>
            <a:lstStyle>
              <a:defPPr>
                <a:defRPr lang="it-IT"/>
              </a:defPPr>
              <a:lvl1pPr>
                <a:defRPr sz="1600" b="1">
                  <a:solidFill>
                    <a:srgbClr val="F39C12"/>
                  </a:solidFill>
                </a:defRPr>
              </a:lvl1pPr>
            </a:lstStyle>
            <a:p>
              <a:r>
                <a:rPr lang="en-US" sz="1000" dirty="0" smtClean="0">
                  <a:latin typeface="Lato Light"/>
                </a:rPr>
                <a:t>1970 - 1984</a:t>
              </a:r>
              <a:endParaRPr lang="en-US" sz="1000" dirty="0">
                <a:latin typeface="Lato Light"/>
              </a:endParaRPr>
            </a:p>
          </p:txBody>
        </p:sp>
        <p:sp>
          <p:nvSpPr>
            <p:cNvPr id="21" name="TextBox 52"/>
            <p:cNvSpPr txBox="1"/>
            <p:nvPr/>
          </p:nvSpPr>
          <p:spPr>
            <a:xfrm>
              <a:off x="7399210" y="2898000"/>
              <a:ext cx="1620884" cy="280557"/>
            </a:xfrm>
            <a:prstGeom prst="rect">
              <a:avLst/>
            </a:prstGeom>
            <a:noFill/>
          </p:spPr>
          <p:txBody>
            <a:bodyPr wrap="square" lIns="72000" tIns="36000" rIns="72000" bIns="36000" rtlCol="0">
              <a:spAutoFit/>
            </a:bodyPr>
            <a:lstStyle/>
            <a:p>
              <a:r>
                <a:rPr lang="en-US" sz="1000" dirty="0" smtClean="0">
                  <a:solidFill>
                    <a:srgbClr val="3F3F3F"/>
                  </a:solidFill>
                  <a:latin typeface="Lato Light"/>
                </a:rPr>
                <a:t>A.M.N.U</a:t>
              </a:r>
              <a:endParaRPr lang="en-US" sz="1000" dirty="0">
                <a:solidFill>
                  <a:srgbClr val="3F3F3F"/>
                </a:solidFill>
                <a:latin typeface="Lato Light"/>
              </a:endParaRPr>
            </a:p>
          </p:txBody>
        </p:sp>
        <p:cxnSp>
          <p:nvCxnSpPr>
            <p:cNvPr id="22" name="Straight Connector 53"/>
            <p:cNvCxnSpPr/>
            <p:nvPr/>
          </p:nvCxnSpPr>
          <p:spPr>
            <a:xfrm>
              <a:off x="7429428" y="2865754"/>
              <a:ext cx="1245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3" name="Gruppo 22"/>
          <p:cNvGrpSpPr/>
          <p:nvPr/>
        </p:nvGrpSpPr>
        <p:grpSpPr>
          <a:xfrm>
            <a:off x="1987309" y="2937494"/>
            <a:ext cx="1168958" cy="1095020"/>
            <a:chOff x="3574823" y="1902913"/>
            <a:chExt cx="1735809" cy="1355817"/>
          </a:xfrm>
        </p:grpSpPr>
        <p:grpSp>
          <p:nvGrpSpPr>
            <p:cNvPr id="24" name="Group 54"/>
            <p:cNvGrpSpPr/>
            <p:nvPr/>
          </p:nvGrpSpPr>
          <p:grpSpPr>
            <a:xfrm>
              <a:off x="3574823" y="1902913"/>
              <a:ext cx="1734420" cy="651357"/>
              <a:chOff x="2258460" y="2527200"/>
              <a:chExt cx="1734420" cy="651357"/>
            </a:xfrm>
          </p:grpSpPr>
          <p:sp>
            <p:nvSpPr>
              <p:cNvPr id="29" name="TextBox 55"/>
              <p:cNvSpPr txBox="1"/>
              <p:nvPr/>
            </p:nvSpPr>
            <p:spPr>
              <a:xfrm>
                <a:off x="2258460" y="2527200"/>
                <a:ext cx="1068212" cy="304863"/>
              </a:xfrm>
              <a:prstGeom prst="rect">
                <a:avLst/>
              </a:prstGeom>
              <a:noFill/>
            </p:spPr>
            <p:txBody>
              <a:bodyPr wrap="none" rtlCol="0">
                <a:spAutoFit/>
              </a:bodyPr>
              <a:lstStyle/>
              <a:p>
                <a:r>
                  <a:rPr lang="en-US" sz="1000" b="1" dirty="0" smtClean="0">
                    <a:solidFill>
                      <a:schemeClr val="bg1">
                        <a:lumMod val="50000"/>
                      </a:schemeClr>
                    </a:solidFill>
                    <a:latin typeface="Lato Light"/>
                  </a:rPr>
                  <a:t>1929 - 1951</a:t>
                </a:r>
                <a:endParaRPr lang="en-US" sz="1000" b="1" dirty="0">
                  <a:solidFill>
                    <a:schemeClr val="bg1">
                      <a:lumMod val="50000"/>
                    </a:schemeClr>
                  </a:solidFill>
                  <a:latin typeface="Lato Light"/>
                </a:endParaRPr>
              </a:p>
            </p:txBody>
          </p:sp>
          <p:sp>
            <p:nvSpPr>
              <p:cNvPr id="30" name="TextBox 56"/>
              <p:cNvSpPr txBox="1"/>
              <p:nvPr/>
            </p:nvSpPr>
            <p:spPr>
              <a:xfrm>
                <a:off x="2258460" y="2898000"/>
                <a:ext cx="1734420" cy="280557"/>
              </a:xfrm>
              <a:prstGeom prst="rect">
                <a:avLst/>
              </a:prstGeom>
              <a:noFill/>
            </p:spPr>
            <p:txBody>
              <a:bodyPr wrap="square" lIns="72000" tIns="36000" rIns="72000" bIns="36000" rtlCol="0">
                <a:spAutoFit/>
              </a:bodyPr>
              <a:lstStyle/>
              <a:p>
                <a:r>
                  <a:rPr lang="en-US" sz="1000" dirty="0" smtClean="0">
                    <a:solidFill>
                      <a:srgbClr val="3F3F3F"/>
                    </a:solidFill>
                    <a:latin typeface="Lato Light"/>
                  </a:rPr>
                  <a:t>S.P.A.I.</a:t>
                </a:r>
                <a:endParaRPr lang="en-US" sz="1000" dirty="0">
                  <a:solidFill>
                    <a:srgbClr val="3F3F3F"/>
                  </a:solidFill>
                  <a:latin typeface="Lato Light"/>
                </a:endParaRPr>
              </a:p>
            </p:txBody>
          </p:sp>
          <p:cxnSp>
            <p:nvCxnSpPr>
              <p:cNvPr id="31" name="Straight Connector 57"/>
              <p:cNvCxnSpPr/>
              <p:nvPr/>
            </p:nvCxnSpPr>
            <p:spPr>
              <a:xfrm>
                <a:off x="2291260" y="2865754"/>
                <a:ext cx="124671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54"/>
            <p:cNvGrpSpPr/>
            <p:nvPr/>
          </p:nvGrpSpPr>
          <p:grpSpPr>
            <a:xfrm>
              <a:off x="3576212" y="2607373"/>
              <a:ext cx="1734420" cy="651357"/>
              <a:chOff x="2258460" y="2527200"/>
              <a:chExt cx="1734420" cy="651357"/>
            </a:xfrm>
          </p:grpSpPr>
          <p:sp>
            <p:nvSpPr>
              <p:cNvPr id="26" name="TextBox 55"/>
              <p:cNvSpPr txBox="1"/>
              <p:nvPr/>
            </p:nvSpPr>
            <p:spPr>
              <a:xfrm>
                <a:off x="2258460" y="2527200"/>
                <a:ext cx="1068212" cy="304863"/>
              </a:xfrm>
              <a:prstGeom prst="rect">
                <a:avLst/>
              </a:prstGeom>
              <a:noFill/>
            </p:spPr>
            <p:txBody>
              <a:bodyPr wrap="none" rtlCol="0">
                <a:spAutoFit/>
              </a:bodyPr>
              <a:lstStyle/>
              <a:p>
                <a:r>
                  <a:rPr lang="en-US" sz="1000" b="1" dirty="0" smtClean="0">
                    <a:solidFill>
                      <a:schemeClr val="bg1">
                        <a:lumMod val="50000"/>
                      </a:schemeClr>
                    </a:solidFill>
                    <a:latin typeface="Lato Light"/>
                  </a:rPr>
                  <a:t>1952 - 1958</a:t>
                </a:r>
                <a:endParaRPr lang="en-US" sz="1000" b="1" dirty="0">
                  <a:solidFill>
                    <a:schemeClr val="bg1">
                      <a:lumMod val="50000"/>
                    </a:schemeClr>
                  </a:solidFill>
                  <a:latin typeface="Lato Light"/>
                </a:endParaRPr>
              </a:p>
            </p:txBody>
          </p:sp>
          <p:sp>
            <p:nvSpPr>
              <p:cNvPr id="27" name="TextBox 56"/>
              <p:cNvSpPr txBox="1"/>
              <p:nvPr/>
            </p:nvSpPr>
            <p:spPr>
              <a:xfrm>
                <a:off x="2258460" y="2898000"/>
                <a:ext cx="1734420" cy="280557"/>
              </a:xfrm>
              <a:prstGeom prst="rect">
                <a:avLst/>
              </a:prstGeom>
              <a:noFill/>
            </p:spPr>
            <p:txBody>
              <a:bodyPr wrap="square" lIns="72000" tIns="36000" rIns="72000" bIns="36000" rtlCol="0">
                <a:spAutoFit/>
              </a:bodyPr>
              <a:lstStyle/>
              <a:p>
                <a:r>
                  <a:rPr lang="en-US" sz="1000" dirty="0" smtClean="0">
                    <a:solidFill>
                      <a:srgbClr val="3F3F3F"/>
                    </a:solidFill>
                    <a:latin typeface="Lato Light"/>
                  </a:rPr>
                  <a:t>Duomo S.p.A.</a:t>
                </a:r>
                <a:endParaRPr lang="en-US" sz="1000" dirty="0">
                  <a:solidFill>
                    <a:srgbClr val="3F3F3F"/>
                  </a:solidFill>
                  <a:latin typeface="Lato Light"/>
                </a:endParaRPr>
              </a:p>
            </p:txBody>
          </p:sp>
          <p:cxnSp>
            <p:nvCxnSpPr>
              <p:cNvPr id="28" name="Straight Connector 57"/>
              <p:cNvCxnSpPr/>
              <p:nvPr/>
            </p:nvCxnSpPr>
            <p:spPr>
              <a:xfrm>
                <a:off x="2291260" y="2865754"/>
                <a:ext cx="1245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Group 44"/>
          <p:cNvGrpSpPr/>
          <p:nvPr/>
        </p:nvGrpSpPr>
        <p:grpSpPr>
          <a:xfrm>
            <a:off x="3589527" y="5794540"/>
            <a:ext cx="973420" cy="524881"/>
            <a:chOff x="4855984" y="4155813"/>
            <a:chExt cx="1445643" cy="649889"/>
          </a:xfrm>
        </p:grpSpPr>
        <p:sp>
          <p:nvSpPr>
            <p:cNvPr id="33" name="TextBox 45"/>
            <p:cNvSpPr txBox="1"/>
            <p:nvPr/>
          </p:nvSpPr>
          <p:spPr>
            <a:xfrm>
              <a:off x="4855984" y="4155813"/>
              <a:ext cx="1024546" cy="304862"/>
            </a:xfrm>
            <a:prstGeom prst="rect">
              <a:avLst/>
            </a:prstGeom>
            <a:noFill/>
          </p:spPr>
          <p:txBody>
            <a:bodyPr wrap="none" rtlCol="0">
              <a:spAutoFit/>
            </a:bodyPr>
            <a:lstStyle/>
            <a:p>
              <a:r>
                <a:rPr lang="en-US" sz="1000" b="1" dirty="0" smtClean="0">
                  <a:solidFill>
                    <a:srgbClr val="C0392B"/>
                  </a:solidFill>
                  <a:latin typeface="Lato Light"/>
                </a:rPr>
                <a:t>1955- 1969</a:t>
              </a:r>
              <a:endParaRPr lang="en-US" sz="1000" b="1" dirty="0">
                <a:solidFill>
                  <a:srgbClr val="C0392B"/>
                </a:solidFill>
                <a:latin typeface="Lato Light"/>
              </a:endParaRPr>
            </a:p>
          </p:txBody>
        </p:sp>
        <p:sp>
          <p:nvSpPr>
            <p:cNvPr id="34" name="TextBox 46"/>
            <p:cNvSpPr txBox="1"/>
            <p:nvPr/>
          </p:nvSpPr>
          <p:spPr>
            <a:xfrm>
              <a:off x="4855984" y="4525145"/>
              <a:ext cx="1445643" cy="280557"/>
            </a:xfrm>
            <a:prstGeom prst="rect">
              <a:avLst/>
            </a:prstGeom>
            <a:noFill/>
          </p:spPr>
          <p:txBody>
            <a:bodyPr wrap="square" lIns="72000" tIns="36000" rIns="72000" bIns="36000" rtlCol="0">
              <a:spAutoFit/>
            </a:bodyPr>
            <a:lstStyle/>
            <a:p>
              <a:r>
                <a:rPr lang="en-US" sz="1000" dirty="0" smtClean="0">
                  <a:solidFill>
                    <a:srgbClr val="3F3F3F"/>
                  </a:solidFill>
                  <a:latin typeface="Lato Light"/>
                </a:rPr>
                <a:t>S.I.D.</a:t>
              </a:r>
              <a:endParaRPr lang="en-US" sz="1000" dirty="0">
                <a:solidFill>
                  <a:srgbClr val="3F3F3F"/>
                </a:solidFill>
                <a:latin typeface="Lato Light"/>
              </a:endParaRPr>
            </a:p>
          </p:txBody>
        </p:sp>
        <p:cxnSp>
          <p:nvCxnSpPr>
            <p:cNvPr id="35" name="Straight Connector 47"/>
            <p:cNvCxnSpPr/>
            <p:nvPr/>
          </p:nvCxnSpPr>
          <p:spPr>
            <a:xfrm>
              <a:off x="4887493" y="4499745"/>
              <a:ext cx="1245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Gruppo 35"/>
          <p:cNvGrpSpPr/>
          <p:nvPr/>
        </p:nvGrpSpPr>
        <p:grpSpPr>
          <a:xfrm>
            <a:off x="-73875" y="4216291"/>
            <a:ext cx="556563" cy="426886"/>
            <a:chOff x="627188" y="3204736"/>
            <a:chExt cx="689118" cy="528556"/>
          </a:xfrm>
        </p:grpSpPr>
        <p:sp>
          <p:nvSpPr>
            <p:cNvPr id="37" name="Freeform 12"/>
            <p:cNvSpPr>
              <a:spLocks/>
            </p:cNvSpPr>
            <p:nvPr/>
          </p:nvSpPr>
          <p:spPr bwMode="auto">
            <a:xfrm>
              <a:off x="873996" y="3632708"/>
              <a:ext cx="100584" cy="100584"/>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38" name="TextBox 55"/>
            <p:cNvSpPr txBox="1"/>
            <p:nvPr/>
          </p:nvSpPr>
          <p:spPr>
            <a:xfrm>
              <a:off x="627188" y="3204736"/>
              <a:ext cx="689118" cy="362025"/>
            </a:xfrm>
            <a:prstGeom prst="rect">
              <a:avLst/>
            </a:prstGeom>
            <a:noFill/>
          </p:spPr>
          <p:txBody>
            <a:bodyPr wrap="none" rtlCol="0">
              <a:spAutoFit/>
            </a:bodyPr>
            <a:lstStyle/>
            <a:p>
              <a:r>
                <a:rPr lang="en-US" sz="1300" b="1" dirty="0" smtClean="0">
                  <a:solidFill>
                    <a:schemeClr val="tx2"/>
                  </a:solidFill>
                  <a:latin typeface="Lato Light"/>
                </a:rPr>
                <a:t>1907</a:t>
              </a:r>
              <a:endParaRPr lang="en-US" sz="1300" b="1" dirty="0">
                <a:solidFill>
                  <a:schemeClr val="tx2"/>
                </a:solidFill>
                <a:latin typeface="Lato Light"/>
              </a:endParaRPr>
            </a:p>
          </p:txBody>
        </p:sp>
      </p:grpSp>
      <p:grpSp>
        <p:nvGrpSpPr>
          <p:cNvPr id="39" name="Gruppo 38"/>
          <p:cNvGrpSpPr/>
          <p:nvPr/>
        </p:nvGrpSpPr>
        <p:grpSpPr>
          <a:xfrm>
            <a:off x="7015511" y="4215410"/>
            <a:ext cx="556563" cy="426886"/>
            <a:chOff x="627188" y="3204736"/>
            <a:chExt cx="689118" cy="528556"/>
          </a:xfrm>
        </p:grpSpPr>
        <p:sp>
          <p:nvSpPr>
            <p:cNvPr id="40" name="Freeform 12"/>
            <p:cNvSpPr>
              <a:spLocks/>
            </p:cNvSpPr>
            <p:nvPr/>
          </p:nvSpPr>
          <p:spPr bwMode="auto">
            <a:xfrm>
              <a:off x="873996" y="3632708"/>
              <a:ext cx="100584" cy="100584"/>
            </a:xfrm>
            <a:prstGeom prst="ellipse">
              <a:avLst/>
            </a:prstGeom>
            <a:solidFill>
              <a:schemeClr val="tx1">
                <a:lumMod val="60000"/>
                <a:lumOff val="40000"/>
              </a:schemeClr>
            </a:solidFill>
            <a:ln w="38100">
              <a:solidFill>
                <a:schemeClr val="tx1">
                  <a:lumMod val="40000"/>
                  <a:lumOff val="60000"/>
                  <a:alpha val="50000"/>
                </a:schemeClr>
              </a:solidFill>
            </a:ln>
          </p:spPr>
          <p:txBody>
            <a:bodyPr vert="horz" wrap="square" lIns="91440" tIns="45720" rIns="91440" bIns="45720" numCol="1" anchor="t" anchorCtr="0" compatLnSpc="1">
              <a:prstTxWarp prst="textNoShape">
                <a:avLst/>
              </a:prstTxWarp>
            </a:bodyPr>
            <a:lstStyle/>
            <a:p>
              <a:endParaRPr lang="en-US" sz="1300">
                <a:solidFill>
                  <a:srgbClr val="3F3F3F"/>
                </a:solidFill>
                <a:latin typeface="Lato Light"/>
              </a:endParaRPr>
            </a:p>
          </p:txBody>
        </p:sp>
        <p:sp>
          <p:nvSpPr>
            <p:cNvPr id="41" name="TextBox 55"/>
            <p:cNvSpPr txBox="1"/>
            <p:nvPr/>
          </p:nvSpPr>
          <p:spPr>
            <a:xfrm>
              <a:off x="627188" y="3204736"/>
              <a:ext cx="689118" cy="362025"/>
            </a:xfrm>
            <a:prstGeom prst="rect">
              <a:avLst/>
            </a:prstGeom>
            <a:noFill/>
          </p:spPr>
          <p:txBody>
            <a:bodyPr wrap="none" rtlCol="0">
              <a:spAutoFit/>
            </a:bodyPr>
            <a:lstStyle/>
            <a:p>
              <a:r>
                <a:rPr lang="en-US" sz="1300" b="1" dirty="0" smtClean="0">
                  <a:solidFill>
                    <a:schemeClr val="tx2"/>
                  </a:solidFill>
                  <a:latin typeface="Lato Light"/>
                </a:rPr>
                <a:t>2017</a:t>
              </a:r>
              <a:endParaRPr lang="en-US" sz="1300" b="1" dirty="0">
                <a:solidFill>
                  <a:schemeClr val="tx2"/>
                </a:solidFill>
                <a:latin typeface="Lato Light"/>
              </a:endParaRPr>
            </a:p>
          </p:txBody>
        </p:sp>
      </p:grpSp>
      <p:pic>
        <p:nvPicPr>
          <p:cNvPr id="42" name="Immagin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115" y="4811198"/>
            <a:ext cx="1280877" cy="893318"/>
          </a:xfrm>
          <a:prstGeom prst="roundRect">
            <a:avLst/>
          </a:prstGeom>
          <a:ln w="12700">
            <a:solidFill>
              <a:srgbClr val="689E41"/>
            </a:solidFill>
          </a:ln>
        </p:spPr>
      </p:pic>
      <p:pic>
        <p:nvPicPr>
          <p:cNvPr id="43" name="Immagin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05" y="3501525"/>
            <a:ext cx="1136849" cy="930215"/>
          </a:xfrm>
          <a:prstGeom prst="roundRect">
            <a:avLst/>
          </a:prstGeom>
          <a:ln w="12700">
            <a:solidFill>
              <a:schemeClr val="bg1">
                <a:lumMod val="50000"/>
              </a:schemeClr>
            </a:solidFill>
          </a:ln>
        </p:spPr>
      </p:pic>
      <p:pic>
        <p:nvPicPr>
          <p:cNvPr id="44" name="Immagin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68" y="2536849"/>
            <a:ext cx="1151124" cy="893172"/>
          </a:xfrm>
          <a:prstGeom prst="roundRect">
            <a:avLst/>
          </a:prstGeom>
          <a:ln w="12700">
            <a:solidFill>
              <a:schemeClr val="bg1">
                <a:lumMod val="50000"/>
              </a:schemeClr>
            </a:solidFill>
          </a:ln>
        </p:spPr>
      </p:pic>
      <p:pic>
        <p:nvPicPr>
          <p:cNvPr id="45" name="Immagin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4701" y="4818905"/>
            <a:ext cx="1141864" cy="941382"/>
          </a:xfrm>
          <a:prstGeom prst="roundRect">
            <a:avLst/>
          </a:prstGeom>
          <a:ln w="12700">
            <a:solidFill>
              <a:srgbClr val="C00000"/>
            </a:solidFill>
          </a:ln>
        </p:spPr>
      </p:pic>
      <p:pic>
        <p:nvPicPr>
          <p:cNvPr id="46" name="Immagin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617" y="5816291"/>
            <a:ext cx="1146562" cy="902212"/>
          </a:xfrm>
          <a:prstGeom prst="roundRect">
            <a:avLst/>
          </a:prstGeom>
          <a:ln w="12700">
            <a:solidFill>
              <a:srgbClr val="C00000"/>
            </a:solidFill>
          </a:ln>
        </p:spPr>
      </p:pic>
      <p:pic>
        <p:nvPicPr>
          <p:cNvPr id="47" name="Immagine 46"/>
          <p:cNvPicPr>
            <a:picLocks noChangeAspect="1"/>
          </p:cNvPicPr>
          <p:nvPr/>
        </p:nvPicPr>
        <p:blipFill rotWithShape="1">
          <a:blip r:embed="rId7">
            <a:extLst>
              <a:ext uri="{28A0092B-C50C-407E-A947-70E740481C1C}">
                <a14:useLocalDpi xmlns:a14="http://schemas.microsoft.com/office/drawing/2010/main" val="0"/>
              </a:ext>
            </a:extLst>
          </a:blip>
          <a:srcRect b="6341"/>
          <a:stretch/>
        </p:blipFill>
        <p:spPr>
          <a:xfrm>
            <a:off x="3471111" y="3531590"/>
            <a:ext cx="1180903" cy="896330"/>
          </a:xfrm>
          <a:prstGeom prst="roundRect">
            <a:avLst/>
          </a:prstGeom>
          <a:ln w="12700">
            <a:solidFill>
              <a:srgbClr val="FFC000"/>
            </a:solidFill>
          </a:ln>
        </p:spPr>
      </p:pic>
      <p:pic>
        <p:nvPicPr>
          <p:cNvPr id="48" name="Immagin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4982" y="2551303"/>
            <a:ext cx="1207032" cy="885122"/>
          </a:xfrm>
          <a:prstGeom prst="roundRect">
            <a:avLst/>
          </a:prstGeom>
          <a:ln w="12700">
            <a:solidFill>
              <a:srgbClr val="FFC000"/>
            </a:solidFill>
          </a:ln>
        </p:spPr>
      </p:pic>
      <p:pic>
        <p:nvPicPr>
          <p:cNvPr id="49" name="Immagine 48"/>
          <p:cNvPicPr>
            <a:picLocks noChangeAspect="1"/>
          </p:cNvPicPr>
          <p:nvPr/>
        </p:nvPicPr>
        <p:blipFill rotWithShape="1">
          <a:blip r:embed="rId9">
            <a:extLst>
              <a:ext uri="{28A0092B-C50C-407E-A947-70E740481C1C}">
                <a14:useLocalDpi xmlns:a14="http://schemas.microsoft.com/office/drawing/2010/main" val="0"/>
              </a:ext>
            </a:extLst>
          </a:blip>
          <a:srcRect l="5206" t="1" b="5"/>
          <a:stretch/>
        </p:blipFill>
        <p:spPr>
          <a:xfrm>
            <a:off x="5215115" y="5815716"/>
            <a:ext cx="1270589" cy="929072"/>
          </a:xfrm>
          <a:prstGeom prst="roundRect">
            <a:avLst/>
          </a:prstGeom>
          <a:ln w="12700">
            <a:solidFill>
              <a:srgbClr val="689E41"/>
            </a:solidFill>
          </a:ln>
        </p:spPr>
      </p:pic>
      <p:sp>
        <p:nvSpPr>
          <p:cNvPr id="50" name="TextBox 55"/>
          <p:cNvSpPr txBox="1"/>
          <p:nvPr/>
        </p:nvSpPr>
        <p:spPr>
          <a:xfrm>
            <a:off x="2302854" y="4223925"/>
            <a:ext cx="556563" cy="292388"/>
          </a:xfrm>
          <a:prstGeom prst="rect">
            <a:avLst/>
          </a:prstGeom>
          <a:noFill/>
        </p:spPr>
        <p:txBody>
          <a:bodyPr wrap="none" rtlCol="0">
            <a:spAutoFit/>
          </a:bodyPr>
          <a:lstStyle/>
          <a:p>
            <a:r>
              <a:rPr lang="en-US" sz="1300" b="1" dirty="0" smtClean="0">
                <a:solidFill>
                  <a:schemeClr val="tx2"/>
                </a:solidFill>
                <a:latin typeface="Lato Light"/>
              </a:rPr>
              <a:t>1950</a:t>
            </a:r>
            <a:endParaRPr lang="en-US" sz="1300" b="1" dirty="0">
              <a:solidFill>
                <a:schemeClr val="tx2"/>
              </a:solidFill>
              <a:latin typeface="Lato Light"/>
            </a:endParaRPr>
          </a:p>
        </p:txBody>
      </p:sp>
      <p:sp>
        <p:nvSpPr>
          <p:cNvPr id="51" name="TextBox 55"/>
          <p:cNvSpPr txBox="1"/>
          <p:nvPr/>
        </p:nvSpPr>
        <p:spPr>
          <a:xfrm>
            <a:off x="5383990" y="4208881"/>
            <a:ext cx="556563" cy="292388"/>
          </a:xfrm>
          <a:prstGeom prst="rect">
            <a:avLst/>
          </a:prstGeom>
          <a:noFill/>
        </p:spPr>
        <p:txBody>
          <a:bodyPr wrap="none" rtlCol="0">
            <a:spAutoFit/>
          </a:bodyPr>
          <a:lstStyle/>
          <a:p>
            <a:r>
              <a:rPr lang="en-US" sz="1300" b="1" dirty="0" smtClean="0">
                <a:solidFill>
                  <a:schemeClr val="tx2"/>
                </a:solidFill>
                <a:latin typeface="Lato Light"/>
              </a:rPr>
              <a:t>1990</a:t>
            </a:r>
            <a:endParaRPr lang="en-US" sz="1300" b="1" dirty="0">
              <a:solidFill>
                <a:schemeClr val="tx2"/>
              </a:solidFill>
              <a:latin typeface="Lato Light"/>
            </a:endParaRPr>
          </a:p>
        </p:txBody>
      </p:sp>
      <p:pic>
        <p:nvPicPr>
          <p:cNvPr id="52" name="Immagin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9594" y="2601209"/>
            <a:ext cx="1207032" cy="878090"/>
          </a:xfrm>
          <a:prstGeom prst="roundRect">
            <a:avLst/>
          </a:prstGeom>
          <a:ln w="12700">
            <a:solidFill>
              <a:srgbClr val="009FDA"/>
            </a:solidFill>
          </a:ln>
        </p:spPr>
      </p:pic>
      <p:pic>
        <p:nvPicPr>
          <p:cNvPr id="53" name="Immagin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08495" y="3573662"/>
            <a:ext cx="1221118" cy="887508"/>
          </a:xfrm>
          <a:prstGeom prst="roundRect">
            <a:avLst/>
          </a:prstGeom>
          <a:ln w="12700">
            <a:solidFill>
              <a:srgbClr val="009FDA"/>
            </a:solidFill>
          </a:ln>
        </p:spPr>
      </p:pic>
      <p:sp>
        <p:nvSpPr>
          <p:cNvPr id="54" name="Freeform 13"/>
          <p:cNvSpPr>
            <a:spLocks/>
          </p:cNvSpPr>
          <p:nvPr/>
        </p:nvSpPr>
        <p:spPr bwMode="auto">
          <a:xfrm rot="5400000" flipV="1">
            <a:off x="7272675" y="3392123"/>
            <a:ext cx="332515" cy="198599"/>
          </a:xfrm>
          <a:custGeom>
            <a:avLst/>
            <a:gdLst>
              <a:gd name="T0" fmla="*/ 0 w 663"/>
              <a:gd name="T1" fmla="*/ 0 h 573"/>
              <a:gd name="T2" fmla="*/ 331 w 663"/>
              <a:gd name="T3" fmla="*/ 573 h 573"/>
              <a:gd name="T4" fmla="*/ 663 w 663"/>
              <a:gd name="T5" fmla="*/ 0 h 573"/>
              <a:gd name="T6" fmla="*/ 0 w 663"/>
              <a:gd name="T7" fmla="*/ 0 h 573"/>
            </a:gdLst>
            <a:ahLst/>
            <a:cxnLst>
              <a:cxn ang="0">
                <a:pos x="T0" y="T1"/>
              </a:cxn>
              <a:cxn ang="0">
                <a:pos x="T2" y="T3"/>
              </a:cxn>
              <a:cxn ang="0">
                <a:pos x="T4" y="T5"/>
              </a:cxn>
              <a:cxn ang="0">
                <a:pos x="T6" y="T7"/>
              </a:cxn>
            </a:cxnLst>
            <a:rect l="0" t="0" r="r" b="b"/>
            <a:pathLst>
              <a:path w="663" h="573">
                <a:moveTo>
                  <a:pt x="0" y="0"/>
                </a:moveTo>
                <a:lnTo>
                  <a:pt x="331" y="573"/>
                </a:lnTo>
                <a:lnTo>
                  <a:pt x="663" y="0"/>
                </a:lnTo>
                <a:lnTo>
                  <a:pt x="0" y="0"/>
                </a:lnTo>
                <a:close/>
              </a:path>
            </a:pathLst>
          </a:custGeom>
          <a:solidFill>
            <a:srgbClr val="009FDA"/>
          </a:solidFill>
          <a:ln>
            <a:noFill/>
          </a:ln>
        </p:spPr>
        <p:txBody>
          <a:bodyPr vert="horz" wrap="square" lIns="91440" tIns="45720" rIns="91440" bIns="45720" numCol="1" anchor="t" anchorCtr="0" compatLnSpc="1">
            <a:prstTxWarp prst="textNoShape">
              <a:avLst/>
            </a:prstTxWarp>
          </a:bodyPr>
          <a:lstStyle/>
          <a:p>
            <a:endParaRPr lang="en-US">
              <a:solidFill>
                <a:srgbClr val="3F3F3F"/>
              </a:solidFill>
              <a:latin typeface="Lato Light"/>
            </a:endParaRPr>
          </a:p>
        </p:txBody>
      </p:sp>
      <p:grpSp>
        <p:nvGrpSpPr>
          <p:cNvPr id="55" name="Gruppo 54"/>
          <p:cNvGrpSpPr/>
          <p:nvPr/>
        </p:nvGrpSpPr>
        <p:grpSpPr>
          <a:xfrm>
            <a:off x="6341384" y="3217684"/>
            <a:ext cx="1080286" cy="679955"/>
            <a:chOff x="7399210" y="2527200"/>
            <a:chExt cx="1620884" cy="841897"/>
          </a:xfrm>
        </p:grpSpPr>
        <p:sp>
          <p:nvSpPr>
            <p:cNvPr id="56" name="TextBox 51"/>
            <p:cNvSpPr txBox="1"/>
            <p:nvPr/>
          </p:nvSpPr>
          <p:spPr>
            <a:xfrm>
              <a:off x="7399210" y="2527200"/>
              <a:ext cx="1234338" cy="304862"/>
            </a:xfrm>
            <a:prstGeom prst="rect">
              <a:avLst/>
            </a:prstGeom>
            <a:noFill/>
          </p:spPr>
          <p:txBody>
            <a:bodyPr wrap="none" rtlCol="0">
              <a:spAutoFit/>
            </a:bodyPr>
            <a:lstStyle>
              <a:defPPr>
                <a:defRPr lang="it-IT"/>
              </a:defPPr>
              <a:lvl1pPr>
                <a:defRPr sz="1600" b="1">
                  <a:solidFill>
                    <a:srgbClr val="F39C12"/>
                  </a:solidFill>
                </a:defRPr>
              </a:lvl1pPr>
            </a:lstStyle>
            <a:p>
              <a:r>
                <a:rPr lang="en-US" sz="1000" dirty="0" smtClean="0">
                  <a:solidFill>
                    <a:srgbClr val="009FDA"/>
                  </a:solidFill>
                  <a:latin typeface="Lato Light"/>
                </a:rPr>
                <a:t>From 2008</a:t>
              </a:r>
              <a:endParaRPr lang="en-US" sz="1000" dirty="0">
                <a:solidFill>
                  <a:srgbClr val="009FDA"/>
                </a:solidFill>
                <a:latin typeface="Lato Light"/>
              </a:endParaRPr>
            </a:p>
          </p:txBody>
        </p:sp>
        <p:sp>
          <p:nvSpPr>
            <p:cNvPr id="57" name="TextBox 52"/>
            <p:cNvSpPr txBox="1"/>
            <p:nvPr/>
          </p:nvSpPr>
          <p:spPr>
            <a:xfrm>
              <a:off x="7399210" y="2898000"/>
              <a:ext cx="1620884" cy="471097"/>
            </a:xfrm>
            <a:prstGeom prst="rect">
              <a:avLst/>
            </a:prstGeom>
            <a:noFill/>
          </p:spPr>
          <p:txBody>
            <a:bodyPr wrap="square" lIns="72000" tIns="36000" rIns="72000" bIns="36000" rtlCol="0">
              <a:spAutoFit/>
            </a:bodyPr>
            <a:lstStyle/>
            <a:p>
              <a:r>
                <a:rPr lang="en-US" sz="1000" dirty="0" err="1" smtClean="0">
                  <a:solidFill>
                    <a:srgbClr val="3F3F3F"/>
                  </a:solidFill>
                  <a:latin typeface="Lato Light"/>
                </a:rPr>
                <a:t>Amsa</a:t>
              </a:r>
              <a:r>
                <a:rPr lang="en-US" sz="1000" dirty="0" smtClean="0">
                  <a:solidFill>
                    <a:srgbClr val="3F3F3F"/>
                  </a:solidFill>
                  <a:latin typeface="Lato Light"/>
                </a:rPr>
                <a:t> joins </a:t>
              </a:r>
            </a:p>
            <a:p>
              <a:r>
                <a:rPr lang="en-US" sz="1000" dirty="0" smtClean="0">
                  <a:solidFill>
                    <a:srgbClr val="3F3F3F"/>
                  </a:solidFill>
                  <a:latin typeface="Lato Light"/>
                </a:rPr>
                <a:t>A2A </a:t>
              </a:r>
              <a:r>
                <a:rPr lang="en-US" sz="1000" dirty="0">
                  <a:solidFill>
                    <a:srgbClr val="3F3F3F"/>
                  </a:solidFill>
                  <a:latin typeface="Lato Light"/>
                </a:rPr>
                <a:t>Group </a:t>
              </a:r>
            </a:p>
          </p:txBody>
        </p:sp>
        <p:cxnSp>
          <p:nvCxnSpPr>
            <p:cNvPr id="58" name="Straight Connector 53"/>
            <p:cNvCxnSpPr/>
            <p:nvPr/>
          </p:nvCxnSpPr>
          <p:spPr>
            <a:xfrm>
              <a:off x="7429428" y="2865754"/>
              <a:ext cx="1245600" cy="0"/>
            </a:xfrm>
            <a:prstGeom prst="line">
              <a:avLst/>
            </a:prstGeom>
            <a:ln w="19050">
              <a:solidFill>
                <a:srgbClr val="009FDA"/>
              </a:solidFill>
            </a:ln>
          </p:spPr>
          <p:style>
            <a:lnRef idx="1">
              <a:schemeClr val="accent1"/>
            </a:lnRef>
            <a:fillRef idx="0">
              <a:schemeClr val="accent1"/>
            </a:fillRef>
            <a:effectRef idx="0">
              <a:schemeClr val="accent1"/>
            </a:effectRef>
            <a:fontRef idx="minor">
              <a:schemeClr val="tx1"/>
            </a:fontRef>
          </p:style>
        </p:cxnSp>
      </p:grpSp>
      <p:sp>
        <p:nvSpPr>
          <p:cNvPr id="59" name="CasellaDiTesto 58"/>
          <p:cNvSpPr txBox="1"/>
          <p:nvPr/>
        </p:nvSpPr>
        <p:spPr>
          <a:xfrm>
            <a:off x="463275" y="558542"/>
            <a:ext cx="7415963" cy="430887"/>
          </a:xfrm>
          <a:prstGeom prst="rect">
            <a:avLst/>
          </a:prstGeom>
          <a:noFill/>
        </p:spPr>
        <p:txBody>
          <a:bodyPr wrap="square" rtlCol="0">
            <a:spAutoFit/>
          </a:bodyPr>
          <a:lstStyle/>
          <a:p>
            <a:r>
              <a:rPr lang="it-IT" sz="2200" dirty="0" smtClean="0">
                <a:solidFill>
                  <a:srgbClr val="409641"/>
                </a:solidFill>
                <a:latin typeface="Verdana"/>
                <a:cs typeface="Verdana"/>
              </a:rPr>
              <a:t>AMSA</a:t>
            </a:r>
            <a:endParaRPr lang="it-IT" sz="2200" dirty="0">
              <a:solidFill>
                <a:srgbClr val="409641"/>
              </a:solidFill>
              <a:latin typeface="Verdana"/>
              <a:cs typeface="Verdana"/>
            </a:endParaRPr>
          </a:p>
        </p:txBody>
      </p:sp>
      <p:sp>
        <p:nvSpPr>
          <p:cNvPr id="60" name="CasellaDiTesto 59"/>
          <p:cNvSpPr txBox="1"/>
          <p:nvPr/>
        </p:nvSpPr>
        <p:spPr>
          <a:xfrm>
            <a:off x="463276" y="1007886"/>
            <a:ext cx="6664138" cy="369332"/>
          </a:xfrm>
          <a:prstGeom prst="rect">
            <a:avLst/>
          </a:prstGeom>
          <a:noFill/>
        </p:spPr>
        <p:txBody>
          <a:bodyPr wrap="square" rtlCol="0">
            <a:spAutoFit/>
          </a:bodyPr>
          <a:lstStyle/>
          <a:p>
            <a:r>
              <a:rPr lang="en-US" dirty="0" smtClean="0">
                <a:solidFill>
                  <a:srgbClr val="868686"/>
                </a:solidFill>
                <a:latin typeface="Verdana"/>
                <a:cs typeface="Verdana"/>
              </a:rPr>
              <a:t>Over 100 years of history</a:t>
            </a:r>
            <a:endParaRPr lang="en-US" sz="1800" dirty="0">
              <a:solidFill>
                <a:srgbClr val="868686"/>
              </a:solidFill>
              <a:latin typeface="Verdana"/>
              <a:cs typeface="Verdana"/>
            </a:endParaRPr>
          </a:p>
        </p:txBody>
      </p:sp>
      <p:pic>
        <p:nvPicPr>
          <p:cNvPr id="61" name="Immagine 60"/>
          <p:cNvPicPr>
            <a:picLocks noChangeAspect="1"/>
          </p:cNvPicPr>
          <p:nvPr/>
        </p:nvPicPr>
        <p:blipFill rotWithShape="1">
          <a:blip r:embed="rId12"/>
          <a:srcRect l="11871" r="12070"/>
          <a:stretch/>
        </p:blipFill>
        <p:spPr>
          <a:xfrm>
            <a:off x="7613980" y="2607320"/>
            <a:ext cx="950614" cy="1874755"/>
          </a:xfrm>
          <a:prstGeom prst="roundRect">
            <a:avLst/>
          </a:prstGeom>
          <a:ln w="12700">
            <a:solidFill>
              <a:srgbClr val="009FDA"/>
            </a:solidFill>
          </a:ln>
        </p:spPr>
      </p:pic>
      <p:sp>
        <p:nvSpPr>
          <p:cNvPr id="62" name="Rettangolo 61"/>
          <p:cNvSpPr/>
          <p:nvPr/>
        </p:nvSpPr>
        <p:spPr>
          <a:xfrm>
            <a:off x="463276" y="1456480"/>
            <a:ext cx="9079076" cy="823302"/>
          </a:xfrm>
          <a:prstGeom prst="rect">
            <a:avLst/>
          </a:prstGeom>
          <a:noFill/>
        </p:spPr>
        <p:txBody>
          <a:bodyPr wrap="square">
            <a:spAutoFit/>
          </a:bodyPr>
          <a:lstStyle/>
          <a:p>
            <a:pPr algn="just" fontAlgn="base">
              <a:lnSpc>
                <a:spcPts val="1900"/>
              </a:lnSpc>
              <a:spcBef>
                <a:spcPct val="20000"/>
              </a:spcBef>
              <a:spcAft>
                <a:spcPct val="0"/>
              </a:spcAft>
            </a:pPr>
            <a:r>
              <a:rPr lang="en-US" sz="1400" kern="0" dirty="0" err="1"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Amsa</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has been active for over 100 years in the </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urban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waste collection, disposal and hygiene. </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Currently the company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manages the services for the </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City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of </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Milano </a:t>
            </a:r>
            <a:r>
              <a:rPr lang="en-US" sz="1400" kern="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and 12 other municipalities in the metropolitan area, for more than 1.6 million </a:t>
            </a:r>
            <a:r>
              <a:rPr lang="en-US" sz="1400" kern="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inhabitants served.</a:t>
            </a:r>
          </a:p>
        </p:txBody>
      </p:sp>
    </p:spTree>
    <p:extLst>
      <p:ext uri="{BB962C8B-B14F-4D97-AF65-F5344CB8AC3E}">
        <p14:creationId xmlns:p14="http://schemas.microsoft.com/office/powerpoint/2010/main" val="2758938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CasellaDiTesto 58"/>
          <p:cNvSpPr txBox="1"/>
          <p:nvPr/>
        </p:nvSpPr>
        <p:spPr>
          <a:xfrm>
            <a:off x="463275" y="558542"/>
            <a:ext cx="7415963" cy="430887"/>
          </a:xfrm>
          <a:prstGeom prst="rect">
            <a:avLst/>
          </a:prstGeom>
          <a:noFill/>
        </p:spPr>
        <p:txBody>
          <a:bodyPr wrap="square" rtlCol="0">
            <a:spAutoFit/>
          </a:bodyPr>
          <a:lstStyle/>
          <a:p>
            <a:r>
              <a:rPr lang="it-IT" sz="2200" dirty="0" smtClean="0">
                <a:solidFill>
                  <a:srgbClr val="409641"/>
                </a:solidFill>
                <a:latin typeface="Verdana"/>
                <a:cs typeface="Verdana"/>
              </a:rPr>
              <a:t>THE CITY OF MILAN</a:t>
            </a:r>
            <a:endParaRPr lang="it-IT" sz="2200" dirty="0">
              <a:solidFill>
                <a:srgbClr val="409641"/>
              </a:solidFill>
              <a:latin typeface="Verdana"/>
              <a:cs typeface="Verdana"/>
            </a:endParaRPr>
          </a:p>
        </p:txBody>
      </p:sp>
      <p:sp>
        <p:nvSpPr>
          <p:cNvPr id="60" name="CasellaDiTesto 59"/>
          <p:cNvSpPr txBox="1"/>
          <p:nvPr/>
        </p:nvSpPr>
        <p:spPr>
          <a:xfrm>
            <a:off x="463276" y="1007886"/>
            <a:ext cx="6664138" cy="369332"/>
          </a:xfrm>
          <a:prstGeom prst="rect">
            <a:avLst/>
          </a:prstGeom>
          <a:noFill/>
        </p:spPr>
        <p:txBody>
          <a:bodyPr wrap="square" rtlCol="0">
            <a:spAutoFit/>
          </a:bodyPr>
          <a:lstStyle/>
          <a:p>
            <a:r>
              <a:rPr lang="en-US" dirty="0">
                <a:solidFill>
                  <a:srgbClr val="868686"/>
                </a:solidFill>
                <a:latin typeface="Verdana"/>
                <a:cs typeface="Verdana"/>
              </a:rPr>
              <a:t>S</a:t>
            </a:r>
            <a:r>
              <a:rPr lang="en-US" dirty="0" smtClean="0">
                <a:solidFill>
                  <a:srgbClr val="868686"/>
                </a:solidFill>
                <a:latin typeface="Verdana"/>
                <a:cs typeface="Verdana"/>
              </a:rPr>
              <a:t>erved area and critical issues</a:t>
            </a:r>
            <a:endParaRPr lang="en-US" dirty="0">
              <a:solidFill>
                <a:srgbClr val="868686"/>
              </a:solidFill>
              <a:latin typeface="Verdana"/>
              <a:cs typeface="Verdana"/>
            </a:endParaRPr>
          </a:p>
        </p:txBody>
      </p:sp>
      <p:sp>
        <p:nvSpPr>
          <p:cNvPr id="61" name="Shape 209"/>
          <p:cNvSpPr/>
          <p:nvPr/>
        </p:nvSpPr>
        <p:spPr>
          <a:xfrm>
            <a:off x="548648" y="1527998"/>
            <a:ext cx="611227" cy="7057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30175" cap="flat" cmpd="sng">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lang="it-IT" sz="2400"/>
          </a:p>
        </p:txBody>
      </p:sp>
      <p:grpSp>
        <p:nvGrpSpPr>
          <p:cNvPr id="62" name="Group 51"/>
          <p:cNvGrpSpPr/>
          <p:nvPr/>
        </p:nvGrpSpPr>
        <p:grpSpPr>
          <a:xfrm>
            <a:off x="1249874" y="1517408"/>
            <a:ext cx="3582251" cy="2683312"/>
            <a:chOff x="7594525" y="1600755"/>
            <a:chExt cx="3108963" cy="2683312"/>
          </a:xfrm>
        </p:grpSpPr>
        <p:sp>
          <p:nvSpPr>
            <p:cNvPr id="63" name="TextBox 49"/>
            <p:cNvSpPr txBox="1"/>
            <p:nvPr/>
          </p:nvSpPr>
          <p:spPr>
            <a:xfrm>
              <a:off x="7594525" y="1897516"/>
              <a:ext cx="3065093" cy="2386551"/>
            </a:xfrm>
            <a:prstGeom prst="rect">
              <a:avLst/>
            </a:prstGeom>
            <a:noFill/>
          </p:spPr>
          <p:txBody>
            <a:bodyPr wrap="square" rtlCol="0">
              <a:spAutoFit/>
            </a:bodyPr>
            <a:lstStyle/>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1.3 </a:t>
              </a:r>
              <a:r>
                <a:rPr lang="en-US" sz="1000" b="1" dirty="0" err="1" smtClean="0">
                  <a:solidFill>
                    <a:schemeClr val="tx1">
                      <a:lumMod val="75000"/>
                      <a:lumOff val="25000"/>
                    </a:schemeClr>
                  </a:solidFill>
                  <a:latin typeface="Verdana" pitchFamily="34" charset="0"/>
                  <a:ea typeface="Verdana" pitchFamily="34" charset="0"/>
                  <a:cs typeface="Verdana" pitchFamily="34" charset="0"/>
                </a:rPr>
                <a:t>milion</a:t>
              </a:r>
              <a:r>
                <a:rPr lang="en-US" sz="1000" b="1" dirty="0" smtClean="0">
                  <a:solidFill>
                    <a:schemeClr val="tx1">
                      <a:lumMod val="75000"/>
                      <a:lumOff val="25000"/>
                    </a:schemeClr>
                  </a:solidFill>
                  <a:latin typeface="Verdana" pitchFamily="34" charset="0"/>
                  <a:ea typeface="Verdana" pitchFamily="34" charset="0"/>
                  <a:cs typeface="Verdana" pitchFamily="34" charset="0"/>
                </a:rPr>
                <a:t> </a:t>
              </a:r>
              <a:r>
                <a:rPr lang="en-US" sz="1000" dirty="0" smtClean="0">
                  <a:solidFill>
                    <a:schemeClr val="tx1">
                      <a:lumMod val="75000"/>
                      <a:lumOff val="25000"/>
                    </a:schemeClr>
                  </a:solidFill>
                  <a:latin typeface="Verdana" pitchFamily="34" charset="0"/>
                  <a:ea typeface="Verdana" pitchFamily="34" charset="0"/>
                  <a:cs typeface="Verdana" pitchFamily="34" charset="0"/>
                </a:rPr>
                <a:t>inhabitants</a:t>
              </a:r>
            </a:p>
            <a:p>
              <a:pPr marL="171450" lvl="1" indent="-171450">
                <a:lnSpc>
                  <a:spcPct val="150000"/>
                </a:lnSpc>
                <a:spcAft>
                  <a:spcPts val="200"/>
                </a:spcAft>
                <a:buFont typeface="Wingdings" pitchFamily="2" charset="2"/>
                <a:buChar char="ü"/>
              </a:pPr>
              <a:r>
                <a:rPr lang="en-US" sz="1050" b="1" dirty="0" smtClean="0">
                  <a:solidFill>
                    <a:schemeClr val="tx1">
                      <a:lumMod val="75000"/>
                      <a:lumOff val="25000"/>
                    </a:schemeClr>
                  </a:solidFill>
                  <a:latin typeface="Verdana" pitchFamily="34" charset="0"/>
                  <a:ea typeface="Verdana" pitchFamily="34" charset="0"/>
                  <a:cs typeface="Verdana" pitchFamily="34" charset="0"/>
                </a:rPr>
                <a:t>2,200</a:t>
              </a:r>
              <a:r>
                <a:rPr lang="en-US" sz="1050" dirty="0" smtClean="0">
                  <a:solidFill>
                    <a:schemeClr val="tx1">
                      <a:lumMod val="75000"/>
                      <a:lumOff val="25000"/>
                    </a:schemeClr>
                  </a:solidFill>
                  <a:latin typeface="Verdana" pitchFamily="34" charset="0"/>
                  <a:ea typeface="Verdana" pitchFamily="34" charset="0"/>
                  <a:cs typeface="Verdana" pitchFamily="34" charset="0"/>
                </a:rPr>
                <a:t> t/day MSW </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182 Km² </a:t>
              </a:r>
              <a:r>
                <a:rPr lang="en-US" sz="1000" dirty="0" smtClean="0">
                  <a:solidFill>
                    <a:schemeClr val="tx1">
                      <a:lumMod val="75000"/>
                      <a:lumOff val="25000"/>
                    </a:schemeClr>
                  </a:solidFill>
                  <a:latin typeface="Verdana" pitchFamily="34" charset="0"/>
                  <a:ea typeface="Verdana" pitchFamily="34" charset="0"/>
                  <a:cs typeface="Verdana" pitchFamily="34" charset="0"/>
                </a:rPr>
                <a:t>area </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2,000 Km </a:t>
              </a:r>
              <a:r>
                <a:rPr lang="en-US" sz="1000" dirty="0" smtClean="0">
                  <a:solidFill>
                    <a:schemeClr val="tx1">
                      <a:lumMod val="75000"/>
                      <a:lumOff val="25000"/>
                    </a:schemeClr>
                  </a:solidFill>
                  <a:latin typeface="Verdana" pitchFamily="34" charset="0"/>
                  <a:ea typeface="Verdana" pitchFamily="34" charset="0"/>
                  <a:cs typeface="Verdana" pitchFamily="34" charset="0"/>
                </a:rPr>
                <a:t>of streets</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3,200</a:t>
              </a:r>
              <a:r>
                <a:rPr lang="en-US" sz="1000" dirty="0" smtClean="0">
                  <a:solidFill>
                    <a:schemeClr val="tx1">
                      <a:lumMod val="75000"/>
                      <a:lumOff val="25000"/>
                    </a:schemeClr>
                  </a:solidFill>
                  <a:latin typeface="Verdana" pitchFamily="34" charset="0"/>
                  <a:ea typeface="Verdana" pitchFamily="34" charset="0"/>
                  <a:cs typeface="Verdana" pitchFamily="34" charset="0"/>
                </a:rPr>
                <a:t> employees</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1,400</a:t>
              </a:r>
              <a:r>
                <a:rPr lang="en-US" sz="1000" dirty="0" smtClean="0">
                  <a:solidFill>
                    <a:schemeClr val="tx1">
                      <a:lumMod val="75000"/>
                      <a:lumOff val="25000"/>
                    </a:schemeClr>
                  </a:solidFill>
                  <a:latin typeface="Verdana" pitchFamily="34" charset="0"/>
                  <a:ea typeface="Verdana" pitchFamily="34" charset="0"/>
                  <a:cs typeface="Verdana" pitchFamily="34" charset="0"/>
                </a:rPr>
                <a:t> vehicles</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55,000</a:t>
              </a:r>
              <a:r>
                <a:rPr lang="en-US" sz="1000" dirty="0" smtClean="0">
                  <a:solidFill>
                    <a:schemeClr val="tx1">
                      <a:lumMod val="75000"/>
                      <a:lumOff val="25000"/>
                    </a:schemeClr>
                  </a:solidFill>
                  <a:latin typeface="Verdana" pitchFamily="34" charset="0"/>
                  <a:ea typeface="Verdana" pitchFamily="34" charset="0"/>
                  <a:cs typeface="Verdana" pitchFamily="34" charset="0"/>
                </a:rPr>
                <a:t> collection points </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23,000</a:t>
              </a:r>
              <a:r>
                <a:rPr lang="en-US" sz="1000" dirty="0" smtClean="0">
                  <a:solidFill>
                    <a:schemeClr val="tx1">
                      <a:lumMod val="75000"/>
                      <a:lumOff val="25000"/>
                    </a:schemeClr>
                  </a:solidFill>
                  <a:latin typeface="Verdana" pitchFamily="34" charset="0"/>
                  <a:ea typeface="Verdana" pitchFamily="34" charset="0"/>
                  <a:cs typeface="Verdana" pitchFamily="34" charset="0"/>
                </a:rPr>
                <a:t> street bins</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5</a:t>
              </a:r>
              <a:r>
                <a:rPr lang="en-US" sz="1000" dirty="0" smtClean="0">
                  <a:solidFill>
                    <a:schemeClr val="tx1">
                      <a:lumMod val="75000"/>
                      <a:lumOff val="25000"/>
                    </a:schemeClr>
                  </a:solidFill>
                  <a:latin typeface="Verdana" pitchFamily="34" charset="0"/>
                  <a:ea typeface="Verdana" pitchFamily="34" charset="0"/>
                  <a:cs typeface="Verdana" pitchFamily="34" charset="0"/>
                </a:rPr>
                <a:t> civic amenity sites  and </a:t>
              </a:r>
              <a:r>
                <a:rPr lang="en-US" sz="1000" b="1" dirty="0" smtClean="0">
                  <a:solidFill>
                    <a:schemeClr val="tx1">
                      <a:lumMod val="75000"/>
                      <a:lumOff val="25000"/>
                    </a:schemeClr>
                  </a:solidFill>
                  <a:latin typeface="Verdana" pitchFamily="34" charset="0"/>
                  <a:ea typeface="Verdana" pitchFamily="34" charset="0"/>
                  <a:cs typeface="Verdana" pitchFamily="34" charset="0"/>
                </a:rPr>
                <a:t>2</a:t>
              </a:r>
              <a:r>
                <a:rPr lang="en-US" sz="1000" dirty="0" smtClean="0">
                  <a:solidFill>
                    <a:schemeClr val="tx1">
                      <a:lumMod val="75000"/>
                      <a:lumOff val="25000"/>
                    </a:schemeClr>
                  </a:solidFill>
                  <a:latin typeface="Verdana" pitchFamily="34" charset="0"/>
                  <a:ea typeface="Verdana" pitchFamily="34" charset="0"/>
                  <a:cs typeface="Verdana" pitchFamily="34" charset="0"/>
                </a:rPr>
                <a:t> mobile Eco centers </a:t>
              </a:r>
            </a:p>
          </p:txBody>
        </p:sp>
        <p:sp>
          <p:nvSpPr>
            <p:cNvPr id="64" name="Rectangle 50"/>
            <p:cNvSpPr/>
            <p:nvPr/>
          </p:nvSpPr>
          <p:spPr>
            <a:xfrm>
              <a:off x="7594525" y="1600755"/>
              <a:ext cx="3108963" cy="307777"/>
            </a:xfrm>
            <a:prstGeom prst="rect">
              <a:avLst/>
            </a:prstGeom>
          </p:spPr>
          <p:txBody>
            <a:bodyPr wrap="square">
              <a:spAutoFit/>
            </a:bodyPr>
            <a:lstStyle/>
            <a:p>
              <a:r>
                <a:rPr lang="it-IT" sz="1400" dirty="0" smtClean="0">
                  <a:solidFill>
                    <a:srgbClr val="409641"/>
                  </a:solidFill>
                  <a:latin typeface="Verdana"/>
                  <a:cs typeface="Verdana"/>
                </a:rPr>
                <a:t>The City of Milan</a:t>
              </a:r>
              <a:endParaRPr lang="it-IT" sz="1400" dirty="0">
                <a:solidFill>
                  <a:srgbClr val="409641"/>
                </a:solidFill>
                <a:latin typeface="Verdana"/>
                <a:cs typeface="Verdana"/>
              </a:endParaRPr>
            </a:p>
          </p:txBody>
        </p:sp>
      </p:grpSp>
      <p:pic>
        <p:nvPicPr>
          <p:cNvPr id="65" name="Picture 4"/>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7201" y="1758543"/>
            <a:ext cx="291613" cy="29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Shape 209"/>
          <p:cNvSpPr/>
          <p:nvPr/>
        </p:nvSpPr>
        <p:spPr>
          <a:xfrm>
            <a:off x="548647" y="4282202"/>
            <a:ext cx="611227" cy="7057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30175" cap="flat" cmpd="sng">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lang="it-IT" sz="2400"/>
          </a:p>
        </p:txBody>
      </p:sp>
      <p:sp>
        <p:nvSpPr>
          <p:cNvPr id="67" name="Shape 5219"/>
          <p:cNvSpPr/>
          <p:nvPr/>
        </p:nvSpPr>
        <p:spPr>
          <a:xfrm>
            <a:off x="685357" y="4496274"/>
            <a:ext cx="322364" cy="291613"/>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chemeClr val="bg1"/>
          </a:solidFill>
          <a:ln w="12700">
            <a:miter lim="400000"/>
          </a:ln>
        </p:spPr>
        <p:txBody>
          <a:bodyPr lIns="28575" tIns="28575" rIns="28575" bIns="28575" anchor="ctr"/>
          <a:lstStyle/>
          <a:p>
            <a:pPr lvl="0"/>
            <a:endParaRPr sz="1350"/>
          </a:p>
        </p:txBody>
      </p:sp>
      <p:pic>
        <p:nvPicPr>
          <p:cNvPr id="121" name="Picture 3"/>
          <p:cNvPicPr>
            <a:picLocks noChangeAspect="1" noChangeArrowheads="1"/>
          </p:cNvPicPr>
          <p:nvPr/>
        </p:nvPicPr>
        <p:blipFill>
          <a:blip r:embed="rId4" cstate="print">
            <a:clrChange>
              <a:clrFrom>
                <a:srgbClr val="FEFFFF"/>
              </a:clrFrom>
              <a:clrTo>
                <a:srgbClr val="FEFFFF">
                  <a:alpha val="0"/>
                </a:srgbClr>
              </a:clrTo>
            </a:clrChange>
            <a:grayscl/>
          </a:blip>
          <a:srcRect/>
          <a:stretch>
            <a:fillRect/>
          </a:stretch>
        </p:blipFill>
        <p:spPr bwMode="auto">
          <a:xfrm>
            <a:off x="6761999" y="2413822"/>
            <a:ext cx="1492819" cy="1335585"/>
          </a:xfrm>
          <a:prstGeom prst="rect">
            <a:avLst/>
          </a:prstGeom>
          <a:ln>
            <a:noFill/>
          </a:ln>
          <a:effectLst/>
        </p:spPr>
      </p:pic>
      <p:pic>
        <p:nvPicPr>
          <p:cNvPr id="122" name="Picture 5"/>
          <p:cNvPicPr>
            <a:picLocks noChangeAspect="1" noChangeArrowheads="1"/>
          </p:cNvPicPr>
          <p:nvPr/>
        </p:nvPicPr>
        <p:blipFill>
          <a:blip r:embed="rId5" cstate="print">
            <a:clrChange>
              <a:clrFrom>
                <a:srgbClr val="FEFFFF"/>
              </a:clrFrom>
              <a:clrTo>
                <a:srgbClr val="FEFFFF">
                  <a:alpha val="0"/>
                </a:srgbClr>
              </a:clrTo>
            </a:clrChange>
            <a:grayscl/>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5128863" y="2313188"/>
            <a:ext cx="1957093" cy="1463140"/>
          </a:xfrm>
          <a:prstGeom prst="rect">
            <a:avLst/>
          </a:prstGeom>
          <a:ln>
            <a:noFill/>
          </a:ln>
          <a:effectLst/>
        </p:spPr>
      </p:pic>
      <p:pic>
        <p:nvPicPr>
          <p:cNvPr id="123" name="Picture 6"/>
          <p:cNvPicPr>
            <a:picLocks noChangeAspect="1" noChangeArrowheads="1"/>
          </p:cNvPicPr>
          <p:nvPr/>
        </p:nvPicPr>
        <p:blipFill>
          <a:blip r:embed="rId7" cstate="print">
            <a:clrChange>
              <a:clrFrom>
                <a:srgbClr val="FEFFFF"/>
              </a:clrFrom>
              <a:clrTo>
                <a:srgbClr val="FEFFFF">
                  <a:alpha val="0"/>
                </a:srgbClr>
              </a:clrTo>
            </a:clrChange>
            <a:duotone>
              <a:prstClr val="black"/>
              <a:schemeClr val="bg1">
                <a:lumMod val="95000"/>
                <a:tint val="45000"/>
                <a:satMod val="400000"/>
              </a:schemeClr>
            </a:duotone>
          </a:blip>
          <a:srcRect/>
          <a:stretch>
            <a:fillRect/>
          </a:stretch>
        </p:blipFill>
        <p:spPr bwMode="auto">
          <a:xfrm>
            <a:off x="4950471" y="3225422"/>
            <a:ext cx="2171372" cy="1748266"/>
          </a:xfrm>
          <a:prstGeom prst="rect">
            <a:avLst/>
          </a:prstGeom>
          <a:ln>
            <a:noFill/>
          </a:ln>
          <a:effectLst/>
        </p:spPr>
      </p:pic>
      <p:pic>
        <p:nvPicPr>
          <p:cNvPr id="124" name="Picture 7"/>
          <p:cNvPicPr>
            <a:picLocks noChangeAspect="1" noChangeArrowheads="1"/>
          </p:cNvPicPr>
          <p:nvPr/>
        </p:nvPicPr>
        <p:blipFill>
          <a:blip r:embed="rId8" cstate="print">
            <a:clrChange>
              <a:clrFrom>
                <a:srgbClr val="FEFFFF"/>
              </a:clrFrom>
              <a:clrTo>
                <a:srgbClr val="FEFFFF">
                  <a:alpha val="0"/>
                </a:srgbClr>
              </a:clrTo>
            </a:clrChange>
            <a:duotone>
              <a:prstClr val="black"/>
              <a:schemeClr val="bg1">
                <a:lumMod val="95000"/>
                <a:tint val="45000"/>
                <a:satMod val="400000"/>
              </a:schemeClr>
            </a:duotone>
            <a:extLst>
              <a:ext uri="{BEBA8EAE-BF5A-486C-A8C5-ECC9F3942E4B}">
                <a14:imgProps xmlns:a14="http://schemas.microsoft.com/office/drawing/2010/main">
                  <a14:imgLayer r:embed="rId9">
                    <a14:imgEffect>
                      <a14:saturation sat="66000"/>
                    </a14:imgEffect>
                  </a14:imgLayer>
                </a14:imgProps>
              </a:ext>
            </a:extLst>
          </a:blip>
          <a:srcRect/>
          <a:stretch>
            <a:fillRect/>
          </a:stretch>
        </p:blipFill>
        <p:spPr bwMode="auto">
          <a:xfrm>
            <a:off x="6487910" y="3428403"/>
            <a:ext cx="1699956" cy="1965861"/>
          </a:xfrm>
          <a:prstGeom prst="rect">
            <a:avLst/>
          </a:prstGeom>
          <a:ln>
            <a:noFill/>
          </a:ln>
          <a:effectLst/>
        </p:spPr>
      </p:pic>
      <p:pic>
        <p:nvPicPr>
          <p:cNvPr id="76" name="Picture 5"/>
          <p:cNvPicPr>
            <a:picLocks noChangeAspect="1" noChangeArrowheads="1"/>
          </p:cNvPicPr>
          <p:nvPr/>
        </p:nvPicPr>
        <p:blipFill>
          <a:blip r:embed="rId10"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8327502" y="2527154"/>
            <a:ext cx="1185527" cy="1600429"/>
          </a:xfrm>
          <a:prstGeom prst="rect">
            <a:avLst/>
          </a:prstGeom>
          <a:ln>
            <a:noFill/>
          </a:ln>
          <a:effectLst/>
        </p:spPr>
      </p:pic>
      <p:pic>
        <p:nvPicPr>
          <p:cNvPr id="77" name="Picture 4"/>
          <p:cNvPicPr>
            <a:picLocks noChangeAspect="1" noChangeArrowheads="1"/>
          </p:cNvPicPr>
          <p:nvPr/>
        </p:nvPicPr>
        <p:blipFill>
          <a:blip r:embed="rId11"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6018873" y="2118301"/>
            <a:ext cx="615572" cy="601740"/>
          </a:xfrm>
          <a:prstGeom prst="rect">
            <a:avLst/>
          </a:prstGeom>
          <a:ln>
            <a:noFill/>
          </a:ln>
          <a:effectLst/>
        </p:spPr>
      </p:pic>
      <p:pic>
        <p:nvPicPr>
          <p:cNvPr id="78" name="Picture 10"/>
          <p:cNvPicPr>
            <a:picLocks noChangeAspect="1" noChangeArrowheads="1"/>
          </p:cNvPicPr>
          <p:nvPr/>
        </p:nvPicPr>
        <p:blipFill>
          <a:blip r:embed="rId12"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5575203" y="4325561"/>
            <a:ext cx="725495" cy="1292627"/>
          </a:xfrm>
          <a:prstGeom prst="rect">
            <a:avLst/>
          </a:prstGeom>
          <a:ln>
            <a:noFill/>
          </a:ln>
          <a:effectLst/>
        </p:spPr>
      </p:pic>
      <p:pic>
        <p:nvPicPr>
          <p:cNvPr id="79" name="Picture 11"/>
          <p:cNvPicPr>
            <a:picLocks noChangeAspect="1" noChangeArrowheads="1"/>
          </p:cNvPicPr>
          <p:nvPr/>
        </p:nvPicPr>
        <p:blipFill>
          <a:blip r:embed="rId13"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4707797" y="4259254"/>
            <a:ext cx="967326" cy="765176"/>
          </a:xfrm>
          <a:prstGeom prst="rect">
            <a:avLst/>
          </a:prstGeom>
          <a:ln>
            <a:noFill/>
          </a:ln>
          <a:effectLst/>
        </p:spPr>
      </p:pic>
      <p:pic>
        <p:nvPicPr>
          <p:cNvPr id="81" name="Picture 12"/>
          <p:cNvPicPr>
            <a:picLocks noChangeAspect="1" noChangeArrowheads="1"/>
          </p:cNvPicPr>
          <p:nvPr/>
        </p:nvPicPr>
        <p:blipFill>
          <a:blip r:embed="rId14"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7327284" y="4324325"/>
            <a:ext cx="1355723" cy="1017758"/>
          </a:xfrm>
          <a:prstGeom prst="rect">
            <a:avLst/>
          </a:prstGeom>
          <a:ln>
            <a:noFill/>
          </a:ln>
          <a:effectLst/>
        </p:spPr>
      </p:pic>
      <p:pic>
        <p:nvPicPr>
          <p:cNvPr id="83" name="Picture 13"/>
          <p:cNvPicPr>
            <a:picLocks noChangeAspect="1" noChangeArrowheads="1"/>
          </p:cNvPicPr>
          <p:nvPr/>
        </p:nvPicPr>
        <p:blipFill>
          <a:blip r:embed="rId15"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5140304" y="2557891"/>
            <a:ext cx="659541" cy="586882"/>
          </a:xfrm>
          <a:prstGeom prst="rect">
            <a:avLst/>
          </a:prstGeom>
          <a:ln>
            <a:noFill/>
          </a:ln>
          <a:effectLst/>
        </p:spPr>
      </p:pic>
      <p:pic>
        <p:nvPicPr>
          <p:cNvPr id="85" name="Picture 2"/>
          <p:cNvPicPr>
            <a:picLocks noChangeAspect="1" noChangeArrowheads="1"/>
          </p:cNvPicPr>
          <p:nvPr/>
        </p:nvPicPr>
        <p:blipFill>
          <a:blip r:embed="rId16"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7931357" y="2829071"/>
            <a:ext cx="828091" cy="1158907"/>
          </a:xfrm>
          <a:prstGeom prst="rect">
            <a:avLst/>
          </a:prstGeom>
          <a:ln>
            <a:noFill/>
          </a:ln>
          <a:effectLst/>
        </p:spPr>
      </p:pic>
      <p:pic>
        <p:nvPicPr>
          <p:cNvPr id="87" name="Picture 3"/>
          <p:cNvPicPr>
            <a:picLocks noChangeAspect="1" noChangeArrowheads="1"/>
          </p:cNvPicPr>
          <p:nvPr/>
        </p:nvPicPr>
        <p:blipFill>
          <a:blip r:embed="rId17"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6872898" y="2110390"/>
            <a:ext cx="483664" cy="430875"/>
          </a:xfrm>
          <a:prstGeom prst="rect">
            <a:avLst/>
          </a:prstGeom>
          <a:ln>
            <a:noFill/>
          </a:ln>
          <a:effectLst/>
        </p:spPr>
      </p:pic>
      <p:pic>
        <p:nvPicPr>
          <p:cNvPr id="90" name="Picture 5"/>
          <p:cNvPicPr>
            <a:picLocks noChangeAspect="1" noChangeArrowheads="1"/>
          </p:cNvPicPr>
          <p:nvPr/>
        </p:nvPicPr>
        <p:blipFill>
          <a:blip r:embed="rId18"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4799806" y="2811488"/>
            <a:ext cx="718166" cy="1114333"/>
          </a:xfrm>
          <a:prstGeom prst="rect">
            <a:avLst/>
          </a:prstGeom>
          <a:ln>
            <a:noFill/>
          </a:ln>
          <a:effectLst/>
        </p:spPr>
      </p:pic>
      <p:pic>
        <p:nvPicPr>
          <p:cNvPr id="92" name="Picture 2"/>
          <p:cNvPicPr>
            <a:picLocks noChangeAspect="1" noChangeArrowheads="1"/>
          </p:cNvPicPr>
          <p:nvPr/>
        </p:nvPicPr>
        <p:blipFill>
          <a:blip r:embed="rId19"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6390917" y="1902010"/>
            <a:ext cx="636909" cy="515783"/>
          </a:xfrm>
          <a:prstGeom prst="rect">
            <a:avLst/>
          </a:prstGeom>
          <a:ln>
            <a:noFill/>
          </a:ln>
          <a:effectLst/>
        </p:spPr>
      </p:pic>
      <p:pic>
        <p:nvPicPr>
          <p:cNvPr id="95" name="Picture 2"/>
          <p:cNvPicPr>
            <a:picLocks noChangeAspect="1" noChangeArrowheads="1"/>
          </p:cNvPicPr>
          <p:nvPr/>
        </p:nvPicPr>
        <p:blipFill>
          <a:blip r:embed="rId20" cstate="print">
            <a:clrChange>
              <a:clrFrom>
                <a:srgbClr val="FEFFFF"/>
              </a:clrFrom>
              <a:clrTo>
                <a:srgbClr val="FEFFFF">
                  <a:alpha val="0"/>
                </a:srgbClr>
              </a:clrTo>
            </a:clrChange>
            <a:duotone>
              <a:prstClr val="black"/>
              <a:schemeClr val="accent3">
                <a:lumMod val="20000"/>
                <a:lumOff val="80000"/>
                <a:tint val="45000"/>
                <a:satMod val="400000"/>
              </a:schemeClr>
            </a:duotone>
          </a:blip>
          <a:srcRect l="5882" t="6333" r="11765"/>
          <a:stretch>
            <a:fillRect/>
          </a:stretch>
        </p:blipFill>
        <p:spPr bwMode="auto">
          <a:xfrm>
            <a:off x="5412172" y="4056694"/>
            <a:ext cx="688774" cy="737608"/>
          </a:xfrm>
          <a:prstGeom prst="rect">
            <a:avLst/>
          </a:prstGeom>
          <a:ln>
            <a:noFill/>
          </a:ln>
          <a:effectLst/>
        </p:spPr>
      </p:pic>
      <p:pic>
        <p:nvPicPr>
          <p:cNvPr id="97" name="Picture 3"/>
          <p:cNvPicPr>
            <a:picLocks noChangeAspect="1" noChangeArrowheads="1"/>
          </p:cNvPicPr>
          <p:nvPr/>
        </p:nvPicPr>
        <p:blipFill>
          <a:blip r:embed="rId21" cstate="print">
            <a:clrChange>
              <a:clrFrom>
                <a:srgbClr val="FEFFFF"/>
              </a:clrFrom>
              <a:clrTo>
                <a:srgbClr val="FEFFFF">
                  <a:alpha val="0"/>
                </a:srgbClr>
              </a:clrTo>
            </a:clrChange>
            <a:duotone>
              <a:prstClr val="black"/>
              <a:schemeClr val="accent3">
                <a:lumMod val="20000"/>
                <a:lumOff val="80000"/>
                <a:tint val="45000"/>
                <a:satMod val="400000"/>
              </a:schemeClr>
            </a:duotone>
          </a:blip>
          <a:srcRect/>
          <a:stretch>
            <a:fillRect/>
          </a:stretch>
        </p:blipFill>
        <p:spPr bwMode="auto">
          <a:xfrm>
            <a:off x="5088099" y="1150136"/>
            <a:ext cx="739492" cy="629267"/>
          </a:xfrm>
          <a:prstGeom prst="rect">
            <a:avLst/>
          </a:prstGeom>
          <a:ln>
            <a:noFill/>
          </a:ln>
          <a:effectLst/>
        </p:spPr>
      </p:pic>
      <p:pic>
        <p:nvPicPr>
          <p:cNvPr id="99" name="Picture 11"/>
          <p:cNvPicPr>
            <a:picLocks noChangeAspect="1" noChangeArrowheads="1"/>
          </p:cNvPicPr>
          <p:nvPr/>
        </p:nvPicPr>
        <p:blipFill>
          <a:blip r:embed="rId22" cstate="print"/>
          <a:srcRect/>
          <a:stretch>
            <a:fillRect/>
          </a:stretch>
        </p:blipFill>
        <p:spPr bwMode="auto">
          <a:xfrm>
            <a:off x="7483064" y="4023567"/>
            <a:ext cx="345925" cy="260638"/>
          </a:xfrm>
          <a:prstGeom prst="rect">
            <a:avLst/>
          </a:prstGeom>
          <a:noFill/>
          <a:ln w="9525">
            <a:noFill/>
            <a:miter lim="800000"/>
            <a:headEnd/>
            <a:tailEnd/>
          </a:ln>
          <a:effectLst/>
        </p:spPr>
      </p:pic>
      <p:pic>
        <p:nvPicPr>
          <p:cNvPr id="100" name="Picture 11"/>
          <p:cNvPicPr>
            <a:picLocks noChangeAspect="1" noChangeArrowheads="1"/>
          </p:cNvPicPr>
          <p:nvPr/>
        </p:nvPicPr>
        <p:blipFill>
          <a:blip r:embed="rId22" cstate="print"/>
          <a:srcRect/>
          <a:stretch>
            <a:fillRect/>
          </a:stretch>
        </p:blipFill>
        <p:spPr bwMode="auto">
          <a:xfrm>
            <a:off x="7881998" y="2593729"/>
            <a:ext cx="345925" cy="260638"/>
          </a:xfrm>
          <a:prstGeom prst="rect">
            <a:avLst/>
          </a:prstGeom>
          <a:noFill/>
          <a:ln w="9525">
            <a:noFill/>
            <a:miter lim="800000"/>
            <a:headEnd/>
            <a:tailEnd/>
          </a:ln>
          <a:effectLst/>
        </p:spPr>
      </p:pic>
      <p:pic>
        <p:nvPicPr>
          <p:cNvPr id="101" name="Picture 11"/>
          <p:cNvPicPr>
            <a:picLocks noChangeAspect="1" noChangeArrowheads="1"/>
          </p:cNvPicPr>
          <p:nvPr/>
        </p:nvPicPr>
        <p:blipFill>
          <a:blip r:embed="rId22" cstate="print"/>
          <a:srcRect/>
          <a:stretch>
            <a:fillRect/>
          </a:stretch>
        </p:blipFill>
        <p:spPr bwMode="auto">
          <a:xfrm>
            <a:off x="5125441" y="2864343"/>
            <a:ext cx="345925" cy="260638"/>
          </a:xfrm>
          <a:prstGeom prst="rect">
            <a:avLst/>
          </a:prstGeom>
          <a:noFill/>
          <a:ln w="9525">
            <a:noFill/>
            <a:miter lim="800000"/>
            <a:headEnd/>
            <a:tailEnd/>
          </a:ln>
          <a:effectLst/>
        </p:spPr>
      </p:pic>
      <p:pic>
        <p:nvPicPr>
          <p:cNvPr id="102" name="Picture 11"/>
          <p:cNvPicPr>
            <a:picLocks noChangeAspect="1" noChangeArrowheads="1"/>
          </p:cNvPicPr>
          <p:nvPr/>
        </p:nvPicPr>
        <p:blipFill>
          <a:blip r:embed="rId22" cstate="print"/>
          <a:srcRect/>
          <a:stretch>
            <a:fillRect/>
          </a:stretch>
        </p:blipFill>
        <p:spPr bwMode="auto">
          <a:xfrm>
            <a:off x="5167321" y="3630436"/>
            <a:ext cx="345925" cy="260638"/>
          </a:xfrm>
          <a:prstGeom prst="rect">
            <a:avLst/>
          </a:prstGeom>
          <a:noFill/>
          <a:ln w="9525">
            <a:noFill/>
            <a:miter lim="800000"/>
            <a:headEnd/>
            <a:tailEnd/>
          </a:ln>
          <a:effectLst/>
        </p:spPr>
      </p:pic>
      <p:sp>
        <p:nvSpPr>
          <p:cNvPr id="103" name="Ovale 102"/>
          <p:cNvSpPr/>
          <p:nvPr/>
        </p:nvSpPr>
        <p:spPr>
          <a:xfrm>
            <a:off x="5457844" y="3887472"/>
            <a:ext cx="72000" cy="72000"/>
          </a:xfrm>
          <a:prstGeom prst="ellipse">
            <a:avLst/>
          </a:prstGeom>
          <a:noFill/>
          <a:ln w="25400" cap="flat" cmpd="sng" algn="ctr">
            <a:solidFill>
              <a:srgbClr val="4096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6" name="Ovale 105"/>
          <p:cNvSpPr/>
          <p:nvPr/>
        </p:nvSpPr>
        <p:spPr>
          <a:xfrm>
            <a:off x="6496029" y="3878386"/>
            <a:ext cx="72000" cy="72000"/>
          </a:xfrm>
          <a:prstGeom prst="ellipse">
            <a:avLst/>
          </a:prstGeom>
          <a:noFill/>
          <a:ln w="25400" cap="flat" cmpd="sng" algn="ctr">
            <a:solidFill>
              <a:srgbClr val="4096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7" name="Ovale 106"/>
          <p:cNvSpPr/>
          <p:nvPr/>
        </p:nvSpPr>
        <p:spPr>
          <a:xfrm>
            <a:off x="6510457" y="2758296"/>
            <a:ext cx="72000" cy="72000"/>
          </a:xfrm>
          <a:prstGeom prst="ellipse">
            <a:avLst/>
          </a:prstGeom>
          <a:noFill/>
          <a:ln w="25400" cap="flat" cmpd="sng" algn="ctr">
            <a:solidFill>
              <a:srgbClr val="4096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8" name="Ovale 107"/>
          <p:cNvSpPr/>
          <p:nvPr/>
        </p:nvSpPr>
        <p:spPr>
          <a:xfrm>
            <a:off x="7950874" y="2900335"/>
            <a:ext cx="72000" cy="72000"/>
          </a:xfrm>
          <a:prstGeom prst="ellipse">
            <a:avLst/>
          </a:prstGeom>
          <a:noFill/>
          <a:ln w="25400" cap="flat" cmpd="sng" algn="ctr">
            <a:solidFill>
              <a:srgbClr val="4096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9" name="Ovale 108"/>
          <p:cNvSpPr/>
          <p:nvPr/>
        </p:nvSpPr>
        <p:spPr>
          <a:xfrm>
            <a:off x="7673871" y="3574274"/>
            <a:ext cx="72000" cy="72000"/>
          </a:xfrm>
          <a:prstGeom prst="ellipse">
            <a:avLst/>
          </a:prstGeom>
          <a:noFill/>
          <a:ln w="25400" cap="flat" cmpd="sng" algn="ctr">
            <a:solidFill>
              <a:srgbClr val="4096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4" name="Ovale 113"/>
          <p:cNvSpPr/>
          <p:nvPr/>
        </p:nvSpPr>
        <p:spPr>
          <a:xfrm>
            <a:off x="6746716" y="6000997"/>
            <a:ext cx="72000" cy="72000"/>
          </a:xfrm>
          <a:prstGeom prst="ellipse">
            <a:avLst/>
          </a:prstGeom>
          <a:noFill/>
          <a:ln w="25400" cap="flat" cmpd="sng" algn="ctr">
            <a:solidFill>
              <a:srgbClr val="40964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smtClean="0">
              <a:ln>
                <a:noFill/>
              </a:ln>
              <a:solidFill>
                <a:schemeClr val="tx1">
                  <a:lumMod val="50000"/>
                  <a:lumOff val="50000"/>
                </a:schemeClr>
              </a:solidFill>
              <a:effectLst/>
              <a:uLnTx/>
              <a:uFillTx/>
              <a:latin typeface="Calibri"/>
              <a:ea typeface="+mn-ea"/>
              <a:cs typeface="+mn-cs"/>
            </a:endParaRPr>
          </a:p>
        </p:txBody>
      </p:sp>
      <p:sp>
        <p:nvSpPr>
          <p:cNvPr id="115" name="CasellaDiTesto 114"/>
          <p:cNvSpPr txBox="1"/>
          <p:nvPr/>
        </p:nvSpPr>
        <p:spPr>
          <a:xfrm>
            <a:off x="6940432" y="5926000"/>
            <a:ext cx="1419374" cy="221303"/>
          </a:xfrm>
          <a:prstGeom prst="rect">
            <a:avLst/>
          </a:prstGeom>
          <a:noFill/>
        </p:spPr>
        <p:txBody>
          <a:bodyPr wrap="square" rtlCol="0">
            <a:spAutoFit/>
          </a:bodyPr>
          <a:lstStyle/>
          <a:p>
            <a:pPr algn="ctr"/>
            <a:r>
              <a:rPr lang="it-IT" sz="900" b="1" dirty="0" err="1" smtClean="0">
                <a:solidFill>
                  <a:schemeClr val="tx1">
                    <a:lumMod val="50000"/>
                    <a:lumOff val="50000"/>
                  </a:schemeClr>
                </a:solidFill>
                <a:latin typeface="Arial" pitchFamily="34" charset="0"/>
                <a:cs typeface="Arial" pitchFamily="34" charset="0"/>
              </a:rPr>
              <a:t>Civic</a:t>
            </a:r>
            <a:r>
              <a:rPr lang="it-IT" sz="900" b="1" dirty="0" smtClean="0">
                <a:solidFill>
                  <a:schemeClr val="tx1">
                    <a:lumMod val="50000"/>
                    <a:lumOff val="50000"/>
                  </a:schemeClr>
                </a:solidFill>
                <a:latin typeface="Arial" pitchFamily="34" charset="0"/>
                <a:cs typeface="Arial" pitchFamily="34" charset="0"/>
              </a:rPr>
              <a:t> </a:t>
            </a:r>
            <a:r>
              <a:rPr lang="it-IT" sz="900" b="1" dirty="0" err="1" smtClean="0">
                <a:solidFill>
                  <a:schemeClr val="tx1">
                    <a:lumMod val="50000"/>
                    <a:lumOff val="50000"/>
                  </a:schemeClr>
                </a:solidFill>
                <a:latin typeface="Arial" pitchFamily="34" charset="0"/>
                <a:cs typeface="Arial" pitchFamily="34" charset="0"/>
              </a:rPr>
              <a:t>Amenity</a:t>
            </a:r>
            <a:r>
              <a:rPr lang="it-IT" sz="900" b="1" dirty="0" smtClean="0">
                <a:solidFill>
                  <a:schemeClr val="tx1">
                    <a:lumMod val="50000"/>
                    <a:lumOff val="50000"/>
                  </a:schemeClr>
                </a:solidFill>
                <a:latin typeface="Arial" pitchFamily="34" charset="0"/>
                <a:cs typeface="Arial" pitchFamily="34" charset="0"/>
              </a:rPr>
              <a:t> </a:t>
            </a:r>
            <a:r>
              <a:rPr lang="it-IT" sz="900" b="1" dirty="0" err="1" smtClean="0">
                <a:solidFill>
                  <a:schemeClr val="tx1">
                    <a:lumMod val="50000"/>
                    <a:lumOff val="50000"/>
                  </a:schemeClr>
                </a:solidFill>
                <a:latin typeface="Arial" pitchFamily="34" charset="0"/>
                <a:cs typeface="Arial" pitchFamily="34" charset="0"/>
              </a:rPr>
              <a:t>sites</a:t>
            </a:r>
            <a:endParaRPr lang="it-IT" sz="900" b="1" dirty="0">
              <a:solidFill>
                <a:schemeClr val="tx1">
                  <a:lumMod val="50000"/>
                  <a:lumOff val="50000"/>
                </a:schemeClr>
              </a:solidFill>
              <a:latin typeface="Arial" pitchFamily="34" charset="0"/>
              <a:cs typeface="Arial" pitchFamily="34" charset="0"/>
            </a:endParaRPr>
          </a:p>
        </p:txBody>
      </p:sp>
      <p:pic>
        <p:nvPicPr>
          <p:cNvPr id="116" name="Picture 11"/>
          <p:cNvPicPr>
            <a:picLocks noChangeAspect="1" noChangeArrowheads="1"/>
          </p:cNvPicPr>
          <p:nvPr/>
        </p:nvPicPr>
        <p:blipFill>
          <a:blip r:embed="rId22" cstate="print"/>
          <a:srcRect/>
          <a:stretch>
            <a:fillRect/>
          </a:stretch>
        </p:blipFill>
        <p:spPr bwMode="auto">
          <a:xfrm>
            <a:off x="6593281" y="5566238"/>
            <a:ext cx="412268" cy="310624"/>
          </a:xfrm>
          <a:prstGeom prst="rect">
            <a:avLst/>
          </a:prstGeom>
          <a:noFill/>
          <a:ln w="9525">
            <a:noFill/>
            <a:miter lim="800000"/>
            <a:headEnd/>
            <a:tailEnd/>
          </a:ln>
          <a:effectLst/>
        </p:spPr>
      </p:pic>
      <p:sp>
        <p:nvSpPr>
          <p:cNvPr id="117" name="CasellaDiTesto 116"/>
          <p:cNvSpPr txBox="1"/>
          <p:nvPr/>
        </p:nvSpPr>
        <p:spPr>
          <a:xfrm>
            <a:off x="6958236" y="5636156"/>
            <a:ext cx="1675133" cy="221303"/>
          </a:xfrm>
          <a:prstGeom prst="rect">
            <a:avLst/>
          </a:prstGeom>
          <a:noFill/>
        </p:spPr>
        <p:txBody>
          <a:bodyPr wrap="square" rtlCol="0">
            <a:spAutoFit/>
          </a:bodyPr>
          <a:lstStyle/>
          <a:p>
            <a:pPr algn="ctr"/>
            <a:r>
              <a:rPr lang="it-IT" sz="900" b="1" dirty="0" err="1" smtClean="0">
                <a:solidFill>
                  <a:schemeClr val="tx1">
                    <a:lumMod val="50000"/>
                    <a:lumOff val="50000"/>
                  </a:schemeClr>
                </a:solidFill>
                <a:latin typeface="Arial" pitchFamily="34" charset="0"/>
                <a:cs typeface="Arial" pitchFamily="34" charset="0"/>
              </a:rPr>
              <a:t>Plants</a:t>
            </a:r>
            <a:r>
              <a:rPr lang="it-IT" sz="900" b="1" dirty="0" smtClean="0">
                <a:solidFill>
                  <a:schemeClr val="tx1">
                    <a:lumMod val="50000"/>
                    <a:lumOff val="50000"/>
                  </a:schemeClr>
                </a:solidFill>
                <a:latin typeface="Arial" pitchFamily="34" charset="0"/>
                <a:cs typeface="Arial" pitchFamily="34" charset="0"/>
              </a:rPr>
              <a:t>, </a:t>
            </a:r>
            <a:r>
              <a:rPr lang="it-IT" sz="900" b="1" dirty="0" err="1" smtClean="0">
                <a:solidFill>
                  <a:schemeClr val="tx1">
                    <a:lumMod val="50000"/>
                    <a:lumOff val="50000"/>
                  </a:schemeClr>
                </a:solidFill>
                <a:latin typeface="Arial" pitchFamily="34" charset="0"/>
                <a:cs typeface="Arial" pitchFamily="34" charset="0"/>
              </a:rPr>
              <a:t>logistic</a:t>
            </a:r>
            <a:r>
              <a:rPr lang="it-IT" sz="900" b="1" dirty="0" smtClean="0">
                <a:solidFill>
                  <a:schemeClr val="tx1">
                    <a:lumMod val="50000"/>
                    <a:lumOff val="50000"/>
                  </a:schemeClr>
                </a:solidFill>
                <a:latin typeface="Arial" pitchFamily="34" charset="0"/>
                <a:cs typeface="Arial" pitchFamily="34" charset="0"/>
              </a:rPr>
              <a:t> </a:t>
            </a:r>
            <a:r>
              <a:rPr lang="it-IT" sz="900" b="1" dirty="0" err="1" smtClean="0">
                <a:solidFill>
                  <a:schemeClr val="tx1">
                    <a:lumMod val="50000"/>
                    <a:lumOff val="50000"/>
                  </a:schemeClr>
                </a:solidFill>
                <a:latin typeface="Arial" pitchFamily="34" charset="0"/>
                <a:cs typeface="Arial" pitchFamily="34" charset="0"/>
              </a:rPr>
              <a:t>facilities</a:t>
            </a:r>
            <a:r>
              <a:rPr lang="it-IT" sz="900" b="1" dirty="0" smtClean="0">
                <a:solidFill>
                  <a:schemeClr val="tx1">
                    <a:lumMod val="50000"/>
                    <a:lumOff val="50000"/>
                  </a:schemeClr>
                </a:solidFill>
                <a:latin typeface="Arial" pitchFamily="34" charset="0"/>
                <a:cs typeface="Arial" pitchFamily="34" charset="0"/>
              </a:rPr>
              <a:t> </a:t>
            </a:r>
            <a:endParaRPr lang="it-IT" sz="900" b="1" dirty="0">
              <a:solidFill>
                <a:schemeClr val="tx1">
                  <a:lumMod val="50000"/>
                  <a:lumOff val="50000"/>
                </a:schemeClr>
              </a:solidFill>
              <a:latin typeface="Arial" pitchFamily="34" charset="0"/>
              <a:cs typeface="Arial" pitchFamily="34" charset="0"/>
            </a:endParaRPr>
          </a:p>
        </p:txBody>
      </p:sp>
      <p:grpSp>
        <p:nvGrpSpPr>
          <p:cNvPr id="118" name="Group 51"/>
          <p:cNvGrpSpPr/>
          <p:nvPr/>
        </p:nvGrpSpPr>
        <p:grpSpPr>
          <a:xfrm>
            <a:off x="1249873" y="4271612"/>
            <a:ext cx="3582251" cy="2158809"/>
            <a:chOff x="7594525" y="1600755"/>
            <a:chExt cx="3108963" cy="2158809"/>
          </a:xfrm>
        </p:grpSpPr>
        <p:sp>
          <p:nvSpPr>
            <p:cNvPr id="119" name="TextBox 49"/>
            <p:cNvSpPr txBox="1"/>
            <p:nvPr/>
          </p:nvSpPr>
          <p:spPr>
            <a:xfrm>
              <a:off x="7594525" y="1897516"/>
              <a:ext cx="3065093" cy="1862048"/>
            </a:xfrm>
            <a:prstGeom prst="rect">
              <a:avLst/>
            </a:prstGeom>
            <a:noFill/>
          </p:spPr>
          <p:txBody>
            <a:bodyPr wrap="square" rtlCol="0">
              <a:spAutoFit/>
            </a:bodyPr>
            <a:lstStyle/>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High </a:t>
              </a:r>
              <a:r>
                <a:rPr lang="en-US" sz="1000" dirty="0" smtClean="0">
                  <a:solidFill>
                    <a:schemeClr val="tx1">
                      <a:lumMod val="75000"/>
                      <a:lumOff val="25000"/>
                    </a:schemeClr>
                  </a:solidFill>
                  <a:latin typeface="Verdana" pitchFamily="34" charset="0"/>
                  <a:ea typeface="Verdana" pitchFamily="34" charset="0"/>
                  <a:cs typeface="Verdana" pitchFamily="34" charset="0"/>
                </a:rPr>
                <a:t>population density</a:t>
              </a:r>
            </a:p>
            <a:p>
              <a:pPr marL="628650" lvl="1" indent="-171450">
                <a:lnSpc>
                  <a:spcPct val="150000"/>
                </a:lnSpc>
                <a:spcAft>
                  <a:spcPts val="200"/>
                </a:spcAft>
                <a:buFont typeface="Courier New" pitchFamily="49" charset="0"/>
                <a:buChar char="o"/>
              </a:pPr>
              <a:r>
                <a:rPr lang="en-US" sz="1000" dirty="0" smtClean="0">
                  <a:solidFill>
                    <a:schemeClr val="tx1">
                      <a:lumMod val="75000"/>
                      <a:lumOff val="25000"/>
                    </a:schemeClr>
                  </a:solidFill>
                  <a:latin typeface="Verdana" pitchFamily="34" charset="0"/>
                  <a:ea typeface="Verdana" pitchFamily="34" charset="0"/>
                  <a:cs typeface="Verdana" pitchFamily="34" charset="0"/>
                </a:rPr>
                <a:t>7,200</a:t>
              </a:r>
              <a:r>
                <a:rPr lang="en-US" sz="1000" b="1" dirty="0" smtClean="0">
                  <a:solidFill>
                    <a:schemeClr val="tx1">
                      <a:lumMod val="75000"/>
                      <a:lumOff val="25000"/>
                    </a:schemeClr>
                  </a:solidFill>
                  <a:latin typeface="Verdana" pitchFamily="34" charset="0"/>
                  <a:ea typeface="Verdana" pitchFamily="34" charset="0"/>
                  <a:cs typeface="Verdana" pitchFamily="34" charset="0"/>
                </a:rPr>
                <a:t> </a:t>
              </a:r>
              <a:r>
                <a:rPr lang="en-US" sz="1000" dirty="0" smtClean="0">
                  <a:solidFill>
                    <a:schemeClr val="tx1">
                      <a:lumMod val="75000"/>
                      <a:lumOff val="25000"/>
                    </a:schemeClr>
                  </a:solidFill>
                  <a:latin typeface="Verdana" pitchFamily="34" charset="0"/>
                  <a:ea typeface="Verdana" pitchFamily="34" charset="0"/>
                  <a:cs typeface="Verdana" pitchFamily="34" charset="0"/>
                </a:rPr>
                <a:t>inh./Km² </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Streets and traffic</a:t>
              </a:r>
            </a:p>
            <a:p>
              <a:pPr marL="628650" lvl="1" indent="-171450">
                <a:lnSpc>
                  <a:spcPct val="150000"/>
                </a:lnSpc>
                <a:spcAft>
                  <a:spcPts val="200"/>
                </a:spcAft>
                <a:buFont typeface="Courier New" pitchFamily="49" charset="0"/>
                <a:buChar char="o"/>
              </a:pPr>
              <a:r>
                <a:rPr lang="en-US" sz="1000" dirty="0" smtClean="0">
                  <a:solidFill>
                    <a:schemeClr val="tx1">
                      <a:lumMod val="75000"/>
                      <a:lumOff val="25000"/>
                    </a:schemeClr>
                  </a:solidFill>
                  <a:latin typeface="Verdana" pitchFamily="34" charset="0"/>
                  <a:ea typeface="Verdana" pitchFamily="34" charset="0"/>
                  <a:cs typeface="Verdana" pitchFamily="34" charset="0"/>
                </a:rPr>
                <a:t>Lack of space </a:t>
              </a:r>
            </a:p>
            <a:p>
              <a:pPr marL="628650" lvl="1" indent="-171450">
                <a:lnSpc>
                  <a:spcPct val="150000"/>
                </a:lnSpc>
                <a:spcAft>
                  <a:spcPts val="200"/>
                </a:spcAft>
                <a:buFont typeface="Courier New" pitchFamily="49" charset="0"/>
                <a:buChar char="o"/>
              </a:pPr>
              <a:r>
                <a:rPr lang="en-US" sz="1000" dirty="0" smtClean="0">
                  <a:solidFill>
                    <a:schemeClr val="tx1">
                      <a:lumMod val="75000"/>
                      <a:lumOff val="25000"/>
                    </a:schemeClr>
                  </a:solidFill>
                  <a:latin typeface="Verdana" pitchFamily="34" charset="0"/>
                  <a:ea typeface="Verdana" pitchFamily="34" charset="0"/>
                  <a:cs typeface="Verdana" pitchFamily="34" charset="0"/>
                </a:rPr>
                <a:t>Rush hour traffic and illegal parking</a:t>
              </a:r>
            </a:p>
            <a:p>
              <a:pPr marL="171450" indent="-171450">
                <a:lnSpc>
                  <a:spcPct val="150000"/>
                </a:lnSpc>
                <a:spcAft>
                  <a:spcPts val="200"/>
                </a:spcAft>
                <a:buFont typeface="Wingdings" pitchFamily="2" charset="2"/>
                <a:buChar char="ü"/>
              </a:pPr>
              <a:r>
                <a:rPr lang="en-US" sz="1000" b="1" dirty="0" smtClean="0">
                  <a:solidFill>
                    <a:schemeClr val="tx1">
                      <a:lumMod val="75000"/>
                      <a:lumOff val="25000"/>
                    </a:schemeClr>
                  </a:solidFill>
                  <a:latin typeface="Verdana" pitchFamily="34" charset="0"/>
                  <a:ea typeface="Verdana" pitchFamily="34" charset="0"/>
                  <a:cs typeface="Verdana" pitchFamily="34" charset="0"/>
                </a:rPr>
                <a:t>Commuting</a:t>
              </a:r>
            </a:p>
            <a:p>
              <a:pPr marL="628650" lvl="1" indent="-171450">
                <a:lnSpc>
                  <a:spcPct val="150000"/>
                </a:lnSpc>
                <a:spcAft>
                  <a:spcPts val="200"/>
                </a:spcAft>
                <a:buFont typeface="Courier New" pitchFamily="49" charset="0"/>
                <a:buChar char="o"/>
              </a:pPr>
              <a:r>
                <a:rPr lang="en-US" sz="1000" dirty="0">
                  <a:solidFill>
                    <a:schemeClr val="tx1">
                      <a:lumMod val="75000"/>
                      <a:lumOff val="25000"/>
                    </a:schemeClr>
                  </a:solidFill>
                  <a:latin typeface="Verdana" pitchFamily="34" charset="0"/>
                  <a:ea typeface="Verdana" pitchFamily="34" charset="0"/>
                  <a:cs typeface="Verdana" pitchFamily="34" charset="0"/>
                </a:rPr>
                <a:t>8</a:t>
              </a:r>
              <a:r>
                <a:rPr lang="en-US" sz="1000" dirty="0" smtClean="0">
                  <a:solidFill>
                    <a:schemeClr val="tx1">
                      <a:lumMod val="75000"/>
                      <a:lumOff val="25000"/>
                    </a:schemeClr>
                  </a:solidFill>
                  <a:latin typeface="Verdana" pitchFamily="34" charset="0"/>
                  <a:ea typeface="Verdana" pitchFamily="34" charset="0"/>
                  <a:cs typeface="Verdana" pitchFamily="34" charset="0"/>
                </a:rPr>
                <a:t>00,000 commuters every day</a:t>
              </a:r>
              <a:endParaRPr lang="en-US" sz="1000" dirty="0">
                <a:solidFill>
                  <a:schemeClr val="tx1">
                    <a:lumMod val="75000"/>
                    <a:lumOff val="25000"/>
                  </a:schemeClr>
                </a:solidFill>
                <a:latin typeface="Verdana" pitchFamily="34" charset="0"/>
                <a:ea typeface="Verdana" pitchFamily="34" charset="0"/>
                <a:cs typeface="Verdana" pitchFamily="34" charset="0"/>
              </a:endParaRPr>
            </a:p>
          </p:txBody>
        </p:sp>
        <p:sp>
          <p:nvSpPr>
            <p:cNvPr id="120" name="Rectangle 50"/>
            <p:cNvSpPr/>
            <p:nvPr/>
          </p:nvSpPr>
          <p:spPr>
            <a:xfrm>
              <a:off x="7594525" y="1600755"/>
              <a:ext cx="3108963" cy="307777"/>
            </a:xfrm>
            <a:prstGeom prst="rect">
              <a:avLst/>
            </a:prstGeom>
          </p:spPr>
          <p:txBody>
            <a:bodyPr wrap="square">
              <a:spAutoFit/>
            </a:bodyPr>
            <a:lstStyle/>
            <a:p>
              <a:r>
                <a:rPr lang="en-US" sz="1400" smtClean="0">
                  <a:solidFill>
                    <a:srgbClr val="409641"/>
                  </a:solidFill>
                  <a:latin typeface="Verdana"/>
                  <a:cs typeface="Verdana"/>
                </a:rPr>
                <a:t>Critical issues </a:t>
              </a:r>
              <a:endParaRPr lang="en-US" sz="1400">
                <a:solidFill>
                  <a:srgbClr val="409641"/>
                </a:solidFill>
                <a:latin typeface="Verdana"/>
                <a:cs typeface="Verdana"/>
              </a:endParaRPr>
            </a:p>
          </p:txBody>
        </p:sp>
      </p:grpSp>
    </p:spTree>
    <p:extLst>
      <p:ext uri="{BB962C8B-B14F-4D97-AF65-F5344CB8AC3E}">
        <p14:creationId xmlns:p14="http://schemas.microsoft.com/office/powerpoint/2010/main" val="121472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209"/>
          <p:cNvSpPr/>
          <p:nvPr/>
        </p:nvSpPr>
        <p:spPr>
          <a:xfrm>
            <a:off x="400932" y="1444807"/>
            <a:ext cx="611227" cy="7057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9FDA"/>
          </a:solidFill>
          <a:ln w="130175" cap="flat" cmpd="sng">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lang="it-IT" sz="2400"/>
          </a:p>
        </p:txBody>
      </p:sp>
      <p:grpSp>
        <p:nvGrpSpPr>
          <p:cNvPr id="69" name="Group 51"/>
          <p:cNvGrpSpPr/>
          <p:nvPr/>
        </p:nvGrpSpPr>
        <p:grpSpPr>
          <a:xfrm>
            <a:off x="1056709" y="1673261"/>
            <a:ext cx="3582251" cy="2562095"/>
            <a:chOff x="7594525" y="1600755"/>
            <a:chExt cx="3108963" cy="2562095"/>
          </a:xfrm>
        </p:grpSpPr>
        <p:sp>
          <p:nvSpPr>
            <p:cNvPr id="70" name="TextBox 49"/>
            <p:cNvSpPr txBox="1"/>
            <p:nvPr/>
          </p:nvSpPr>
          <p:spPr>
            <a:xfrm>
              <a:off x="7602382" y="1885303"/>
              <a:ext cx="3065093" cy="2277547"/>
            </a:xfrm>
            <a:prstGeom prst="rect">
              <a:avLst/>
            </a:prstGeom>
            <a:noFill/>
          </p:spPr>
          <p:txBody>
            <a:bodyPr wrap="square" rtlCol="0">
              <a:spAutoFit/>
            </a:bodyPr>
            <a:lstStyle/>
            <a:p>
              <a:pPr marL="171450" indent="-171450" algn="just">
                <a:buFont typeface="Wingdings" pitchFamily="2" charset="2"/>
                <a:buChar char="ü"/>
              </a:pPr>
              <a:endParaRPr lang="en-US" sz="1100" b="1" dirty="0" smtClean="0">
                <a:solidFill>
                  <a:srgbClr val="474747"/>
                </a:solidFill>
                <a:latin typeface="Verdana"/>
                <a:cs typeface="Verdana"/>
              </a:endParaRPr>
            </a:p>
            <a:p>
              <a:pPr algn="just"/>
              <a:r>
                <a:rPr lang="en-US" sz="1100" b="1" dirty="0" smtClean="0">
                  <a:solidFill>
                    <a:srgbClr val="474747"/>
                  </a:solidFill>
                  <a:latin typeface="Verdana"/>
                  <a:cs typeface="Verdana"/>
                </a:rPr>
                <a:t>Waste collection 671,326 t/year 2016</a:t>
              </a:r>
            </a:p>
            <a:p>
              <a:pPr lvl="1" algn="just"/>
              <a:endParaRPr lang="en-US" sz="1100" b="1" dirty="0" smtClean="0">
                <a:solidFill>
                  <a:srgbClr val="474747"/>
                </a:solidFill>
                <a:latin typeface="Verdana"/>
                <a:cs typeface="Verdana"/>
              </a:endParaRPr>
            </a:p>
            <a:p>
              <a:pPr algn="just"/>
              <a:r>
                <a:rPr lang="en-US" sz="1100" b="1" dirty="0" smtClean="0">
                  <a:solidFill>
                    <a:srgbClr val="474747"/>
                  </a:solidFill>
                  <a:latin typeface="Verdana"/>
                  <a:cs typeface="Verdana"/>
                </a:rPr>
                <a:t>52,4%</a:t>
              </a:r>
              <a:r>
                <a:rPr lang="en-US" sz="1100" dirty="0" smtClean="0">
                  <a:solidFill>
                    <a:srgbClr val="474747"/>
                  </a:solidFill>
                  <a:latin typeface="Verdana"/>
                  <a:cs typeface="Verdana"/>
                </a:rPr>
                <a:t> </a:t>
              </a:r>
              <a:r>
                <a:rPr lang="en-US" sz="1100" dirty="0">
                  <a:solidFill>
                    <a:srgbClr val="474747"/>
                  </a:solidFill>
                  <a:latin typeface="Verdana"/>
                  <a:cs typeface="Verdana"/>
                </a:rPr>
                <a:t>R</a:t>
              </a:r>
              <a:r>
                <a:rPr lang="en-US" sz="1100" dirty="0" smtClean="0">
                  <a:solidFill>
                    <a:srgbClr val="474747"/>
                  </a:solidFill>
                  <a:latin typeface="Verdana"/>
                  <a:cs typeface="Verdana"/>
                </a:rPr>
                <a:t>ecycling</a:t>
              </a:r>
            </a:p>
            <a:p>
              <a:pPr lvl="1" algn="just"/>
              <a:endParaRPr lang="en-US" sz="1100" b="1" dirty="0" smtClean="0">
                <a:solidFill>
                  <a:srgbClr val="474747"/>
                </a:solidFill>
                <a:latin typeface="Verdana"/>
                <a:cs typeface="Verdana"/>
              </a:endParaRPr>
            </a:p>
            <a:p>
              <a:pPr marL="446088" lvl="1" indent="-174625" algn="just">
                <a:spcAft>
                  <a:spcPts val="200"/>
                </a:spcAft>
                <a:buFont typeface="Wingdings" pitchFamily="2" charset="2"/>
                <a:buChar char="ü"/>
              </a:pPr>
              <a:r>
                <a:rPr lang="en-US" sz="1100" b="1" dirty="0" smtClean="0">
                  <a:solidFill>
                    <a:srgbClr val="474747"/>
                  </a:solidFill>
                  <a:latin typeface="Verdana"/>
                  <a:cs typeface="Verdana"/>
                </a:rPr>
                <a:t>352,292 t </a:t>
              </a:r>
              <a:r>
                <a:rPr lang="en-US" sz="1100" dirty="0" smtClean="0">
                  <a:solidFill>
                    <a:srgbClr val="474747"/>
                  </a:solidFill>
                  <a:latin typeface="Verdana"/>
                  <a:cs typeface="Verdana"/>
                </a:rPr>
                <a:t>Total recyclables</a:t>
              </a:r>
            </a:p>
            <a:p>
              <a:pPr marL="719138" lvl="2" indent="-185738" algn="just">
                <a:spcAft>
                  <a:spcPts val="200"/>
                </a:spcAft>
                <a:buFont typeface="Courier New" pitchFamily="49" charset="0"/>
                <a:buChar char="o"/>
              </a:pPr>
              <a:r>
                <a:rPr lang="en-US" sz="1100" b="1" dirty="0" smtClean="0">
                  <a:solidFill>
                    <a:srgbClr val="474747"/>
                  </a:solidFill>
                  <a:latin typeface="Verdana"/>
                  <a:cs typeface="Verdana"/>
                </a:rPr>
                <a:t>79,500 t</a:t>
              </a:r>
              <a:r>
                <a:rPr lang="en-US" sz="1100" dirty="0" smtClean="0">
                  <a:solidFill>
                    <a:srgbClr val="474747"/>
                  </a:solidFill>
                  <a:latin typeface="Verdana"/>
                  <a:cs typeface="Verdana"/>
                </a:rPr>
                <a:t> Paper and cardboard</a:t>
              </a:r>
            </a:p>
            <a:p>
              <a:pPr marL="719138" lvl="2" indent="-185738" algn="just">
                <a:spcAft>
                  <a:spcPts val="200"/>
                </a:spcAft>
                <a:buFont typeface="Courier New" pitchFamily="49" charset="0"/>
                <a:buChar char="o"/>
              </a:pPr>
              <a:r>
                <a:rPr lang="en-US" sz="1100" b="1" dirty="0" smtClean="0">
                  <a:solidFill>
                    <a:srgbClr val="474747"/>
                  </a:solidFill>
                  <a:latin typeface="Verdana"/>
                  <a:cs typeface="Verdana"/>
                </a:rPr>
                <a:t>43,466 t </a:t>
              </a:r>
              <a:r>
                <a:rPr lang="en-US" sz="1100" dirty="0" smtClean="0">
                  <a:solidFill>
                    <a:srgbClr val="474747"/>
                  </a:solidFill>
                  <a:latin typeface="Verdana"/>
                  <a:cs typeface="Verdana"/>
                </a:rPr>
                <a:t>Plastic and metals</a:t>
              </a:r>
            </a:p>
            <a:p>
              <a:pPr marL="719138" lvl="2" indent="-185738" algn="just">
                <a:spcAft>
                  <a:spcPts val="200"/>
                </a:spcAft>
                <a:buFont typeface="Courier New" pitchFamily="49" charset="0"/>
                <a:buChar char="o"/>
              </a:pPr>
              <a:r>
                <a:rPr lang="en-US" sz="1100" b="1" dirty="0" smtClean="0">
                  <a:solidFill>
                    <a:srgbClr val="474747"/>
                  </a:solidFill>
                  <a:latin typeface="Verdana"/>
                  <a:cs typeface="Verdana"/>
                </a:rPr>
                <a:t>65,298 t </a:t>
              </a:r>
              <a:r>
                <a:rPr lang="en-US" sz="1100" dirty="0" smtClean="0">
                  <a:solidFill>
                    <a:srgbClr val="474747"/>
                  </a:solidFill>
                  <a:latin typeface="Verdana"/>
                  <a:cs typeface="Verdana"/>
                </a:rPr>
                <a:t>Glass</a:t>
              </a:r>
            </a:p>
            <a:p>
              <a:pPr marL="719138" lvl="2" indent="-185738" algn="just">
                <a:spcAft>
                  <a:spcPts val="200"/>
                </a:spcAft>
                <a:buFont typeface="Courier New" pitchFamily="49" charset="0"/>
                <a:buChar char="o"/>
              </a:pPr>
              <a:r>
                <a:rPr lang="en-US" sz="1100" b="1" dirty="0" smtClean="0">
                  <a:solidFill>
                    <a:srgbClr val="474747"/>
                  </a:solidFill>
                  <a:latin typeface="Verdana"/>
                  <a:cs typeface="Verdana"/>
                </a:rPr>
                <a:t>139,709 t </a:t>
              </a:r>
              <a:r>
                <a:rPr lang="en-US" sz="1100" dirty="0" smtClean="0">
                  <a:solidFill>
                    <a:srgbClr val="474747"/>
                  </a:solidFill>
                  <a:latin typeface="Verdana"/>
                  <a:cs typeface="Verdana"/>
                </a:rPr>
                <a:t>Organic</a:t>
              </a:r>
            </a:p>
            <a:p>
              <a:pPr marL="719138" lvl="2" indent="-185738" algn="just">
                <a:spcAft>
                  <a:spcPts val="200"/>
                </a:spcAft>
                <a:buFont typeface="Courier New" pitchFamily="49" charset="0"/>
                <a:buChar char="o"/>
              </a:pPr>
              <a:r>
                <a:rPr lang="en-US" sz="1100" b="1" dirty="0" smtClean="0">
                  <a:solidFill>
                    <a:srgbClr val="474747"/>
                  </a:solidFill>
                  <a:latin typeface="Verdana"/>
                  <a:cs typeface="Verdana"/>
                </a:rPr>
                <a:t>24,646</a:t>
              </a:r>
              <a:r>
                <a:rPr lang="en-US" sz="1100" dirty="0" smtClean="0">
                  <a:solidFill>
                    <a:srgbClr val="474747"/>
                  </a:solidFill>
                  <a:latin typeface="Verdana"/>
                  <a:cs typeface="Verdana"/>
                </a:rPr>
                <a:t> </a:t>
              </a:r>
              <a:r>
                <a:rPr lang="en-US" sz="1100" b="1" dirty="0" smtClean="0">
                  <a:solidFill>
                    <a:srgbClr val="474747"/>
                  </a:solidFill>
                  <a:latin typeface="Verdana"/>
                  <a:cs typeface="Verdana"/>
                </a:rPr>
                <a:t>t</a:t>
              </a:r>
              <a:r>
                <a:rPr lang="en-US" sz="1100" dirty="0" smtClean="0">
                  <a:solidFill>
                    <a:srgbClr val="474747"/>
                  </a:solidFill>
                  <a:latin typeface="Verdana"/>
                  <a:cs typeface="Verdana"/>
                </a:rPr>
                <a:t> Other</a:t>
              </a:r>
            </a:p>
            <a:p>
              <a:pPr marL="446088" lvl="1" indent="-174625" algn="just">
                <a:spcAft>
                  <a:spcPts val="200"/>
                </a:spcAft>
                <a:buFont typeface="Wingdings" pitchFamily="2" charset="2"/>
                <a:buChar char="ü"/>
              </a:pPr>
              <a:r>
                <a:rPr lang="en-US" sz="1100" b="1" dirty="0" smtClean="0">
                  <a:solidFill>
                    <a:srgbClr val="474747"/>
                  </a:solidFill>
                  <a:latin typeface="Verdana"/>
                  <a:cs typeface="Verdana"/>
                </a:rPr>
                <a:t>319,283 t</a:t>
              </a:r>
              <a:r>
                <a:rPr lang="en-US" sz="1100" dirty="0" smtClean="0">
                  <a:solidFill>
                    <a:srgbClr val="474747"/>
                  </a:solidFill>
                  <a:latin typeface="Verdana"/>
                  <a:cs typeface="Verdana"/>
                </a:rPr>
                <a:t> Residual waste</a:t>
              </a:r>
            </a:p>
          </p:txBody>
        </p:sp>
        <p:sp>
          <p:nvSpPr>
            <p:cNvPr id="71" name="Rectangle 50"/>
            <p:cNvSpPr/>
            <p:nvPr/>
          </p:nvSpPr>
          <p:spPr>
            <a:xfrm>
              <a:off x="7594525" y="1600755"/>
              <a:ext cx="3108963" cy="338554"/>
            </a:xfrm>
            <a:prstGeom prst="rect">
              <a:avLst/>
            </a:prstGeom>
          </p:spPr>
          <p:txBody>
            <a:bodyPr wrap="square">
              <a:spAutoFit/>
            </a:bodyPr>
            <a:lstStyle/>
            <a:p>
              <a:r>
                <a:rPr lang="en-US" sz="1600" dirty="0" smtClean="0">
                  <a:solidFill>
                    <a:srgbClr val="009FDA"/>
                  </a:solidFill>
                  <a:latin typeface="Verdana"/>
                  <a:cs typeface="Verdana"/>
                </a:rPr>
                <a:t>Door to Door Waste collection </a:t>
              </a:r>
              <a:endParaRPr lang="en-US" sz="1600" dirty="0">
                <a:solidFill>
                  <a:srgbClr val="009FDA"/>
                </a:solidFill>
                <a:latin typeface="Verdana"/>
                <a:cs typeface="Verdana"/>
              </a:endParaRPr>
            </a:p>
          </p:txBody>
        </p:sp>
      </p:grpSp>
      <p:sp>
        <p:nvSpPr>
          <p:cNvPr id="48" name="CasellaDiTesto 47"/>
          <p:cNvSpPr txBox="1"/>
          <p:nvPr/>
        </p:nvSpPr>
        <p:spPr>
          <a:xfrm>
            <a:off x="463275" y="373187"/>
            <a:ext cx="7415963" cy="430887"/>
          </a:xfrm>
          <a:prstGeom prst="rect">
            <a:avLst/>
          </a:prstGeom>
          <a:noFill/>
        </p:spPr>
        <p:txBody>
          <a:bodyPr wrap="square" rtlCol="0">
            <a:spAutoFit/>
          </a:bodyPr>
          <a:lstStyle/>
          <a:p>
            <a:r>
              <a:rPr lang="it-IT" sz="2200" dirty="0" smtClean="0">
                <a:solidFill>
                  <a:srgbClr val="409641"/>
                </a:solidFill>
                <a:latin typeface="Verdana"/>
                <a:cs typeface="Verdana"/>
              </a:rPr>
              <a:t>WASTE COLLECTION AND STREET CLEANING</a:t>
            </a:r>
            <a:endParaRPr lang="it-IT" sz="2200" dirty="0">
              <a:solidFill>
                <a:srgbClr val="409641"/>
              </a:solidFill>
              <a:latin typeface="Verdana"/>
              <a:cs typeface="Verdana"/>
            </a:endParaRPr>
          </a:p>
        </p:txBody>
      </p:sp>
      <p:sp>
        <p:nvSpPr>
          <p:cNvPr id="52" name="CasellaDiTesto 51"/>
          <p:cNvSpPr txBox="1"/>
          <p:nvPr/>
        </p:nvSpPr>
        <p:spPr>
          <a:xfrm>
            <a:off x="463276" y="822531"/>
            <a:ext cx="6664138" cy="369332"/>
          </a:xfrm>
          <a:prstGeom prst="rect">
            <a:avLst/>
          </a:prstGeom>
          <a:noFill/>
        </p:spPr>
        <p:txBody>
          <a:bodyPr wrap="square" rtlCol="0">
            <a:spAutoFit/>
          </a:bodyPr>
          <a:lstStyle/>
          <a:p>
            <a:r>
              <a:rPr lang="it-IT" smtClean="0">
                <a:solidFill>
                  <a:srgbClr val="868686"/>
                </a:solidFill>
                <a:latin typeface="Verdana"/>
                <a:cs typeface="Verdana"/>
              </a:rPr>
              <a:t>Delivered services in Milan</a:t>
            </a:r>
            <a:endParaRPr lang="it-IT" sz="1800">
              <a:solidFill>
                <a:srgbClr val="868686"/>
              </a:solidFill>
              <a:latin typeface="Verdana"/>
              <a:cs typeface="Verdana"/>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6" y="1607108"/>
            <a:ext cx="371645" cy="37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Shape 209"/>
          <p:cNvSpPr/>
          <p:nvPr/>
        </p:nvSpPr>
        <p:spPr>
          <a:xfrm>
            <a:off x="4955015" y="1410793"/>
            <a:ext cx="611227" cy="7057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9FDA"/>
          </a:solidFill>
          <a:ln w="130175" cap="flat" cmpd="sng">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lang="it-IT" sz="2400"/>
          </a:p>
        </p:txBody>
      </p:sp>
      <p:grpSp>
        <p:nvGrpSpPr>
          <p:cNvPr id="72" name="Group 51"/>
          <p:cNvGrpSpPr/>
          <p:nvPr/>
        </p:nvGrpSpPr>
        <p:grpSpPr>
          <a:xfrm>
            <a:off x="5627139" y="1678923"/>
            <a:ext cx="3749257" cy="2912218"/>
            <a:chOff x="7585077" y="1611388"/>
            <a:chExt cx="3253904" cy="2912218"/>
          </a:xfrm>
        </p:grpSpPr>
        <p:sp>
          <p:nvSpPr>
            <p:cNvPr id="73" name="TextBox 49"/>
            <p:cNvSpPr txBox="1"/>
            <p:nvPr/>
          </p:nvSpPr>
          <p:spPr>
            <a:xfrm>
              <a:off x="7585077" y="2035745"/>
              <a:ext cx="3253904" cy="2487861"/>
            </a:xfrm>
            <a:prstGeom prst="rect">
              <a:avLst/>
            </a:prstGeom>
            <a:noFill/>
          </p:spPr>
          <p:txBody>
            <a:bodyPr wrap="square" rtlCol="0">
              <a:spAutoFit/>
            </a:bodyPr>
            <a:lstStyle/>
            <a:p>
              <a:pPr marL="171450" indent="-171450" algn="just">
                <a:buFont typeface="Wingdings" pitchFamily="2" charset="2"/>
                <a:buChar char="ü"/>
              </a:pPr>
              <a:r>
                <a:rPr lang="en-US" sz="1100" b="1" dirty="0" smtClean="0">
                  <a:solidFill>
                    <a:srgbClr val="474747"/>
                  </a:solidFill>
                  <a:latin typeface="Verdana"/>
                  <a:cs typeface="Verdana"/>
                </a:rPr>
                <a:t>2,185 Km </a:t>
              </a:r>
              <a:r>
                <a:rPr lang="en-US" sz="1100" dirty="0" smtClean="0">
                  <a:solidFill>
                    <a:srgbClr val="474747"/>
                  </a:solidFill>
                  <a:latin typeface="Verdana"/>
                  <a:cs typeface="Verdana"/>
                </a:rPr>
                <a:t>of streets to clean (</a:t>
              </a:r>
              <a:r>
                <a:rPr lang="en-US" sz="1100" b="1" dirty="0" smtClean="0">
                  <a:solidFill>
                    <a:srgbClr val="474747"/>
                  </a:solidFill>
                  <a:latin typeface="Verdana"/>
                  <a:cs typeface="Verdana"/>
                </a:rPr>
                <a:t>4.370 Km </a:t>
              </a:r>
              <a:r>
                <a:rPr lang="en-US" sz="1100" dirty="0" smtClean="0">
                  <a:solidFill>
                    <a:srgbClr val="474747"/>
                  </a:solidFill>
                  <a:latin typeface="Verdana"/>
                  <a:cs typeface="Verdana"/>
                </a:rPr>
                <a:t>for</a:t>
              </a:r>
              <a:r>
                <a:rPr lang="en-US" sz="1100" b="1" dirty="0" smtClean="0">
                  <a:solidFill>
                    <a:srgbClr val="474747"/>
                  </a:solidFill>
                  <a:latin typeface="Verdana"/>
                  <a:cs typeface="Verdana"/>
                </a:rPr>
                <a:t> </a:t>
              </a:r>
              <a:r>
                <a:rPr lang="en-US" sz="1100" dirty="0" smtClean="0">
                  <a:solidFill>
                    <a:srgbClr val="474747"/>
                  </a:solidFill>
                  <a:latin typeface="Verdana"/>
                  <a:cs typeface="Verdana"/>
                </a:rPr>
                <a:t>both sides of the road)</a:t>
              </a:r>
            </a:p>
            <a:p>
              <a:pPr algn="just"/>
              <a:endParaRPr lang="en-US" sz="1100" dirty="0" smtClean="0">
                <a:solidFill>
                  <a:srgbClr val="474747"/>
                </a:solidFill>
                <a:latin typeface="Verdana"/>
                <a:cs typeface="Verdana"/>
              </a:endParaRPr>
            </a:p>
            <a:p>
              <a:pPr marL="171450" indent="-171450" algn="just">
                <a:buFont typeface="Wingdings" pitchFamily="2" charset="2"/>
                <a:buChar char="ü"/>
              </a:pPr>
              <a:r>
                <a:rPr lang="en-US" sz="1100" b="1" dirty="0" smtClean="0">
                  <a:solidFill>
                    <a:srgbClr val="474747"/>
                  </a:solidFill>
                  <a:latin typeface="Verdana"/>
                  <a:cs typeface="Verdana"/>
                </a:rPr>
                <a:t>2,800 </a:t>
              </a:r>
              <a:r>
                <a:rPr lang="en-US" sz="1100" dirty="0" smtClean="0">
                  <a:solidFill>
                    <a:srgbClr val="474747"/>
                  </a:solidFill>
                  <a:latin typeface="Verdana"/>
                  <a:cs typeface="Verdana"/>
                </a:rPr>
                <a:t>parks and gardens  </a:t>
              </a:r>
            </a:p>
            <a:p>
              <a:pPr marL="171450" indent="-171450" algn="just">
                <a:buFont typeface="Wingdings" pitchFamily="2" charset="2"/>
                <a:buChar char="ü"/>
              </a:pPr>
              <a:endParaRPr lang="en-US" sz="1100" dirty="0" smtClean="0">
                <a:solidFill>
                  <a:srgbClr val="474747"/>
                </a:solidFill>
                <a:latin typeface="Verdana"/>
                <a:cs typeface="Verdana"/>
              </a:endParaRPr>
            </a:p>
            <a:p>
              <a:pPr marL="171450" indent="-171450" algn="just">
                <a:buFont typeface="Wingdings" pitchFamily="2" charset="2"/>
                <a:buChar char="ü"/>
              </a:pPr>
              <a:r>
                <a:rPr lang="en-US" sz="1100" b="1" dirty="0" smtClean="0">
                  <a:solidFill>
                    <a:srgbClr val="474747"/>
                  </a:solidFill>
                  <a:latin typeface="Verdana"/>
                  <a:cs typeface="Verdana"/>
                </a:rPr>
                <a:t>23,000 </a:t>
              </a:r>
              <a:r>
                <a:rPr lang="en-US" sz="1100" dirty="0" smtClean="0">
                  <a:solidFill>
                    <a:srgbClr val="474747"/>
                  </a:solidFill>
                  <a:latin typeface="Verdana"/>
                  <a:cs typeface="Verdana"/>
                </a:rPr>
                <a:t>street bins </a:t>
              </a:r>
            </a:p>
            <a:p>
              <a:pPr marL="171450" indent="-171450" algn="just">
                <a:buFont typeface="Wingdings" pitchFamily="2" charset="2"/>
                <a:buChar char="ü"/>
              </a:pPr>
              <a:endParaRPr lang="en-US" sz="1100" dirty="0" smtClean="0">
                <a:solidFill>
                  <a:srgbClr val="474747"/>
                </a:solidFill>
                <a:latin typeface="Verdana"/>
                <a:cs typeface="Verdana"/>
              </a:endParaRPr>
            </a:p>
            <a:p>
              <a:pPr marL="171450" indent="-171450" algn="just">
                <a:buFont typeface="Wingdings" pitchFamily="2" charset="2"/>
                <a:buChar char="ü"/>
              </a:pPr>
              <a:r>
                <a:rPr lang="en-US" sz="1100" b="1" dirty="0" smtClean="0">
                  <a:solidFill>
                    <a:srgbClr val="474747"/>
                  </a:solidFill>
                  <a:latin typeface="Verdana"/>
                  <a:cs typeface="Verdana"/>
                </a:rPr>
                <a:t>94 </a:t>
              </a:r>
              <a:r>
                <a:rPr lang="en-US" sz="1100" dirty="0" smtClean="0">
                  <a:solidFill>
                    <a:srgbClr val="474747"/>
                  </a:solidFill>
                  <a:latin typeface="Verdana"/>
                  <a:cs typeface="Verdana"/>
                </a:rPr>
                <a:t>open street markets weekly</a:t>
              </a:r>
            </a:p>
            <a:p>
              <a:pPr marL="171450" indent="-171450" algn="just">
                <a:spcAft>
                  <a:spcPts val="200"/>
                </a:spcAft>
                <a:buFont typeface="Wingdings" pitchFamily="2" charset="2"/>
                <a:buChar char="ü"/>
              </a:pPr>
              <a:endParaRPr lang="en-US" sz="1100" dirty="0" smtClean="0">
                <a:solidFill>
                  <a:srgbClr val="474747"/>
                </a:solidFill>
                <a:latin typeface="Verdana"/>
                <a:cs typeface="Verdana"/>
              </a:endParaRPr>
            </a:p>
            <a:p>
              <a:pPr marL="171450" indent="-171450" algn="just">
                <a:spcAft>
                  <a:spcPts val="200"/>
                </a:spcAft>
                <a:buFont typeface="Wingdings" pitchFamily="2" charset="2"/>
                <a:buChar char="ü"/>
              </a:pPr>
              <a:r>
                <a:rPr lang="en-US" sz="1100" b="1" dirty="0" smtClean="0">
                  <a:solidFill>
                    <a:srgbClr val="474747"/>
                  </a:solidFill>
                  <a:latin typeface="Verdana"/>
                  <a:cs typeface="Verdana"/>
                </a:rPr>
                <a:t>Other services</a:t>
              </a:r>
              <a:r>
                <a:rPr lang="en-US" sz="1100" dirty="0" smtClean="0">
                  <a:solidFill>
                    <a:srgbClr val="474747"/>
                  </a:solidFill>
                  <a:latin typeface="Verdana"/>
                  <a:cs typeface="Verdana"/>
                </a:rPr>
                <a:t>: cleaning embankments, street and sidewalk weeding, drain wells, emergency management and major events, graffiti removal, mobile toilets, winter services, disinfestation, etc...</a:t>
              </a:r>
            </a:p>
          </p:txBody>
        </p:sp>
        <p:sp>
          <p:nvSpPr>
            <p:cNvPr id="74" name="Rectangle 50"/>
            <p:cNvSpPr/>
            <p:nvPr/>
          </p:nvSpPr>
          <p:spPr>
            <a:xfrm>
              <a:off x="7594525" y="1611388"/>
              <a:ext cx="3108963" cy="338554"/>
            </a:xfrm>
            <a:prstGeom prst="rect">
              <a:avLst/>
            </a:prstGeom>
          </p:spPr>
          <p:txBody>
            <a:bodyPr wrap="square">
              <a:spAutoFit/>
            </a:bodyPr>
            <a:lstStyle/>
            <a:p>
              <a:r>
                <a:rPr lang="en-US" sz="1600" dirty="0" smtClean="0">
                  <a:solidFill>
                    <a:srgbClr val="009FDA"/>
                  </a:solidFill>
                  <a:latin typeface="Verdana"/>
                  <a:cs typeface="Verdana"/>
                </a:rPr>
                <a:t>Street cleaning</a:t>
              </a:r>
              <a:endParaRPr lang="en-US" sz="1600" dirty="0">
                <a:solidFill>
                  <a:srgbClr val="009FDA"/>
                </a:solidFill>
                <a:latin typeface="Verdana"/>
                <a:cs typeface="Verdana"/>
              </a:endParaRPr>
            </a:p>
          </p:txBody>
        </p:sp>
      </p:gr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558" y="1591619"/>
            <a:ext cx="516712" cy="37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Immagine 4" descr="Bicamera_2823.JPG"/>
          <p:cNvPicPr>
            <a:picLocks noChangeAspect="1"/>
          </p:cNvPicPr>
          <p:nvPr/>
        </p:nvPicPr>
        <p:blipFill>
          <a:blip r:embed="rId4" cstate="print">
            <a:extLst>
              <a:ext uri="{28A0092B-C50C-407E-A947-70E740481C1C}">
                <a14:useLocalDpi xmlns:a14="http://schemas.microsoft.com/office/drawing/2010/main" val="0"/>
              </a:ext>
            </a:extLst>
          </a:blip>
          <a:srcRect b="7469"/>
          <a:stretch>
            <a:fillRect/>
          </a:stretch>
        </p:blipFill>
        <p:spPr bwMode="auto">
          <a:xfrm>
            <a:off x="1537825" y="4676944"/>
            <a:ext cx="2114353" cy="189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magine 10" descr="IMG_8793.jpg"/>
          <p:cNvPicPr>
            <a:picLocks noChangeAspect="1"/>
          </p:cNvPicPr>
          <p:nvPr/>
        </p:nvPicPr>
        <p:blipFill>
          <a:blip r:embed="rId5" cstate="print">
            <a:lum bright="10000" contrast="6000"/>
            <a:extLst>
              <a:ext uri="{28A0092B-C50C-407E-A947-70E740481C1C}">
                <a14:useLocalDpi xmlns:a14="http://schemas.microsoft.com/office/drawing/2010/main" val="0"/>
              </a:ext>
            </a:extLst>
          </a:blip>
          <a:srcRect l="10406" r="14061"/>
          <a:stretch>
            <a:fillRect/>
          </a:stretch>
        </p:blipFill>
        <p:spPr bwMode="auto">
          <a:xfrm>
            <a:off x="3900349" y="4671465"/>
            <a:ext cx="2255309" cy="189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rotWithShape="1">
          <a:blip r:embed="rId6" cstate="print">
            <a:extLst>
              <a:ext uri="{28A0092B-C50C-407E-A947-70E740481C1C}">
                <a14:useLocalDpi xmlns:a14="http://schemas.microsoft.com/office/drawing/2010/main" val="0"/>
              </a:ext>
            </a:extLst>
          </a:blip>
          <a:srcRect l="15445" r="22133"/>
          <a:stretch/>
        </p:blipFill>
        <p:spPr>
          <a:xfrm>
            <a:off x="6374484" y="4660579"/>
            <a:ext cx="2120671" cy="1910991"/>
          </a:xfrm>
          <a:prstGeom prst="rect">
            <a:avLst/>
          </a:prstGeom>
        </p:spPr>
      </p:pic>
    </p:spTree>
    <p:extLst>
      <p:ext uri="{BB962C8B-B14F-4D97-AF65-F5344CB8AC3E}">
        <p14:creationId xmlns:p14="http://schemas.microsoft.com/office/powerpoint/2010/main" val="132745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02">
            <a:hlinkClick r:id="rId2" action="ppaction://hlinkfile"/>
          </p:cNvPr>
          <p:cNvSpPr/>
          <p:nvPr/>
        </p:nvSpPr>
        <p:spPr>
          <a:xfrm>
            <a:off x="824605" y="1377658"/>
            <a:ext cx="501463" cy="546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2700" cap="flat">
            <a:noFill/>
            <a:miter lim="400000"/>
          </a:ln>
          <a:effectLst/>
        </p:spPr>
        <p:txBody>
          <a:bodyPr wrap="square" lIns="38100" tIns="38100" rIns="38100" bIns="38100" numCol="1" anchor="ctr">
            <a:noAutofit/>
          </a:bodyPr>
          <a:lstStyle/>
          <a:p>
            <a:pPr lvl="0"/>
            <a:endParaRPr lang="en-US" sz="1200">
              <a:latin typeface="Verdana"/>
              <a:cs typeface="Verdana"/>
            </a:endParaRPr>
          </a:p>
        </p:txBody>
      </p:sp>
      <p:sp>
        <p:nvSpPr>
          <p:cNvPr id="4" name="Text Placeholder 32"/>
          <p:cNvSpPr txBox="1">
            <a:spLocks/>
          </p:cNvSpPr>
          <p:nvPr/>
        </p:nvSpPr>
        <p:spPr>
          <a:xfrm>
            <a:off x="1438064" y="1718917"/>
            <a:ext cx="7620875" cy="43655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smtClean="0">
                <a:solidFill>
                  <a:srgbClr val="474747"/>
                </a:solidFill>
                <a:latin typeface="Verdana"/>
                <a:cs typeface="Verdana"/>
              </a:rPr>
              <a:t>Patented technology solution for real time monitoring of containers active in Milan. By December 2017 is expected the placement of 300 smart bins (for a total of </a:t>
            </a:r>
            <a:r>
              <a:rPr lang="en-US" sz="1200" b="1" dirty="0" smtClean="0">
                <a:solidFill>
                  <a:srgbClr val="474747"/>
                </a:solidFill>
                <a:latin typeface="Verdana"/>
                <a:cs typeface="Verdana"/>
              </a:rPr>
              <a:t>16,000</a:t>
            </a:r>
            <a:r>
              <a:rPr lang="en-US" sz="1200" dirty="0" smtClean="0">
                <a:solidFill>
                  <a:srgbClr val="474747"/>
                </a:solidFill>
                <a:latin typeface="Verdana"/>
                <a:cs typeface="Verdana"/>
              </a:rPr>
              <a:t> containers by 2018)</a:t>
            </a:r>
            <a:endParaRPr lang="en-US" sz="1200" dirty="0">
              <a:solidFill>
                <a:srgbClr val="474747"/>
              </a:solidFill>
              <a:latin typeface="Verdana"/>
              <a:cs typeface="Verdana"/>
            </a:endParaRPr>
          </a:p>
        </p:txBody>
      </p:sp>
      <p:sp>
        <p:nvSpPr>
          <p:cNvPr id="5" name="Text Placeholder 33"/>
          <p:cNvSpPr txBox="1">
            <a:spLocks/>
          </p:cNvSpPr>
          <p:nvPr/>
        </p:nvSpPr>
        <p:spPr>
          <a:xfrm>
            <a:off x="1438068" y="1435653"/>
            <a:ext cx="2274678" cy="2205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solidFill>
                  <a:srgbClr val="009FDA"/>
                </a:solidFill>
                <a:latin typeface="Verdana"/>
                <a:cs typeface="Verdana"/>
              </a:rPr>
              <a:t>SMART BIN</a:t>
            </a:r>
            <a:endParaRPr lang="en-US" sz="1200" b="1" dirty="0">
              <a:solidFill>
                <a:srgbClr val="009FDA"/>
              </a:solidFill>
              <a:latin typeface="Verdana"/>
              <a:cs typeface="Verdana"/>
            </a:endParaRPr>
          </a:p>
        </p:txBody>
      </p:sp>
      <p:sp>
        <p:nvSpPr>
          <p:cNvPr id="6" name="Shape 2002"/>
          <p:cNvSpPr/>
          <p:nvPr/>
        </p:nvSpPr>
        <p:spPr>
          <a:xfrm>
            <a:off x="824605" y="3122827"/>
            <a:ext cx="501463" cy="546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2700" cap="flat">
            <a:noFill/>
            <a:miter lim="400000"/>
          </a:ln>
          <a:effectLst/>
        </p:spPr>
        <p:txBody>
          <a:bodyPr wrap="square" lIns="38100" tIns="38100" rIns="38100" bIns="38100" numCol="1" anchor="ctr">
            <a:noAutofit/>
          </a:bodyPr>
          <a:lstStyle/>
          <a:p>
            <a:pPr lvl="0"/>
            <a:endParaRPr lang="en-US" sz="1200">
              <a:latin typeface="Verdana"/>
              <a:cs typeface="Verdana"/>
            </a:endParaRPr>
          </a:p>
        </p:txBody>
      </p:sp>
      <p:sp>
        <p:nvSpPr>
          <p:cNvPr id="8" name="Text Placeholder 32"/>
          <p:cNvSpPr txBox="1">
            <a:spLocks/>
          </p:cNvSpPr>
          <p:nvPr/>
        </p:nvSpPr>
        <p:spPr>
          <a:xfrm>
            <a:off x="1438065" y="3518404"/>
            <a:ext cx="7620874" cy="45164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smtClean="0">
                <a:solidFill>
                  <a:srgbClr val="474747"/>
                </a:solidFill>
                <a:latin typeface="Verdana"/>
                <a:cs typeface="Verdana"/>
              </a:rPr>
              <a:t>Sweepy Jet is a patented equipment for cleaning the streets and sidewalks without moving the parked cars</a:t>
            </a:r>
            <a:endParaRPr lang="en-US" sz="1200">
              <a:solidFill>
                <a:srgbClr val="474747"/>
              </a:solidFill>
              <a:latin typeface="Verdana"/>
              <a:cs typeface="Verdana"/>
            </a:endParaRPr>
          </a:p>
        </p:txBody>
      </p:sp>
      <p:sp>
        <p:nvSpPr>
          <p:cNvPr id="9" name="Text Placeholder 33"/>
          <p:cNvSpPr txBox="1">
            <a:spLocks/>
          </p:cNvSpPr>
          <p:nvPr/>
        </p:nvSpPr>
        <p:spPr>
          <a:xfrm>
            <a:off x="1438068" y="3213874"/>
            <a:ext cx="2274678" cy="2205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solidFill>
                  <a:srgbClr val="009FDA"/>
                </a:solidFill>
                <a:latin typeface="Verdana"/>
                <a:cs typeface="Verdana"/>
              </a:rPr>
              <a:t>SWEEPY JET</a:t>
            </a:r>
            <a:r>
              <a:rPr lang="en-US" sz="1200" b="1" dirty="0" smtClean="0">
                <a:solidFill>
                  <a:srgbClr val="00B0F0"/>
                </a:solidFill>
                <a:latin typeface="Arial" charset="0"/>
                <a:cs typeface="Arial" charset="0"/>
              </a:rPr>
              <a:t>®</a:t>
            </a:r>
            <a:endParaRPr lang="en-US" sz="1200" b="1" dirty="0">
              <a:solidFill>
                <a:srgbClr val="00B0F0"/>
              </a:solidFill>
              <a:latin typeface="Verdana"/>
              <a:cs typeface="Verdana"/>
            </a:endParaRPr>
          </a:p>
        </p:txBody>
      </p:sp>
      <p:sp>
        <p:nvSpPr>
          <p:cNvPr id="10" name="Shape 2002"/>
          <p:cNvSpPr/>
          <p:nvPr/>
        </p:nvSpPr>
        <p:spPr>
          <a:xfrm>
            <a:off x="824605" y="4040866"/>
            <a:ext cx="501463" cy="546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2700" cap="flat">
            <a:noFill/>
            <a:miter lim="400000"/>
          </a:ln>
          <a:effectLst/>
        </p:spPr>
        <p:txBody>
          <a:bodyPr wrap="square" lIns="38100" tIns="38100" rIns="38100" bIns="38100" numCol="1" anchor="ctr">
            <a:noAutofit/>
          </a:bodyPr>
          <a:lstStyle/>
          <a:p>
            <a:pPr lvl="0"/>
            <a:endParaRPr lang="en-US" sz="1200">
              <a:latin typeface="Verdana"/>
              <a:cs typeface="Verdana"/>
            </a:endParaRPr>
          </a:p>
        </p:txBody>
      </p:sp>
      <p:sp>
        <p:nvSpPr>
          <p:cNvPr id="12" name="Text Placeholder 32"/>
          <p:cNvSpPr txBox="1">
            <a:spLocks/>
          </p:cNvSpPr>
          <p:nvPr/>
        </p:nvSpPr>
        <p:spPr>
          <a:xfrm>
            <a:off x="1438066" y="4454549"/>
            <a:ext cx="7620874" cy="13064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ts val="1500"/>
              </a:lnSpc>
              <a:buFont typeface="Wingdings" pitchFamily="2" charset="2"/>
              <a:buChar char="ü"/>
            </a:pPr>
            <a:r>
              <a:rPr lang="en-US" sz="1200" b="1" dirty="0" smtClean="0">
                <a:solidFill>
                  <a:srgbClr val="474747"/>
                </a:solidFill>
                <a:latin typeface="Verdana"/>
                <a:cs typeface="Verdana"/>
              </a:rPr>
              <a:t>Monitoring </a:t>
            </a:r>
            <a:r>
              <a:rPr lang="en-US" sz="1200" dirty="0" smtClean="0">
                <a:solidFill>
                  <a:srgbClr val="474747"/>
                </a:solidFill>
                <a:latin typeface="Verdana"/>
                <a:cs typeface="Verdana"/>
              </a:rPr>
              <a:t>information and </a:t>
            </a:r>
            <a:r>
              <a:rPr lang="en-US" sz="1200" b="1" dirty="0" smtClean="0">
                <a:solidFill>
                  <a:srgbClr val="474747"/>
                </a:solidFill>
                <a:latin typeface="Verdana"/>
                <a:cs typeface="Verdana"/>
              </a:rPr>
              <a:t>detecting </a:t>
            </a:r>
            <a:r>
              <a:rPr lang="en-US" sz="1200" dirty="0" smtClean="0">
                <a:solidFill>
                  <a:srgbClr val="474747"/>
                </a:solidFill>
                <a:latin typeface="Verdana"/>
                <a:cs typeface="Verdana"/>
              </a:rPr>
              <a:t>critical issues in the area and share them with the local Operating Units</a:t>
            </a:r>
          </a:p>
          <a:p>
            <a:pPr algn="just">
              <a:lnSpc>
                <a:spcPts val="1500"/>
              </a:lnSpc>
              <a:buFont typeface="Wingdings" pitchFamily="2" charset="2"/>
              <a:buChar char="ü"/>
            </a:pPr>
            <a:r>
              <a:rPr lang="en-US" sz="1200" b="1" dirty="0" smtClean="0">
                <a:solidFill>
                  <a:srgbClr val="474747"/>
                </a:solidFill>
                <a:latin typeface="Verdana"/>
                <a:cs typeface="Verdana"/>
              </a:rPr>
              <a:t>Supporting</a:t>
            </a:r>
            <a:r>
              <a:rPr lang="en-US" sz="1200" dirty="0" smtClean="0">
                <a:solidFill>
                  <a:srgbClr val="474747"/>
                </a:solidFill>
                <a:latin typeface="Verdana"/>
                <a:cs typeface="Verdana"/>
              </a:rPr>
              <a:t> the operating units in the management of events</a:t>
            </a:r>
          </a:p>
          <a:p>
            <a:pPr algn="just">
              <a:lnSpc>
                <a:spcPts val="1500"/>
              </a:lnSpc>
              <a:buFont typeface="Wingdings" pitchFamily="2" charset="2"/>
              <a:buChar char="ü"/>
            </a:pPr>
            <a:r>
              <a:rPr lang="en-US" sz="1200" b="1" dirty="0" smtClean="0">
                <a:solidFill>
                  <a:srgbClr val="474747"/>
                </a:solidFill>
                <a:latin typeface="Verdana"/>
                <a:cs typeface="Verdana"/>
              </a:rPr>
              <a:t>Interacting </a:t>
            </a:r>
            <a:r>
              <a:rPr lang="en-US" sz="1200" dirty="0" smtClean="0">
                <a:solidFill>
                  <a:srgbClr val="474747"/>
                </a:solidFill>
                <a:latin typeface="Verdana"/>
                <a:cs typeface="Verdana"/>
              </a:rPr>
              <a:t>with local Institutions</a:t>
            </a:r>
          </a:p>
          <a:p>
            <a:pPr algn="just">
              <a:lnSpc>
                <a:spcPts val="1500"/>
              </a:lnSpc>
              <a:buFont typeface="Wingdings" pitchFamily="2" charset="2"/>
              <a:buChar char="ü"/>
            </a:pPr>
            <a:r>
              <a:rPr lang="en-US" sz="1200" b="1" dirty="0" smtClean="0">
                <a:solidFill>
                  <a:srgbClr val="474747"/>
                </a:solidFill>
                <a:latin typeface="Verdana"/>
                <a:cs typeface="Verdana"/>
              </a:rPr>
              <a:t>Providing</a:t>
            </a:r>
            <a:r>
              <a:rPr lang="en-US" sz="1200" dirty="0" smtClean="0">
                <a:solidFill>
                  <a:srgbClr val="474747"/>
                </a:solidFill>
                <a:latin typeface="Verdana"/>
                <a:cs typeface="Verdana"/>
              </a:rPr>
              <a:t> an overview of all the delivered services in the area</a:t>
            </a:r>
            <a:endParaRPr lang="en-US" sz="1200" dirty="0">
              <a:solidFill>
                <a:srgbClr val="474747"/>
              </a:solidFill>
              <a:latin typeface="Verdana"/>
              <a:cs typeface="Verdana"/>
            </a:endParaRPr>
          </a:p>
        </p:txBody>
      </p:sp>
      <p:sp>
        <p:nvSpPr>
          <p:cNvPr id="13" name="Text Placeholder 33"/>
          <p:cNvSpPr txBox="1">
            <a:spLocks/>
          </p:cNvSpPr>
          <p:nvPr/>
        </p:nvSpPr>
        <p:spPr>
          <a:xfrm>
            <a:off x="1438068" y="4153179"/>
            <a:ext cx="3752853" cy="3263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solidFill>
                  <a:srgbClr val="009FDA"/>
                </a:solidFill>
                <a:latin typeface="Verdana"/>
                <a:cs typeface="Verdana"/>
              </a:rPr>
              <a:t>CENTRAL CONTROL ROOM</a:t>
            </a:r>
            <a:endParaRPr lang="en-US" sz="1200" b="1" dirty="0">
              <a:solidFill>
                <a:srgbClr val="009FDA"/>
              </a:solidFill>
              <a:latin typeface="Verdana"/>
              <a:cs typeface="Verdana"/>
            </a:endParaRPr>
          </a:p>
        </p:txBody>
      </p:sp>
      <p:sp>
        <p:nvSpPr>
          <p:cNvPr id="20" name="CasellaDiTesto 19"/>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INNOVATIVE TECHNOLOGIES</a:t>
            </a:r>
            <a:endParaRPr lang="en-US" sz="2200" dirty="0">
              <a:solidFill>
                <a:srgbClr val="409641"/>
              </a:solidFill>
              <a:latin typeface="Verdana"/>
              <a:cs typeface="Verdana"/>
            </a:endParaRPr>
          </a:p>
        </p:txBody>
      </p:sp>
      <p:sp>
        <p:nvSpPr>
          <p:cNvPr id="21" name="CasellaDiTesto 20"/>
          <p:cNvSpPr txBox="1"/>
          <p:nvPr/>
        </p:nvSpPr>
        <p:spPr>
          <a:xfrm>
            <a:off x="463276" y="822531"/>
            <a:ext cx="6664138" cy="369332"/>
          </a:xfrm>
          <a:prstGeom prst="rect">
            <a:avLst/>
          </a:prstGeom>
          <a:noFill/>
        </p:spPr>
        <p:txBody>
          <a:bodyPr wrap="square" rtlCol="0">
            <a:spAutoFit/>
          </a:bodyPr>
          <a:lstStyle/>
          <a:p>
            <a:r>
              <a:rPr lang="en-US" dirty="0" smtClean="0">
                <a:solidFill>
                  <a:srgbClr val="868686"/>
                </a:solidFill>
                <a:latin typeface="Verdana"/>
                <a:cs typeface="Verdana"/>
              </a:rPr>
              <a:t>Smart technologies for a smart city</a:t>
            </a:r>
            <a:endParaRPr lang="en-US" sz="1800" dirty="0">
              <a:solidFill>
                <a:srgbClr val="868686"/>
              </a:solidFill>
              <a:latin typeface="Verdana"/>
              <a:cs typeface="Verdana"/>
            </a:endParaRP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342" y="1530369"/>
            <a:ext cx="247999" cy="234046"/>
          </a:xfrm>
          <a:prstGeom prst="rect">
            <a:avLst/>
          </a:prstGeom>
          <a:solidFill>
            <a:srgbClr val="409641"/>
          </a:solidFill>
          <a:ln>
            <a:noFill/>
          </a:ln>
          <a:effectLs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884595" y="3300848"/>
            <a:ext cx="355325" cy="192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hape 2002"/>
          <p:cNvSpPr/>
          <p:nvPr/>
        </p:nvSpPr>
        <p:spPr>
          <a:xfrm>
            <a:off x="828721" y="5531460"/>
            <a:ext cx="501463" cy="546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2700" cap="flat">
            <a:noFill/>
            <a:miter lim="400000"/>
          </a:ln>
          <a:effectLst/>
        </p:spPr>
        <p:txBody>
          <a:bodyPr wrap="square" lIns="38100" tIns="38100" rIns="38100" bIns="38100" numCol="1" anchor="ctr">
            <a:noAutofit/>
          </a:bodyPr>
          <a:lstStyle/>
          <a:p>
            <a:pPr lvl="0"/>
            <a:endParaRPr lang="en-US" sz="1200">
              <a:latin typeface="Verdana"/>
              <a:cs typeface="Verdana"/>
            </a:endParaRPr>
          </a:p>
        </p:txBody>
      </p:sp>
      <p:sp>
        <p:nvSpPr>
          <p:cNvPr id="18" name="Text Placeholder 32"/>
          <p:cNvSpPr txBox="1">
            <a:spLocks/>
          </p:cNvSpPr>
          <p:nvPr/>
        </p:nvSpPr>
        <p:spPr>
          <a:xfrm>
            <a:off x="1442179" y="5927037"/>
            <a:ext cx="7616759" cy="72726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smtClean="0">
                <a:solidFill>
                  <a:srgbClr val="474747"/>
                </a:solidFill>
                <a:latin typeface="Verdana"/>
                <a:cs typeface="Verdana"/>
              </a:rPr>
              <a:t>The </a:t>
            </a:r>
            <a:r>
              <a:rPr lang="en-US" sz="1200" b="1" dirty="0" smtClean="0">
                <a:solidFill>
                  <a:srgbClr val="474747"/>
                </a:solidFill>
                <a:latin typeface="Verdana"/>
                <a:cs typeface="Verdana"/>
              </a:rPr>
              <a:t>development plan </a:t>
            </a:r>
            <a:r>
              <a:rPr lang="en-US" sz="1200" dirty="0" smtClean="0">
                <a:solidFill>
                  <a:srgbClr val="474747"/>
                </a:solidFill>
                <a:latin typeface="Verdana"/>
                <a:cs typeface="Verdana"/>
              </a:rPr>
              <a:t>for the next three years include: </a:t>
            </a:r>
            <a:r>
              <a:rPr lang="en-US" sz="1200" b="1" dirty="0" smtClean="0">
                <a:solidFill>
                  <a:srgbClr val="474747"/>
                </a:solidFill>
                <a:latin typeface="Verdana"/>
                <a:cs typeface="Verdana"/>
              </a:rPr>
              <a:t>2 installations </a:t>
            </a:r>
            <a:r>
              <a:rPr lang="en-US" sz="1200" dirty="0" smtClean="0">
                <a:solidFill>
                  <a:srgbClr val="474747"/>
                </a:solidFill>
                <a:latin typeface="Verdana"/>
                <a:cs typeface="Verdana"/>
              </a:rPr>
              <a:t>for the selection of multi-material (plastic and metal packaging) and </a:t>
            </a:r>
            <a:r>
              <a:rPr lang="en-US" sz="1200" b="1" dirty="0" smtClean="0">
                <a:solidFill>
                  <a:srgbClr val="474747"/>
                </a:solidFill>
                <a:latin typeface="Verdana"/>
                <a:cs typeface="Verdana"/>
              </a:rPr>
              <a:t>2 anaerobic digestion plants</a:t>
            </a:r>
            <a:r>
              <a:rPr lang="en-US" sz="1200" dirty="0" smtClean="0">
                <a:solidFill>
                  <a:srgbClr val="474747"/>
                </a:solidFill>
                <a:latin typeface="Verdana"/>
                <a:cs typeface="Verdana"/>
              </a:rPr>
              <a:t> for the organic fraction of municipal waste</a:t>
            </a:r>
            <a:endParaRPr lang="en-US" sz="1200" dirty="0">
              <a:solidFill>
                <a:srgbClr val="474747"/>
              </a:solidFill>
              <a:latin typeface="Verdana"/>
              <a:cs typeface="Verdana"/>
            </a:endParaRPr>
          </a:p>
        </p:txBody>
      </p:sp>
      <p:sp>
        <p:nvSpPr>
          <p:cNvPr id="19" name="Text Placeholder 33"/>
          <p:cNvSpPr txBox="1">
            <a:spLocks/>
          </p:cNvSpPr>
          <p:nvPr/>
        </p:nvSpPr>
        <p:spPr>
          <a:xfrm>
            <a:off x="1442184" y="5643773"/>
            <a:ext cx="2274678" cy="28326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solidFill>
                  <a:srgbClr val="009FDA"/>
                </a:solidFill>
                <a:latin typeface="Verdana"/>
                <a:cs typeface="Verdana"/>
              </a:rPr>
              <a:t>FUTURE PLANTS</a:t>
            </a:r>
            <a:endParaRPr lang="en-US" sz="1200" b="1" dirty="0">
              <a:solidFill>
                <a:srgbClr val="009FDA"/>
              </a:solidFill>
              <a:latin typeface="Verdana"/>
              <a:cs typeface="Verdan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340" y="5741695"/>
            <a:ext cx="18256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34023" y="4200491"/>
            <a:ext cx="271308" cy="21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hape 2002">
            <a:hlinkClick r:id="rId7" action="ppaction://hlinkfile"/>
          </p:cNvPr>
          <p:cNvSpPr/>
          <p:nvPr/>
        </p:nvSpPr>
        <p:spPr>
          <a:xfrm>
            <a:off x="824604" y="2252959"/>
            <a:ext cx="501463" cy="546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09641"/>
          </a:solidFill>
          <a:ln w="12700" cap="flat">
            <a:noFill/>
            <a:miter lim="400000"/>
          </a:ln>
          <a:effectLst/>
        </p:spPr>
        <p:txBody>
          <a:bodyPr wrap="square" lIns="38100" tIns="38100" rIns="38100" bIns="38100" numCol="1" anchor="ctr">
            <a:noAutofit/>
          </a:bodyPr>
          <a:lstStyle/>
          <a:p>
            <a:pPr lvl="0"/>
            <a:endParaRPr lang="en-US" sz="1200">
              <a:latin typeface="Verdana"/>
              <a:cs typeface="Verdana"/>
            </a:endParaRPr>
          </a:p>
        </p:txBody>
      </p:sp>
      <p:sp>
        <p:nvSpPr>
          <p:cNvPr id="27" name="Text Placeholder 32"/>
          <p:cNvSpPr txBox="1">
            <a:spLocks/>
          </p:cNvSpPr>
          <p:nvPr/>
        </p:nvSpPr>
        <p:spPr>
          <a:xfrm>
            <a:off x="1438063" y="2594218"/>
            <a:ext cx="7620875" cy="43655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200" dirty="0">
                <a:solidFill>
                  <a:schemeClr val="tx1">
                    <a:lumMod val="75000"/>
                    <a:lumOff val="25000"/>
                  </a:schemeClr>
                </a:solidFill>
                <a:latin typeface="Verdana"/>
                <a:cs typeface="Verdana"/>
              </a:rPr>
              <a:t>The first </a:t>
            </a:r>
            <a:r>
              <a:rPr lang="en-US" sz="1200" dirty="0" smtClean="0">
                <a:solidFill>
                  <a:schemeClr val="tx1">
                    <a:lumMod val="75000"/>
                    <a:lumOff val="25000"/>
                  </a:schemeClr>
                </a:solidFill>
                <a:latin typeface="Verdana"/>
                <a:cs typeface="Verdana"/>
              </a:rPr>
              <a:t>solar powered cargo-bike </a:t>
            </a:r>
            <a:r>
              <a:rPr lang="en-US" sz="1200" dirty="0">
                <a:solidFill>
                  <a:schemeClr val="tx1">
                    <a:lumMod val="75000"/>
                    <a:lumOff val="25000"/>
                  </a:schemeClr>
                </a:solidFill>
                <a:latin typeface="Verdana"/>
                <a:cs typeface="Verdana"/>
              </a:rPr>
              <a:t>with pedal assist system for the collection of wastes.</a:t>
            </a:r>
          </a:p>
        </p:txBody>
      </p:sp>
      <p:sp>
        <p:nvSpPr>
          <p:cNvPr id="28" name="Text Placeholder 33"/>
          <p:cNvSpPr txBox="1">
            <a:spLocks/>
          </p:cNvSpPr>
          <p:nvPr/>
        </p:nvSpPr>
        <p:spPr>
          <a:xfrm>
            <a:off x="1438067" y="2310954"/>
            <a:ext cx="2274678" cy="2205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smtClean="0">
                <a:solidFill>
                  <a:srgbClr val="009FDA"/>
                </a:solidFill>
                <a:latin typeface="Verdana"/>
                <a:cs typeface="Verdana"/>
              </a:rPr>
              <a:t>T-RICICLO</a:t>
            </a:r>
            <a:endParaRPr lang="en-US" sz="1200" b="1" dirty="0">
              <a:solidFill>
                <a:srgbClr val="009FDA"/>
              </a:solidFill>
              <a:latin typeface="Verdana"/>
              <a:cs typeface="Verdana"/>
            </a:endParaRPr>
          </a:p>
        </p:txBody>
      </p:sp>
      <p:pic>
        <p:nvPicPr>
          <p:cNvPr id="23" name="Immagine 22"/>
          <p:cNvPicPr>
            <a:picLocks noChangeAspect="1"/>
          </p:cNvPicPr>
          <p:nvPr/>
        </p:nvPicPr>
        <p:blipFill>
          <a:blip r:embed="rId8"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911236" y="2390729"/>
            <a:ext cx="293623" cy="293623"/>
          </a:xfrm>
          <a:prstGeom prst="rect">
            <a:avLst/>
          </a:prstGeom>
        </p:spPr>
      </p:pic>
    </p:spTree>
    <p:extLst>
      <p:ext uri="{BB962C8B-B14F-4D97-AF65-F5344CB8AC3E}">
        <p14:creationId xmlns:p14="http://schemas.microsoft.com/office/powerpoint/2010/main" val="344882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3274" y="1514062"/>
            <a:ext cx="8789367"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100"/>
              </a:lnSpc>
              <a:buClr>
                <a:srgbClr val="009FDA"/>
              </a:buClr>
            </a:pP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The street bins emptying process in a big City, is not averse to a number of challenges and potential pitfalls.</a:t>
            </a:r>
          </a:p>
          <a:p>
            <a:pPr algn="just">
              <a:lnSpc>
                <a:spcPts val="2100"/>
              </a:lnSpc>
              <a:buClr>
                <a:srgbClr val="009FDA"/>
              </a:buClr>
            </a:pPr>
            <a:endParaRPr lang="it-IT"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endParaRPr>
          </a:p>
          <a:p>
            <a:pPr algn="just">
              <a:lnSpc>
                <a:spcPts val="2100"/>
              </a:lnSpc>
              <a:buClr>
                <a:srgbClr val="009FDA"/>
              </a:buClr>
            </a:pP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Often, in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the suburbs, </a:t>
            </a: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street bins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are being collected before they are full, </a:t>
            </a: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while in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more crowded areas bins tend to fill quickly and need to be emptied more frequently</a:t>
            </a: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a:t>
            </a:r>
          </a:p>
          <a:p>
            <a:pPr algn="just">
              <a:lnSpc>
                <a:spcPts val="2100"/>
              </a:lnSpc>
              <a:buClr>
                <a:srgbClr val="009FDA"/>
              </a:buClr>
            </a:pPr>
            <a:endParaRPr lang="it-IT"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endParaRPr>
          </a:p>
          <a:p>
            <a:pPr algn="just">
              <a:lnSpc>
                <a:spcPts val="2100"/>
              </a:lnSpc>
              <a:buClr>
                <a:srgbClr val="009FDA"/>
              </a:buClr>
            </a:pP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In Milan, the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frequency of collection can vary from </a:t>
            </a: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once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a day in suburbs, to more than three times a day in more crowded areas.</a:t>
            </a:r>
          </a:p>
          <a:p>
            <a:pPr algn="just">
              <a:lnSpc>
                <a:spcPts val="2100"/>
              </a:lnSpc>
              <a:buClr>
                <a:srgbClr val="009FDA"/>
              </a:buClr>
            </a:pPr>
            <a:endPar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endParaRPr>
          </a:p>
          <a:p>
            <a:pPr algn="just">
              <a:lnSpc>
                <a:spcPts val="2100"/>
              </a:lnSpc>
              <a:buClr>
                <a:srgbClr val="009FDA"/>
              </a:buClr>
            </a:pP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To make sure that </a:t>
            </a: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citizen’s and Municipal Administration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demands are constantly met whilst ensure that waste collection remains both </a:t>
            </a:r>
            <a:r>
              <a:rPr lang="en-US" sz="1400" b="1"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proficient and cost-effective</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 meant that waste collection </a:t>
            </a:r>
            <a:r>
              <a:rPr lang="en-US" sz="1400" dirty="0" smtClean="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need </a:t>
            </a:r>
            <a:r>
              <a:rPr lang="en-US"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rPr>
              <a:t>to become smarter.</a:t>
            </a:r>
            <a:endParaRPr lang="it-IT"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endParaRPr>
          </a:p>
          <a:p>
            <a:pPr algn="just">
              <a:lnSpc>
                <a:spcPts val="2100"/>
              </a:lnSpc>
              <a:buClr>
                <a:srgbClr val="009FDA"/>
              </a:buClr>
            </a:pPr>
            <a:endParaRPr lang="it-IT" sz="1400" dirty="0">
              <a:solidFill>
                <a:schemeClr val="tx1">
                  <a:lumMod val="75000"/>
                  <a:lumOff val="25000"/>
                </a:schemeClr>
              </a:solidFill>
              <a:latin typeface="Verdana"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INNOVATIVE TECHNOLOGIES</a:t>
            </a:r>
            <a:endParaRPr lang="en-US" sz="2200" dirty="0">
              <a:solidFill>
                <a:srgbClr val="409641"/>
              </a:solidFill>
              <a:latin typeface="Verdana"/>
              <a:cs typeface="Verdana"/>
            </a:endParaRPr>
          </a:p>
        </p:txBody>
      </p:sp>
      <p:sp>
        <p:nvSpPr>
          <p:cNvPr id="5" name="CasellaDiTesto 4"/>
          <p:cNvSpPr txBox="1"/>
          <p:nvPr/>
        </p:nvSpPr>
        <p:spPr>
          <a:xfrm>
            <a:off x="463276" y="822531"/>
            <a:ext cx="6664138" cy="369332"/>
          </a:xfrm>
          <a:prstGeom prst="rect">
            <a:avLst/>
          </a:prstGeom>
          <a:noFill/>
        </p:spPr>
        <p:txBody>
          <a:bodyPr wrap="square" rtlCol="0">
            <a:spAutoFit/>
          </a:bodyPr>
          <a:lstStyle/>
          <a:p>
            <a:r>
              <a:rPr lang="en-US" dirty="0" smtClean="0">
                <a:solidFill>
                  <a:srgbClr val="868686"/>
                </a:solidFill>
                <a:latin typeface="Verdana"/>
                <a:cs typeface="Verdana"/>
              </a:rPr>
              <a:t>Bins emptying issues</a:t>
            </a:r>
            <a:endParaRPr lang="en-US" sz="1800" dirty="0">
              <a:solidFill>
                <a:srgbClr val="868686"/>
              </a:solidFill>
              <a:latin typeface="Verdana"/>
              <a:cs typeface="Verdana"/>
            </a:endParaRPr>
          </a:p>
        </p:txBody>
      </p:sp>
    </p:spTree>
    <p:extLst>
      <p:ext uri="{BB962C8B-B14F-4D97-AF65-F5344CB8AC3E}">
        <p14:creationId xmlns:p14="http://schemas.microsoft.com/office/powerpoint/2010/main" val="44745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8"/>
          <p:cNvSpPr/>
          <p:nvPr/>
        </p:nvSpPr>
        <p:spPr>
          <a:xfrm>
            <a:off x="463275" y="1237724"/>
            <a:ext cx="9065874" cy="3413755"/>
          </a:xfrm>
          <a:prstGeom prst="rect">
            <a:avLst/>
          </a:prstGeom>
        </p:spPr>
        <p:txBody>
          <a:bodyPr wrap="square">
            <a:spAutoFit/>
          </a:bodyPr>
          <a:lstStyle/>
          <a:p>
            <a:pPr algn="just">
              <a:lnSpc>
                <a:spcPts val="2100"/>
              </a:lnSpc>
            </a:pPr>
            <a:r>
              <a:rPr lang="it-IT" sz="1400" dirty="0" err="1" smtClean="0">
                <a:solidFill>
                  <a:srgbClr val="474747"/>
                </a:solidFill>
                <a:latin typeface="Verdana"/>
                <a:ea typeface="Roboto" panose="02000000000000000000" pitchFamily="2" charset="0"/>
                <a:cs typeface="Verdana"/>
              </a:rPr>
              <a:t>Amsa</a:t>
            </a:r>
            <a:r>
              <a:rPr lang="it-IT" sz="1400" dirty="0">
                <a:solidFill>
                  <a:srgbClr val="474747"/>
                </a:solidFill>
                <a:latin typeface="Verdana"/>
                <a:ea typeface="Roboto" panose="02000000000000000000" pitchFamily="2" charset="0"/>
                <a:cs typeface="Verdana"/>
              </a:rPr>
              <a:t>, in </a:t>
            </a:r>
            <a:r>
              <a:rPr lang="it-IT" sz="1400" dirty="0" err="1">
                <a:solidFill>
                  <a:srgbClr val="474747"/>
                </a:solidFill>
                <a:latin typeface="Verdana"/>
                <a:ea typeface="Roboto" panose="02000000000000000000" pitchFamily="2" charset="0"/>
                <a:cs typeface="Verdana"/>
              </a:rPr>
              <a:t>collaboration</a:t>
            </a:r>
            <a:r>
              <a:rPr lang="it-IT" sz="1400" dirty="0">
                <a:solidFill>
                  <a:srgbClr val="474747"/>
                </a:solidFill>
                <a:latin typeface="Verdana"/>
                <a:ea typeface="Roboto" panose="02000000000000000000" pitchFamily="2" charset="0"/>
                <a:cs typeface="Verdana"/>
              </a:rPr>
              <a:t> with </a:t>
            </a:r>
            <a:r>
              <a:rPr lang="it-IT" sz="1400" dirty="0" err="1" smtClean="0">
                <a:solidFill>
                  <a:srgbClr val="474747"/>
                </a:solidFill>
                <a:latin typeface="Verdana"/>
                <a:ea typeface="Roboto" panose="02000000000000000000" pitchFamily="2" charset="0"/>
                <a:cs typeface="Verdana"/>
              </a:rPr>
              <a:t>Cefriel</a:t>
            </a:r>
            <a:r>
              <a:rPr lang="it-IT" sz="1400" dirty="0" smtClean="0">
                <a:solidFill>
                  <a:srgbClr val="474747"/>
                </a:solidFill>
                <a:latin typeface="Verdana"/>
                <a:ea typeface="Roboto" panose="02000000000000000000" pitchFamily="2" charset="0"/>
                <a:cs typeface="Verdana"/>
              </a:rPr>
              <a:t> (a </a:t>
            </a:r>
            <a:r>
              <a:rPr lang="it-IT" sz="1400" dirty="0" err="1" smtClean="0">
                <a:solidFill>
                  <a:srgbClr val="474747"/>
                </a:solidFill>
                <a:latin typeface="Verdana"/>
                <a:ea typeface="Roboto" panose="02000000000000000000" pitchFamily="2" charset="0"/>
                <a:cs typeface="Verdana"/>
              </a:rPr>
              <a:t>digital</a:t>
            </a:r>
            <a:r>
              <a:rPr lang="it-IT" sz="1400" dirty="0" smtClean="0">
                <a:solidFill>
                  <a:srgbClr val="474747"/>
                </a:solidFill>
                <a:latin typeface="Verdana"/>
                <a:ea typeface="Roboto" panose="02000000000000000000" pitchFamily="2" charset="0"/>
                <a:cs typeface="Verdana"/>
              </a:rPr>
              <a:t> </a:t>
            </a:r>
            <a:r>
              <a:rPr lang="it-IT" sz="1400" dirty="0" err="1" smtClean="0">
                <a:solidFill>
                  <a:srgbClr val="474747"/>
                </a:solidFill>
                <a:latin typeface="Verdana"/>
                <a:ea typeface="Roboto" panose="02000000000000000000" pitchFamily="2" charset="0"/>
                <a:cs typeface="Verdana"/>
              </a:rPr>
              <a:t>innovation</a:t>
            </a:r>
            <a:r>
              <a:rPr lang="it-IT" sz="1400" dirty="0" smtClean="0">
                <a:solidFill>
                  <a:srgbClr val="474747"/>
                </a:solidFill>
                <a:latin typeface="Verdana"/>
                <a:ea typeface="Roboto" panose="02000000000000000000" pitchFamily="2" charset="0"/>
                <a:cs typeface="Verdana"/>
              </a:rPr>
              <a:t> company </a:t>
            </a:r>
            <a:r>
              <a:rPr lang="it-IT" sz="1400" dirty="0" err="1" smtClean="0">
                <a:solidFill>
                  <a:srgbClr val="474747"/>
                </a:solidFill>
                <a:latin typeface="Verdana"/>
                <a:ea typeface="Roboto" panose="02000000000000000000" pitchFamily="2" charset="0"/>
                <a:cs typeface="Verdana"/>
              </a:rPr>
              <a:t>based</a:t>
            </a:r>
            <a:r>
              <a:rPr lang="it-IT" sz="1400" dirty="0" smtClean="0">
                <a:solidFill>
                  <a:srgbClr val="474747"/>
                </a:solidFill>
                <a:latin typeface="Verdana"/>
                <a:ea typeface="Roboto" panose="02000000000000000000" pitchFamily="2" charset="0"/>
                <a:cs typeface="Verdana"/>
              </a:rPr>
              <a:t> in Milan), </a:t>
            </a:r>
            <a:r>
              <a:rPr lang="it-IT" sz="1400" dirty="0" err="1">
                <a:solidFill>
                  <a:srgbClr val="474747"/>
                </a:solidFill>
                <a:latin typeface="Verdana"/>
                <a:ea typeface="Roboto" panose="02000000000000000000" pitchFamily="2" charset="0"/>
                <a:cs typeface="Verdana"/>
              </a:rPr>
              <a:t>developed</a:t>
            </a:r>
            <a:r>
              <a:rPr lang="it-IT" sz="1400" dirty="0">
                <a:solidFill>
                  <a:srgbClr val="474747"/>
                </a:solidFill>
                <a:latin typeface="Verdana"/>
                <a:ea typeface="Roboto" panose="02000000000000000000" pitchFamily="2" charset="0"/>
                <a:cs typeface="Verdana"/>
              </a:rPr>
              <a:t> a </a:t>
            </a:r>
            <a:r>
              <a:rPr lang="it-IT" sz="1400" b="1" dirty="0" err="1">
                <a:solidFill>
                  <a:srgbClr val="474747"/>
                </a:solidFill>
                <a:latin typeface="Verdana"/>
                <a:ea typeface="Roboto" panose="02000000000000000000" pitchFamily="2" charset="0"/>
                <a:cs typeface="Verdana"/>
              </a:rPr>
              <a:t>patented</a:t>
            </a:r>
            <a:r>
              <a:rPr lang="it-IT" sz="1400" b="1" dirty="0">
                <a:solidFill>
                  <a:srgbClr val="474747"/>
                </a:solidFill>
                <a:latin typeface="Verdana"/>
                <a:ea typeface="Roboto" panose="02000000000000000000" pitchFamily="2" charset="0"/>
                <a:cs typeface="Verdana"/>
              </a:rPr>
              <a:t> </a:t>
            </a:r>
            <a:r>
              <a:rPr lang="it-IT" sz="1400" b="1" dirty="0" err="1">
                <a:solidFill>
                  <a:srgbClr val="474747"/>
                </a:solidFill>
                <a:latin typeface="Verdana"/>
                <a:ea typeface="Roboto" panose="02000000000000000000" pitchFamily="2" charset="0"/>
                <a:cs typeface="Verdana"/>
              </a:rPr>
              <a:t>technological</a:t>
            </a:r>
            <a:r>
              <a:rPr lang="it-IT" sz="1400" b="1" dirty="0">
                <a:solidFill>
                  <a:srgbClr val="474747"/>
                </a:solidFill>
                <a:latin typeface="Verdana"/>
                <a:ea typeface="Roboto" panose="02000000000000000000" pitchFamily="2" charset="0"/>
                <a:cs typeface="Verdana"/>
              </a:rPr>
              <a:t> </a:t>
            </a:r>
            <a:r>
              <a:rPr lang="it-IT" sz="1400" b="1" dirty="0" err="1">
                <a:solidFill>
                  <a:srgbClr val="474747"/>
                </a:solidFill>
                <a:latin typeface="Verdana"/>
                <a:ea typeface="Roboto" panose="02000000000000000000" pitchFamily="2" charset="0"/>
                <a:cs typeface="Verdana"/>
              </a:rPr>
              <a:t>solution</a:t>
            </a:r>
            <a:r>
              <a:rPr lang="it-IT" sz="1400" dirty="0">
                <a:solidFill>
                  <a:srgbClr val="474747"/>
                </a:solidFill>
                <a:latin typeface="Verdana"/>
                <a:ea typeface="Roboto" panose="02000000000000000000" pitchFamily="2" charset="0"/>
                <a:cs typeface="Verdana"/>
              </a:rPr>
              <a:t>, </a:t>
            </a:r>
            <a:r>
              <a:rPr lang="en-US" sz="1400" dirty="0">
                <a:solidFill>
                  <a:srgbClr val="474747"/>
                </a:solidFill>
                <a:latin typeface="Verdana"/>
                <a:ea typeface="Roboto" panose="02000000000000000000" pitchFamily="2" charset="0"/>
                <a:cs typeface="Verdana"/>
              </a:rPr>
              <a:t>able to automatically and continuously detect the </a:t>
            </a:r>
            <a:r>
              <a:rPr lang="en-US" sz="1400" b="1" dirty="0">
                <a:solidFill>
                  <a:srgbClr val="474747"/>
                </a:solidFill>
                <a:latin typeface="Verdana"/>
                <a:ea typeface="Roboto" panose="02000000000000000000" pitchFamily="2" charset="0"/>
                <a:cs typeface="Verdana"/>
              </a:rPr>
              <a:t>filling </a:t>
            </a:r>
            <a:r>
              <a:rPr lang="en-US" sz="1400" b="1" dirty="0" smtClean="0">
                <a:solidFill>
                  <a:srgbClr val="474747"/>
                </a:solidFill>
                <a:latin typeface="Verdana"/>
                <a:ea typeface="Roboto" panose="02000000000000000000" pitchFamily="2" charset="0"/>
                <a:cs typeface="Verdana"/>
              </a:rPr>
              <a:t>level of street bins </a:t>
            </a:r>
            <a:r>
              <a:rPr lang="en-US" sz="1400" dirty="0">
                <a:solidFill>
                  <a:srgbClr val="474747"/>
                </a:solidFill>
                <a:latin typeface="Verdana"/>
                <a:ea typeface="Roboto" panose="02000000000000000000" pitchFamily="2" charset="0"/>
                <a:cs typeface="Verdana"/>
              </a:rPr>
              <a:t>and to communicate it to a data </a:t>
            </a:r>
            <a:r>
              <a:rPr lang="en-US" sz="1400" dirty="0" smtClean="0">
                <a:solidFill>
                  <a:srgbClr val="474747"/>
                </a:solidFill>
                <a:latin typeface="Verdana"/>
                <a:ea typeface="Roboto" panose="02000000000000000000" pitchFamily="2" charset="0"/>
                <a:cs typeface="Verdana"/>
              </a:rPr>
              <a:t>processing and </a:t>
            </a:r>
            <a:r>
              <a:rPr lang="en-US" sz="1400" dirty="0" err="1" smtClean="0">
                <a:solidFill>
                  <a:srgbClr val="474747"/>
                </a:solidFill>
                <a:latin typeface="Verdana"/>
                <a:ea typeface="Roboto" panose="02000000000000000000" pitchFamily="2" charset="0"/>
                <a:cs typeface="Verdana"/>
              </a:rPr>
              <a:t>analisys</a:t>
            </a:r>
            <a:r>
              <a:rPr lang="en-US" sz="1400" dirty="0" smtClean="0">
                <a:solidFill>
                  <a:srgbClr val="474747"/>
                </a:solidFill>
                <a:latin typeface="Verdana"/>
                <a:ea typeface="Roboto" panose="02000000000000000000" pitchFamily="2" charset="0"/>
                <a:cs typeface="Verdana"/>
              </a:rPr>
              <a:t> center.</a:t>
            </a:r>
          </a:p>
          <a:p>
            <a:pPr algn="just">
              <a:lnSpc>
                <a:spcPts val="2100"/>
              </a:lnSpc>
            </a:pPr>
            <a:endParaRPr lang="en-US" sz="1300" dirty="0" smtClean="0">
              <a:solidFill>
                <a:srgbClr val="474747"/>
              </a:solidFill>
              <a:latin typeface="Verdana"/>
              <a:ea typeface="Roboto" panose="02000000000000000000" pitchFamily="2" charset="0"/>
              <a:cs typeface="Verdana"/>
            </a:endParaRPr>
          </a:p>
          <a:p>
            <a:pPr lvl="0" algn="just">
              <a:lnSpc>
                <a:spcPts val="2100"/>
              </a:lnSpc>
            </a:pPr>
            <a:r>
              <a:rPr lang="it-IT" sz="1300" b="1" kern="0" dirty="0" err="1" smtClean="0">
                <a:solidFill>
                  <a:srgbClr val="409641"/>
                </a:solidFill>
                <a:latin typeface="Verdana" panose="020B0604030504040204" pitchFamily="34" charset="0"/>
                <a:ea typeface="Verdana" panose="020B0604030504040204" pitchFamily="34" charset="0"/>
                <a:cs typeface="Verdana" panose="020B0604030504040204" pitchFamily="34" charset="0"/>
              </a:rPr>
              <a:t>Key</a:t>
            </a:r>
            <a:r>
              <a:rPr lang="it-IT" sz="1300" b="1" kern="0" dirty="0" smtClean="0">
                <a:solidFill>
                  <a:srgbClr val="409641"/>
                </a:solidFill>
                <a:latin typeface="Verdana" panose="020B0604030504040204" pitchFamily="34" charset="0"/>
                <a:ea typeface="Verdana" panose="020B0604030504040204" pitchFamily="34" charset="0"/>
                <a:cs typeface="Verdana" panose="020B0604030504040204" pitchFamily="34" charset="0"/>
              </a:rPr>
              <a:t> </a:t>
            </a:r>
            <a:r>
              <a:rPr lang="it-IT" sz="1300" b="1" kern="0" dirty="0" err="1" smtClean="0">
                <a:solidFill>
                  <a:srgbClr val="409641"/>
                </a:solidFill>
                <a:latin typeface="Verdana" panose="020B0604030504040204" pitchFamily="34" charset="0"/>
                <a:ea typeface="Verdana" panose="020B0604030504040204" pitchFamily="34" charset="0"/>
                <a:cs typeface="Verdana" panose="020B0604030504040204" pitchFamily="34" charset="0"/>
              </a:rPr>
              <a:t>findings</a:t>
            </a:r>
            <a:endParaRPr lang="it-IT" sz="1300" b="1" kern="0" dirty="0" smtClean="0">
              <a:solidFill>
                <a:srgbClr val="409641"/>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b="1" dirty="0" smtClean="0">
                <a:solidFill>
                  <a:srgbClr val="474747"/>
                </a:solidFill>
                <a:latin typeface="Verdana"/>
                <a:ea typeface="Roboto" panose="02000000000000000000" pitchFamily="2" charset="0"/>
                <a:cs typeface="Verdana"/>
              </a:rPr>
              <a:t>Optimization </a:t>
            </a:r>
            <a:r>
              <a:rPr lang="en-US" sz="1300" b="1" dirty="0">
                <a:solidFill>
                  <a:srgbClr val="474747"/>
                </a:solidFill>
                <a:latin typeface="Verdana"/>
                <a:ea typeface="Roboto" panose="02000000000000000000" pitchFamily="2" charset="0"/>
                <a:cs typeface="Verdana"/>
              </a:rPr>
              <a:t>of emptying processes</a:t>
            </a:r>
            <a:r>
              <a:rPr lang="en-US" sz="1300" dirty="0">
                <a:solidFill>
                  <a:srgbClr val="474747"/>
                </a:solidFill>
                <a:latin typeface="Verdana"/>
                <a:ea typeface="Roboto" panose="02000000000000000000" pitchFamily="2" charset="0"/>
                <a:cs typeface="Verdana"/>
              </a:rPr>
              <a:t>, with less use of workers and vehicles</a:t>
            </a: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b="1" dirty="0">
                <a:solidFill>
                  <a:srgbClr val="474747"/>
                </a:solidFill>
                <a:latin typeface="Verdana"/>
                <a:ea typeface="Roboto" panose="02000000000000000000" pitchFamily="2" charset="0"/>
                <a:cs typeface="Verdana"/>
              </a:rPr>
              <a:t>Reduced environmental impact </a:t>
            </a:r>
            <a:r>
              <a:rPr lang="en-US" sz="1300" dirty="0">
                <a:solidFill>
                  <a:srgbClr val="474747"/>
                </a:solidFill>
                <a:latin typeface="Verdana"/>
                <a:ea typeface="Roboto" panose="02000000000000000000" pitchFamily="2" charset="0"/>
                <a:cs typeface="Verdana"/>
              </a:rPr>
              <a:t>through efficient logistics</a:t>
            </a: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b="1" dirty="0">
                <a:solidFill>
                  <a:srgbClr val="474747"/>
                </a:solidFill>
                <a:latin typeface="Verdana"/>
                <a:ea typeface="Roboto" panose="02000000000000000000" pitchFamily="2" charset="0"/>
                <a:cs typeface="Verdana"/>
              </a:rPr>
              <a:t>Identification and geolocation </a:t>
            </a:r>
            <a:r>
              <a:rPr lang="en-US" sz="1300" dirty="0">
                <a:solidFill>
                  <a:srgbClr val="474747"/>
                </a:solidFill>
                <a:latin typeface="Verdana"/>
                <a:ea typeface="Roboto" panose="02000000000000000000" pitchFamily="2" charset="0"/>
                <a:cs typeface="Verdana"/>
              </a:rPr>
              <a:t>of street bins</a:t>
            </a: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b="1" dirty="0">
                <a:solidFill>
                  <a:srgbClr val="474747"/>
                </a:solidFill>
                <a:latin typeface="Verdana"/>
                <a:ea typeface="Roboto" panose="02000000000000000000" pitchFamily="2" charset="0"/>
                <a:cs typeface="Verdana"/>
              </a:rPr>
              <a:t>Increased service flexibility </a:t>
            </a:r>
            <a:r>
              <a:rPr lang="en-US" sz="1300" dirty="0">
                <a:solidFill>
                  <a:srgbClr val="474747"/>
                </a:solidFill>
                <a:latin typeface="Verdana"/>
                <a:ea typeface="Roboto" panose="02000000000000000000" pitchFamily="2" charset="0"/>
                <a:cs typeface="Verdana"/>
              </a:rPr>
              <a:t>based on the actual filling of the containers</a:t>
            </a: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dirty="0">
                <a:solidFill>
                  <a:srgbClr val="474747"/>
                </a:solidFill>
                <a:latin typeface="Verdana"/>
                <a:ea typeface="Roboto" panose="02000000000000000000" pitchFamily="2" charset="0"/>
                <a:cs typeface="Verdana"/>
              </a:rPr>
              <a:t>Using innovative technologies based on </a:t>
            </a:r>
            <a:r>
              <a:rPr lang="en-US" sz="1300" b="1" dirty="0">
                <a:solidFill>
                  <a:srgbClr val="474747"/>
                </a:solidFill>
                <a:latin typeface="Verdana"/>
                <a:ea typeface="Roboto" panose="02000000000000000000" pitchFamily="2" charset="0"/>
                <a:cs typeface="Verdana"/>
              </a:rPr>
              <a:t>distributed intelligence scenarios </a:t>
            </a:r>
            <a:endParaRPr lang="en-US" sz="1300" b="1" dirty="0" smtClean="0">
              <a:solidFill>
                <a:srgbClr val="474747"/>
              </a:solidFill>
              <a:latin typeface="Verdana"/>
              <a:ea typeface="Roboto" panose="02000000000000000000" pitchFamily="2" charset="0"/>
              <a:cs typeface="Verdana"/>
            </a:endParaRP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b="1" dirty="0" smtClean="0">
                <a:solidFill>
                  <a:srgbClr val="474747"/>
                </a:solidFill>
                <a:latin typeface="Verdana"/>
                <a:ea typeface="Roboto" panose="02000000000000000000" pitchFamily="2" charset="0"/>
                <a:cs typeface="Verdana"/>
              </a:rPr>
              <a:t>Improvement </a:t>
            </a:r>
            <a:r>
              <a:rPr lang="en-US" sz="1300" b="1" dirty="0">
                <a:solidFill>
                  <a:srgbClr val="474747"/>
                </a:solidFill>
                <a:latin typeface="Verdana"/>
                <a:ea typeface="Roboto" panose="02000000000000000000" pitchFamily="2" charset="0"/>
                <a:cs typeface="Verdana"/>
              </a:rPr>
              <a:t>of the city's decorum </a:t>
            </a:r>
            <a:r>
              <a:rPr lang="en-US" sz="1300" dirty="0">
                <a:solidFill>
                  <a:srgbClr val="474747"/>
                </a:solidFill>
                <a:latin typeface="Verdana"/>
                <a:ea typeface="Roboto" panose="02000000000000000000" pitchFamily="2" charset="0"/>
                <a:cs typeface="Verdana"/>
              </a:rPr>
              <a:t>and </a:t>
            </a:r>
            <a:r>
              <a:rPr lang="en-US" sz="1300" b="1" dirty="0">
                <a:solidFill>
                  <a:srgbClr val="474747"/>
                </a:solidFill>
                <a:latin typeface="Verdana"/>
                <a:ea typeface="Roboto" panose="02000000000000000000" pitchFamily="2" charset="0"/>
                <a:cs typeface="Verdana"/>
              </a:rPr>
              <a:t>process certification</a:t>
            </a:r>
          </a:p>
          <a:p>
            <a:pPr marL="171450" indent="-171450" algn="just" eaLnBrk="0" fontAlgn="base" hangingPunct="0">
              <a:lnSpc>
                <a:spcPts val="2200"/>
              </a:lnSpc>
              <a:spcBef>
                <a:spcPct val="0"/>
              </a:spcBef>
              <a:spcAft>
                <a:spcPct val="0"/>
              </a:spcAft>
              <a:buFont typeface="Wingdings" panose="05000000000000000000" pitchFamily="2" charset="2"/>
              <a:buChar char="ü"/>
            </a:pPr>
            <a:r>
              <a:rPr lang="en-US" sz="1300" dirty="0">
                <a:solidFill>
                  <a:srgbClr val="474747"/>
                </a:solidFill>
                <a:latin typeface="Verdana"/>
                <a:ea typeface="Roboto" panose="02000000000000000000" pitchFamily="2" charset="0"/>
                <a:cs typeface="Verdana"/>
              </a:rPr>
              <a:t>Enhancement of the </a:t>
            </a:r>
            <a:r>
              <a:rPr lang="en-US" sz="1300" b="1" dirty="0">
                <a:solidFill>
                  <a:srgbClr val="474747"/>
                </a:solidFill>
                <a:latin typeface="Verdana"/>
                <a:ea typeface="Roboto" panose="02000000000000000000" pitchFamily="2" charset="0"/>
                <a:cs typeface="Verdana"/>
              </a:rPr>
              <a:t>corporate image</a:t>
            </a:r>
          </a:p>
        </p:txBody>
      </p:sp>
      <p:grpSp>
        <p:nvGrpSpPr>
          <p:cNvPr id="4" name="Gruppo 3"/>
          <p:cNvGrpSpPr/>
          <p:nvPr/>
        </p:nvGrpSpPr>
        <p:grpSpPr>
          <a:xfrm>
            <a:off x="597459" y="4610321"/>
            <a:ext cx="8695911" cy="1736927"/>
            <a:chOff x="503679" y="4508726"/>
            <a:chExt cx="8695911" cy="1736927"/>
          </a:xfrm>
        </p:grpSpPr>
        <p:grpSp>
          <p:nvGrpSpPr>
            <p:cNvPr id="5" name="Gruppo 4"/>
            <p:cNvGrpSpPr/>
            <p:nvPr/>
          </p:nvGrpSpPr>
          <p:grpSpPr>
            <a:xfrm>
              <a:off x="503679" y="4508726"/>
              <a:ext cx="4449322" cy="1736927"/>
              <a:chOff x="742094" y="3975347"/>
              <a:chExt cx="6588350" cy="2571959"/>
            </a:xfrm>
          </p:grpSpPr>
          <p:pic>
            <p:nvPicPr>
              <p:cNvPr id="7" name="Immagine 6"/>
              <p:cNvPicPr>
                <a:picLocks noChangeAspect="1"/>
              </p:cNvPicPr>
              <p:nvPr/>
            </p:nvPicPr>
            <p:blipFill rotWithShape="1">
              <a:blip r:embed="rId2"/>
              <a:srcRect l="19903" t="6648" r="18364" b="5741"/>
              <a:stretch/>
            </p:blipFill>
            <p:spPr>
              <a:xfrm>
                <a:off x="4644017" y="4164464"/>
                <a:ext cx="2686427" cy="2382842"/>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a:ext>
                </a:extLst>
              </a:blip>
              <a:srcRect b="11919"/>
              <a:stretch/>
            </p:blipFill>
            <p:spPr>
              <a:xfrm>
                <a:off x="742094" y="4164477"/>
                <a:ext cx="1838326" cy="2381084"/>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a:ext>
                </a:extLst>
              </a:blip>
              <a:srcRect b="12810"/>
              <a:stretch/>
            </p:blipFill>
            <p:spPr>
              <a:xfrm>
                <a:off x="2697817" y="4164464"/>
                <a:ext cx="1828801" cy="2381097"/>
              </a:xfrm>
              <a:prstGeom prst="rect">
                <a:avLst/>
              </a:prstGeom>
            </p:spPr>
          </p:pic>
          <p:pic>
            <p:nvPicPr>
              <p:cNvPr id="10" name="Picture 2"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356274">
                <a:off x="3439036" y="3975347"/>
                <a:ext cx="464551" cy="4645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Figura a mano libera 10"/>
              <p:cNvSpPr/>
              <p:nvPr/>
            </p:nvSpPr>
            <p:spPr>
              <a:xfrm>
                <a:off x="4648202" y="5532117"/>
                <a:ext cx="2682242" cy="975360"/>
              </a:xfrm>
              <a:custGeom>
                <a:avLst/>
                <a:gdLst>
                  <a:gd name="connsiteX0" fmla="*/ 2682240 w 2682240"/>
                  <a:gd name="connsiteY0" fmla="*/ 15240 h 975360"/>
                  <a:gd name="connsiteX1" fmla="*/ 1950720 w 2682240"/>
                  <a:gd name="connsiteY1" fmla="*/ 15240 h 975360"/>
                  <a:gd name="connsiteX2" fmla="*/ 990600 w 2682240"/>
                  <a:gd name="connsiteY2" fmla="*/ 975360 h 975360"/>
                  <a:gd name="connsiteX3" fmla="*/ 426720 w 2682240"/>
                  <a:gd name="connsiteY3" fmla="*/ 411480 h 975360"/>
                  <a:gd name="connsiteX4" fmla="*/ 266700 w 2682240"/>
                  <a:gd name="connsiteY4" fmla="*/ 0 h 975360"/>
                  <a:gd name="connsiteX5" fmla="*/ 7620 w 2682240"/>
                  <a:gd name="connsiteY5" fmla="*/ 0 h 975360"/>
                  <a:gd name="connsiteX6" fmla="*/ 0 w 2682240"/>
                  <a:gd name="connsiteY6" fmla="*/ 0 h 975360"/>
                  <a:gd name="connsiteX0" fmla="*/ 2682240 w 2682240"/>
                  <a:gd name="connsiteY0" fmla="*/ 15240 h 975360"/>
                  <a:gd name="connsiteX1" fmla="*/ 1950720 w 2682240"/>
                  <a:gd name="connsiteY1" fmla="*/ 15240 h 975360"/>
                  <a:gd name="connsiteX2" fmla="*/ 990600 w 2682240"/>
                  <a:gd name="connsiteY2" fmla="*/ 975360 h 975360"/>
                  <a:gd name="connsiteX3" fmla="*/ 647700 w 2682240"/>
                  <a:gd name="connsiteY3" fmla="*/ 411480 h 975360"/>
                  <a:gd name="connsiteX4" fmla="*/ 266700 w 2682240"/>
                  <a:gd name="connsiteY4" fmla="*/ 0 h 975360"/>
                  <a:gd name="connsiteX5" fmla="*/ 7620 w 2682240"/>
                  <a:gd name="connsiteY5" fmla="*/ 0 h 975360"/>
                  <a:gd name="connsiteX6" fmla="*/ 0 w 2682240"/>
                  <a:gd name="connsiteY6" fmla="*/ 0 h 975360"/>
                  <a:gd name="connsiteX0" fmla="*/ 2682240 w 2682240"/>
                  <a:gd name="connsiteY0" fmla="*/ 15240 h 975360"/>
                  <a:gd name="connsiteX1" fmla="*/ 1950720 w 2682240"/>
                  <a:gd name="connsiteY1" fmla="*/ 15240 h 975360"/>
                  <a:gd name="connsiteX2" fmla="*/ 990600 w 2682240"/>
                  <a:gd name="connsiteY2" fmla="*/ 975360 h 975360"/>
                  <a:gd name="connsiteX3" fmla="*/ 647700 w 2682240"/>
                  <a:gd name="connsiteY3" fmla="*/ 411480 h 975360"/>
                  <a:gd name="connsiteX4" fmla="*/ 266700 w 2682240"/>
                  <a:gd name="connsiteY4" fmla="*/ 0 h 975360"/>
                  <a:gd name="connsiteX5" fmla="*/ 7620 w 2682240"/>
                  <a:gd name="connsiteY5" fmla="*/ 0 h 975360"/>
                  <a:gd name="connsiteX6" fmla="*/ 0 w 2682240"/>
                  <a:gd name="connsiteY6" fmla="*/ 0 h 975360"/>
                  <a:gd name="connsiteX0" fmla="*/ 2682240 w 2682240"/>
                  <a:gd name="connsiteY0" fmla="*/ 15240 h 975360"/>
                  <a:gd name="connsiteX1" fmla="*/ 1950720 w 2682240"/>
                  <a:gd name="connsiteY1" fmla="*/ 15240 h 975360"/>
                  <a:gd name="connsiteX2" fmla="*/ 990600 w 2682240"/>
                  <a:gd name="connsiteY2" fmla="*/ 975360 h 975360"/>
                  <a:gd name="connsiteX3" fmla="*/ 647700 w 2682240"/>
                  <a:gd name="connsiteY3" fmla="*/ 411480 h 975360"/>
                  <a:gd name="connsiteX4" fmla="*/ 266700 w 2682240"/>
                  <a:gd name="connsiteY4" fmla="*/ 0 h 975360"/>
                  <a:gd name="connsiteX5" fmla="*/ 7620 w 2682240"/>
                  <a:gd name="connsiteY5" fmla="*/ 0 h 975360"/>
                  <a:gd name="connsiteX6" fmla="*/ 0 w 2682240"/>
                  <a:gd name="connsiteY6" fmla="*/ 0 h 975360"/>
                  <a:gd name="connsiteX0" fmla="*/ 2682240 w 2682240"/>
                  <a:gd name="connsiteY0" fmla="*/ 15240 h 975360"/>
                  <a:gd name="connsiteX1" fmla="*/ 1950720 w 2682240"/>
                  <a:gd name="connsiteY1" fmla="*/ 15240 h 975360"/>
                  <a:gd name="connsiteX2" fmla="*/ 990600 w 2682240"/>
                  <a:gd name="connsiteY2" fmla="*/ 975360 h 975360"/>
                  <a:gd name="connsiteX3" fmla="*/ 266700 w 2682240"/>
                  <a:gd name="connsiteY3" fmla="*/ 0 h 975360"/>
                  <a:gd name="connsiteX4" fmla="*/ 7620 w 2682240"/>
                  <a:gd name="connsiteY4" fmla="*/ 0 h 975360"/>
                  <a:gd name="connsiteX5" fmla="*/ 0 w 2682240"/>
                  <a:gd name="connsiteY5" fmla="*/ 0 h 975360"/>
                  <a:gd name="connsiteX0" fmla="*/ 2682240 w 2682240"/>
                  <a:gd name="connsiteY0" fmla="*/ 15240 h 975360"/>
                  <a:gd name="connsiteX1" fmla="*/ 1950720 w 2682240"/>
                  <a:gd name="connsiteY1" fmla="*/ 15240 h 975360"/>
                  <a:gd name="connsiteX2" fmla="*/ 990600 w 2682240"/>
                  <a:gd name="connsiteY2" fmla="*/ 975360 h 975360"/>
                  <a:gd name="connsiteX3" fmla="*/ 266700 w 2682240"/>
                  <a:gd name="connsiteY3" fmla="*/ 0 h 975360"/>
                  <a:gd name="connsiteX4" fmla="*/ 7620 w 2682240"/>
                  <a:gd name="connsiteY4" fmla="*/ 0 h 975360"/>
                  <a:gd name="connsiteX5" fmla="*/ 0 w 2682240"/>
                  <a:gd name="connsiteY5" fmla="*/ 0 h 975360"/>
                  <a:gd name="connsiteX0" fmla="*/ 2682240 w 2682240"/>
                  <a:gd name="connsiteY0" fmla="*/ 15240 h 975360"/>
                  <a:gd name="connsiteX1" fmla="*/ 1950720 w 2682240"/>
                  <a:gd name="connsiteY1" fmla="*/ 15240 h 975360"/>
                  <a:gd name="connsiteX2" fmla="*/ 990600 w 2682240"/>
                  <a:gd name="connsiteY2" fmla="*/ 975360 h 975360"/>
                  <a:gd name="connsiteX3" fmla="*/ 449580 w 2682240"/>
                  <a:gd name="connsiteY3" fmla="*/ 0 h 975360"/>
                  <a:gd name="connsiteX4" fmla="*/ 7620 w 2682240"/>
                  <a:gd name="connsiteY4" fmla="*/ 0 h 975360"/>
                  <a:gd name="connsiteX5" fmla="*/ 0 w 2682240"/>
                  <a:gd name="connsiteY5" fmla="*/ 0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40" h="975360">
                    <a:moveTo>
                      <a:pt x="2682240" y="15240"/>
                    </a:moveTo>
                    <a:lnTo>
                      <a:pt x="1950720" y="15240"/>
                    </a:lnTo>
                    <a:lnTo>
                      <a:pt x="990600" y="975360"/>
                    </a:lnTo>
                    <a:lnTo>
                      <a:pt x="449580" y="0"/>
                    </a:lnTo>
                    <a:lnTo>
                      <a:pt x="7620" y="0"/>
                    </a:lnTo>
                    <a:lnTo>
                      <a:pt x="0" y="0"/>
                    </a:lnTo>
                  </a:path>
                </a:pathLst>
              </a:custGeom>
              <a:noFill/>
              <a:ln w="38100" cap="flat" cmpd="sng" algn="ctr">
                <a:solidFill>
                  <a:srgbClr val="209CD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t-IT" sz="1300" b="0" i="0" u="none" strike="noStrike" kern="0" cap="none" spc="0" normalizeH="0" baseline="0" noProof="0" smtClean="0">
                  <a:ln>
                    <a:noFill/>
                  </a:ln>
                  <a:solidFill>
                    <a:srgbClr val="B2B2B2"/>
                  </a:solidFill>
                  <a:effectLst/>
                  <a:uLnTx/>
                  <a:uFillTx/>
                  <a:latin typeface="Verdana"/>
                  <a:ea typeface="ヒラギノ角ゴ Pro W3"/>
                  <a:cs typeface="+mn-cs"/>
                </a:endParaRPr>
              </a:p>
            </p:txBody>
          </p:sp>
          <p:pic>
            <p:nvPicPr>
              <p:cNvPr id="12" name="Immagin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3742" y="5193944"/>
                <a:ext cx="596698" cy="596696"/>
              </a:xfrm>
              <a:prstGeom prst="rect">
                <a:avLst/>
              </a:prstGeom>
            </p:spPr>
          </p:pic>
        </p:grpSp>
        <p:sp>
          <p:nvSpPr>
            <p:cNvPr id="6" name="CasellaDiTesto 5"/>
            <p:cNvSpPr txBox="1"/>
            <p:nvPr/>
          </p:nvSpPr>
          <p:spPr>
            <a:xfrm>
              <a:off x="5243485" y="4610622"/>
              <a:ext cx="3956105" cy="1531188"/>
            </a:xfrm>
            <a:prstGeom prst="rect">
              <a:avLst/>
            </a:prstGeom>
            <a:noFill/>
          </p:spPr>
          <p:txBody>
            <a:bodyPr wrap="square" lIns="0" rIns="0" rtlCol="0">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t-IT" sz="1300" b="1" i="0" u="none" strike="noStrike" kern="0" cap="none" spc="0" normalizeH="0" baseline="0" noProof="0" dirty="0" smtClean="0">
                  <a:ln>
                    <a:noFill/>
                  </a:ln>
                  <a:solidFill>
                    <a:srgbClr val="409641"/>
                  </a:solidFill>
                  <a:effectLst/>
                  <a:uLnTx/>
                  <a:uFillTx/>
                  <a:latin typeface="Verdana" panose="020B0604030504040204" pitchFamily="34" charset="0"/>
                  <a:ea typeface="Verdana" panose="020B0604030504040204" pitchFamily="34" charset="0"/>
                  <a:cs typeface="Verdana" panose="020B0604030504040204" pitchFamily="34" charset="0"/>
                </a:rPr>
                <a:t>Smart </a:t>
              </a:r>
              <a:r>
                <a:rPr kumimoji="0" lang="it-IT" sz="1300" b="1" i="0" u="none" strike="noStrike" kern="0" cap="none" spc="0" normalizeH="0" baseline="0" noProof="0" dirty="0" err="1" smtClean="0">
                  <a:ln>
                    <a:noFill/>
                  </a:ln>
                  <a:solidFill>
                    <a:srgbClr val="409641"/>
                  </a:solidFill>
                  <a:effectLst/>
                  <a:uLnTx/>
                  <a:uFillTx/>
                  <a:latin typeface="Verdana" panose="020B0604030504040204" pitchFamily="34" charset="0"/>
                  <a:ea typeface="Verdana" panose="020B0604030504040204" pitchFamily="34" charset="0"/>
                  <a:cs typeface="Verdana" panose="020B0604030504040204" pitchFamily="34" charset="0"/>
                </a:rPr>
                <a:t>Bins</a:t>
              </a:r>
              <a:r>
                <a:rPr kumimoji="0" lang="it-IT" sz="1300" b="1" i="0" u="none" strike="noStrike" kern="0" cap="none" spc="0" normalizeH="0" baseline="0" noProof="0" dirty="0" smtClean="0">
                  <a:ln>
                    <a:noFill/>
                  </a:ln>
                  <a:solidFill>
                    <a:srgbClr val="409641"/>
                  </a:solidFill>
                  <a:effectLst/>
                  <a:uLnTx/>
                  <a:uFillTx/>
                  <a:latin typeface="Verdana" panose="020B0604030504040204" pitchFamily="34" charset="0"/>
                  <a:ea typeface="Verdana" panose="020B0604030504040204" pitchFamily="34" charset="0"/>
                  <a:cs typeface="Verdana" panose="020B0604030504040204" pitchFamily="34" charset="0"/>
                </a:rPr>
                <a:t> in a </a:t>
              </a:r>
              <a:r>
                <a:rPr kumimoji="0" lang="it-IT" sz="1300" b="1" i="0" u="none" strike="noStrike" kern="0" cap="none" spc="0" normalizeH="0" baseline="0" noProof="0" dirty="0" err="1" smtClean="0">
                  <a:ln>
                    <a:noFill/>
                  </a:ln>
                  <a:solidFill>
                    <a:srgbClr val="409641"/>
                  </a:solidFill>
                  <a:effectLst/>
                  <a:uLnTx/>
                  <a:uFillTx/>
                  <a:latin typeface="Verdana" panose="020B0604030504040204" pitchFamily="34" charset="0"/>
                  <a:ea typeface="Verdana" panose="020B0604030504040204" pitchFamily="34" charset="0"/>
                  <a:cs typeface="Verdana" panose="020B0604030504040204" pitchFamily="34" charset="0"/>
                </a:rPr>
                <a:t>nutshell</a:t>
              </a:r>
              <a:endParaRPr kumimoji="0" lang="it-IT" sz="1300" b="1" i="0" u="none" strike="noStrike" kern="0" cap="none" spc="0" normalizeH="0" baseline="0" noProof="0" dirty="0" smtClean="0">
                <a:ln>
                  <a:noFill/>
                </a:ln>
                <a:solidFill>
                  <a:srgbClr val="40964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it-IT" sz="1300" b="1" i="0" u="none" strike="noStrike" kern="0" cap="none" spc="0" normalizeH="0" baseline="0" noProof="0" dirty="0" smtClean="0">
                <a:ln>
                  <a:noFill/>
                </a:ln>
                <a:solidFill>
                  <a:srgbClr val="009DE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6213" marR="0" lvl="0" indent="-176213" algn="just" defTabSz="914400" eaLnBrk="0" fontAlgn="base" latinLnBrk="0" hangingPunct="0">
                <a:lnSpc>
                  <a:spcPct val="100000"/>
                </a:lnSpc>
                <a:spcBef>
                  <a:spcPts val="300"/>
                </a:spcBef>
                <a:spcAft>
                  <a:spcPct val="0"/>
                </a:spcAft>
                <a:buClrTx/>
                <a:buSzTx/>
                <a:buFont typeface="Wingdings" panose="05000000000000000000" pitchFamily="2" charset="2"/>
                <a:buChar char="ü"/>
                <a:tabLst/>
                <a:defRPr/>
              </a:pPr>
              <a:r>
                <a:rPr lang="it-IT" sz="1100" dirty="0">
                  <a:solidFill>
                    <a:srgbClr val="474747"/>
                  </a:solidFill>
                  <a:latin typeface="Verdana"/>
                  <a:ea typeface="Roboto" panose="02000000000000000000" pitchFamily="2" charset="0"/>
                  <a:cs typeface="Verdana"/>
                </a:rPr>
                <a:t>16.000 </a:t>
              </a:r>
              <a:r>
                <a:rPr lang="it-IT" sz="1100" dirty="0" err="1" smtClean="0">
                  <a:solidFill>
                    <a:srgbClr val="474747"/>
                  </a:solidFill>
                  <a:latin typeface="Verdana"/>
                  <a:ea typeface="Roboto" panose="02000000000000000000" pitchFamily="2" charset="0"/>
                  <a:cs typeface="Verdana"/>
                </a:rPr>
                <a:t>street</a:t>
              </a:r>
              <a:r>
                <a:rPr lang="it-IT" sz="1100" dirty="0" smtClean="0">
                  <a:solidFill>
                    <a:srgbClr val="474747"/>
                  </a:solidFill>
                  <a:latin typeface="Verdana"/>
                  <a:ea typeface="Roboto" panose="02000000000000000000" pitchFamily="2" charset="0"/>
                  <a:cs typeface="Verdana"/>
                </a:rPr>
                <a:t> </a:t>
              </a:r>
              <a:r>
                <a:rPr lang="it-IT" sz="1100" dirty="0" err="1" smtClean="0">
                  <a:solidFill>
                    <a:srgbClr val="474747"/>
                  </a:solidFill>
                  <a:latin typeface="Verdana"/>
                  <a:ea typeface="Roboto" panose="02000000000000000000" pitchFamily="2" charset="0"/>
                  <a:cs typeface="Verdana"/>
                </a:rPr>
                <a:t>bins</a:t>
              </a:r>
              <a:r>
                <a:rPr lang="it-IT" sz="1100" dirty="0" smtClean="0">
                  <a:solidFill>
                    <a:srgbClr val="474747"/>
                  </a:solidFill>
                  <a:latin typeface="Verdana"/>
                  <a:ea typeface="Roboto" panose="02000000000000000000" pitchFamily="2" charset="0"/>
                  <a:cs typeface="Verdana"/>
                </a:rPr>
                <a:t> </a:t>
              </a:r>
              <a:r>
                <a:rPr lang="it-IT" sz="1100" dirty="0">
                  <a:solidFill>
                    <a:srgbClr val="474747"/>
                  </a:solidFill>
                  <a:latin typeface="Verdana"/>
                  <a:ea typeface="Roboto" panose="02000000000000000000" pitchFamily="2" charset="0"/>
                  <a:cs typeface="Verdana"/>
                </a:rPr>
                <a:t>by the end of 2018</a:t>
              </a:r>
            </a:p>
            <a:p>
              <a:pPr marL="176213" marR="0" lvl="0" indent="-176213" algn="just" defTabSz="914400" eaLnBrk="0" fontAlgn="base" latinLnBrk="0" hangingPunct="0">
                <a:lnSpc>
                  <a:spcPct val="100000"/>
                </a:lnSpc>
                <a:spcBef>
                  <a:spcPts val="300"/>
                </a:spcBef>
                <a:spcAft>
                  <a:spcPct val="0"/>
                </a:spcAft>
                <a:buClrTx/>
                <a:buSzTx/>
                <a:buFont typeface="Wingdings" panose="05000000000000000000" pitchFamily="2" charset="2"/>
                <a:buChar char="ü"/>
                <a:tabLst/>
                <a:defRPr/>
              </a:pPr>
              <a:endParaRPr lang="it-IT" sz="1100" dirty="0">
                <a:solidFill>
                  <a:srgbClr val="474747"/>
                </a:solidFill>
                <a:latin typeface="Verdana"/>
                <a:ea typeface="Roboto" panose="02000000000000000000" pitchFamily="2" charset="0"/>
                <a:cs typeface="Verdana"/>
              </a:endParaRPr>
            </a:p>
            <a:p>
              <a:pPr marL="176213" marR="0" lvl="0" indent="-176213" algn="just" defTabSz="914400" eaLnBrk="0" fontAlgn="base" latinLnBrk="0" hangingPunct="0">
                <a:lnSpc>
                  <a:spcPct val="100000"/>
                </a:lnSpc>
                <a:spcBef>
                  <a:spcPts val="300"/>
                </a:spcBef>
                <a:spcAft>
                  <a:spcPct val="0"/>
                </a:spcAft>
                <a:buClrTx/>
                <a:buSzTx/>
                <a:buFont typeface="Wingdings" panose="05000000000000000000" pitchFamily="2" charset="2"/>
                <a:buChar char="ü"/>
                <a:tabLst/>
                <a:defRPr/>
              </a:pPr>
              <a:r>
                <a:rPr lang="it-IT" sz="1100" dirty="0">
                  <a:solidFill>
                    <a:srgbClr val="474747"/>
                  </a:solidFill>
                  <a:latin typeface="Verdana"/>
                  <a:ea typeface="Roboto" panose="02000000000000000000" pitchFamily="2" charset="0"/>
                  <a:cs typeface="Verdana"/>
                </a:rPr>
                <a:t>Connected to the A2A Smart City </a:t>
              </a:r>
              <a:r>
                <a:rPr lang="it-IT" sz="1100" dirty="0" err="1" smtClean="0">
                  <a:solidFill>
                    <a:srgbClr val="474747"/>
                  </a:solidFill>
                  <a:latin typeface="Verdana"/>
                  <a:ea typeface="Roboto" panose="02000000000000000000" pitchFamily="2" charset="0"/>
                  <a:cs typeface="Verdana"/>
                </a:rPr>
                <a:t>LoRa</a:t>
              </a:r>
              <a:r>
                <a:rPr lang="it-IT" sz="1100" dirty="0" smtClean="0">
                  <a:solidFill>
                    <a:srgbClr val="474747"/>
                  </a:solidFill>
                  <a:latin typeface="Verdana"/>
                  <a:ea typeface="Roboto" panose="02000000000000000000" pitchFamily="2" charset="0"/>
                  <a:cs typeface="Verdana"/>
                </a:rPr>
                <a:t> WAN network</a:t>
              </a:r>
              <a:endParaRPr lang="it-IT" sz="1100" dirty="0">
                <a:solidFill>
                  <a:srgbClr val="474747"/>
                </a:solidFill>
                <a:latin typeface="Verdana"/>
                <a:ea typeface="Roboto" panose="02000000000000000000" pitchFamily="2" charset="0"/>
                <a:cs typeface="Verdana"/>
              </a:endParaRPr>
            </a:p>
            <a:p>
              <a:pPr marL="176213" marR="0" lvl="0" indent="-176213" algn="just" defTabSz="914400" eaLnBrk="0" fontAlgn="base" latinLnBrk="0" hangingPunct="0">
                <a:lnSpc>
                  <a:spcPct val="100000"/>
                </a:lnSpc>
                <a:spcBef>
                  <a:spcPts val="300"/>
                </a:spcBef>
                <a:spcAft>
                  <a:spcPct val="0"/>
                </a:spcAft>
                <a:buClrTx/>
                <a:buSzTx/>
                <a:buFont typeface="Wingdings" panose="05000000000000000000" pitchFamily="2" charset="2"/>
                <a:buChar char="ü"/>
                <a:tabLst/>
                <a:defRPr/>
              </a:pPr>
              <a:endParaRPr lang="it-IT" sz="1100" dirty="0">
                <a:solidFill>
                  <a:srgbClr val="474747"/>
                </a:solidFill>
                <a:latin typeface="Verdana"/>
                <a:ea typeface="Roboto" panose="02000000000000000000" pitchFamily="2" charset="0"/>
                <a:cs typeface="Verdana"/>
              </a:endParaRPr>
            </a:p>
            <a:p>
              <a:pPr marL="176213" lvl="0" indent="-176213" algn="just" eaLnBrk="0" fontAlgn="base" hangingPunct="0">
                <a:spcBef>
                  <a:spcPts val="300"/>
                </a:spcBef>
                <a:spcAft>
                  <a:spcPct val="0"/>
                </a:spcAft>
                <a:buFont typeface="Wingdings" panose="05000000000000000000" pitchFamily="2" charset="2"/>
                <a:buChar char="ü"/>
                <a:defRPr/>
              </a:pPr>
              <a:r>
                <a:rPr lang="en-US" sz="1100" dirty="0">
                  <a:solidFill>
                    <a:srgbClr val="474747"/>
                  </a:solidFill>
                  <a:latin typeface="Verdana"/>
                  <a:ea typeface="Roboto" panose="02000000000000000000" pitchFamily="2" charset="0"/>
                  <a:cs typeface="Verdana"/>
                </a:rPr>
                <a:t>Improvement of efficiency and quality of service</a:t>
              </a:r>
              <a:endParaRPr lang="it-IT" sz="1100" dirty="0">
                <a:solidFill>
                  <a:srgbClr val="474747"/>
                </a:solidFill>
                <a:latin typeface="Verdana"/>
                <a:ea typeface="Roboto" panose="02000000000000000000" pitchFamily="2" charset="0"/>
                <a:cs typeface="Verdana"/>
              </a:endParaRPr>
            </a:p>
          </p:txBody>
        </p:sp>
      </p:grpSp>
      <p:pic>
        <p:nvPicPr>
          <p:cNvPr id="13" name="Immagine 12"/>
          <p:cNvPicPr>
            <a:picLocks noChangeAspect="1"/>
          </p:cNvPicPr>
          <p:nvPr/>
        </p:nvPicPr>
        <p:blipFill rotWithShape="1">
          <a:blip r:embed="rId7"/>
          <a:srcRect l="8570" r="14246"/>
          <a:stretch/>
        </p:blipFill>
        <p:spPr>
          <a:xfrm>
            <a:off x="7769451" y="2398499"/>
            <a:ext cx="1741866" cy="1991746"/>
          </a:xfrm>
          <a:prstGeom prst="rect">
            <a:avLst/>
          </a:prstGeom>
        </p:spPr>
      </p:pic>
      <p:sp>
        <p:nvSpPr>
          <p:cNvPr id="14" name="CasellaDiTesto 13"/>
          <p:cNvSpPr txBox="1"/>
          <p:nvPr/>
        </p:nvSpPr>
        <p:spPr>
          <a:xfrm>
            <a:off x="463275" y="373187"/>
            <a:ext cx="7415963" cy="430887"/>
          </a:xfrm>
          <a:prstGeom prst="rect">
            <a:avLst/>
          </a:prstGeom>
          <a:noFill/>
        </p:spPr>
        <p:txBody>
          <a:bodyPr wrap="square" rtlCol="0">
            <a:spAutoFit/>
          </a:bodyPr>
          <a:lstStyle/>
          <a:p>
            <a:r>
              <a:rPr lang="en-US" sz="2200" dirty="0" smtClean="0">
                <a:solidFill>
                  <a:srgbClr val="409641"/>
                </a:solidFill>
                <a:latin typeface="Verdana"/>
                <a:cs typeface="Verdana"/>
              </a:rPr>
              <a:t>SMART BIN</a:t>
            </a:r>
            <a:endParaRPr lang="en-US" sz="2200" dirty="0">
              <a:solidFill>
                <a:srgbClr val="409641"/>
              </a:solidFill>
              <a:latin typeface="Verdana"/>
              <a:cs typeface="Verdana"/>
            </a:endParaRPr>
          </a:p>
        </p:txBody>
      </p:sp>
      <p:sp>
        <p:nvSpPr>
          <p:cNvPr id="15" name="CasellaDiTesto 14"/>
          <p:cNvSpPr txBox="1"/>
          <p:nvPr/>
        </p:nvSpPr>
        <p:spPr>
          <a:xfrm>
            <a:off x="463276" y="822531"/>
            <a:ext cx="2151102" cy="369332"/>
          </a:xfrm>
          <a:prstGeom prst="rect">
            <a:avLst/>
          </a:prstGeom>
          <a:noFill/>
        </p:spPr>
        <p:txBody>
          <a:bodyPr wrap="none" rtlCol="0">
            <a:spAutoFit/>
          </a:bodyPr>
          <a:lstStyle>
            <a:defPPr>
              <a:defRPr lang="en-US"/>
            </a:defPPr>
            <a:lvl1pPr lvl="0">
              <a:defRPr>
                <a:solidFill>
                  <a:srgbClr val="86868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Project Overview</a:t>
            </a:r>
          </a:p>
        </p:txBody>
      </p:sp>
    </p:spTree>
    <p:extLst>
      <p:ext uri="{BB962C8B-B14F-4D97-AF65-F5344CB8AC3E}">
        <p14:creationId xmlns:p14="http://schemas.microsoft.com/office/powerpoint/2010/main" val="19411266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INBULLET" val="True"/>
</p:tagLst>
</file>

<file path=ppt/tags/tag5.xml><?xml version="1.0" encoding="utf-8"?>
<p:tagLst xmlns:a="http://schemas.openxmlformats.org/drawingml/2006/main" xmlns:r="http://schemas.openxmlformats.org/officeDocument/2006/relationships" xmlns:p="http://schemas.openxmlformats.org/presentationml/2006/main">
  <p:tag name="BAINBULLET" val="True"/>
</p:tagLst>
</file>

<file path=ppt/theme/theme1.xml><?xml version="1.0" encoding="utf-8"?>
<a:theme xmlns:a="http://schemas.openxmlformats.org/drawingml/2006/main" name="2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16450</TotalTime>
  <Words>1924</Words>
  <Application>Microsoft Office PowerPoint</Application>
  <PresentationFormat>A4 (21x29,7 cm)</PresentationFormat>
  <Paragraphs>288</Paragraphs>
  <Slides>21</Slides>
  <Notes>1</Notes>
  <HiddenSlides>0</HiddenSlides>
  <MMClips>0</MMClips>
  <ScaleCrop>false</ScaleCrop>
  <HeadingPairs>
    <vt:vector size="6" baseType="variant">
      <vt:variant>
        <vt:lpstr>Caratteri utilizzati</vt:lpstr>
      </vt:variant>
      <vt:variant>
        <vt:i4>12</vt:i4>
      </vt:variant>
      <vt:variant>
        <vt:lpstr>Tema</vt:lpstr>
      </vt:variant>
      <vt:variant>
        <vt:i4>4</vt:i4>
      </vt:variant>
      <vt:variant>
        <vt:lpstr>Titoli diapositive</vt:lpstr>
      </vt:variant>
      <vt:variant>
        <vt:i4>21</vt:i4>
      </vt:variant>
    </vt:vector>
  </HeadingPairs>
  <TitlesOfParts>
    <vt:vector size="37" baseType="lpstr">
      <vt:lpstr>Arial</vt:lpstr>
      <vt:lpstr>Calibri</vt:lpstr>
      <vt:lpstr>Century Gothic</vt:lpstr>
      <vt:lpstr>Courier New</vt:lpstr>
      <vt:lpstr>Helvetica Light</vt:lpstr>
      <vt:lpstr>Lato Light</vt:lpstr>
      <vt:lpstr>open_sansitalic</vt:lpstr>
      <vt:lpstr>open_sanssemibold</vt:lpstr>
      <vt:lpstr>Roboto</vt:lpstr>
      <vt:lpstr>Verdana</vt:lpstr>
      <vt:lpstr>Wingdings</vt:lpstr>
      <vt:lpstr>ヒラギノ角ゴ Pro W3</vt:lpstr>
      <vt:lpstr>2_Struttura personalizzata</vt:lpstr>
      <vt:lpstr>3_Struttura personalizzata</vt:lpstr>
      <vt:lpstr>Struttura personalizzata</vt:lpstr>
      <vt:lpstr>1_Struttura personalizzata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 "PULIamo" for smartphones</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Oltolina Marco</cp:lastModifiedBy>
  <cp:revision>604</cp:revision>
  <cp:lastPrinted>2017-09-05T07:03:17Z</cp:lastPrinted>
  <dcterms:created xsi:type="dcterms:W3CDTF">2014-05-23T08:09:55Z</dcterms:created>
  <dcterms:modified xsi:type="dcterms:W3CDTF">2017-09-29T07:42:25Z</dcterms:modified>
</cp:coreProperties>
</file>